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8" r:id="rId4"/>
    <p:sldId id="291" r:id="rId5"/>
    <p:sldId id="292"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4" r:id="rId19"/>
    <p:sldId id="283" r:id="rId20"/>
    <p:sldId id="285" r:id="rId21"/>
    <p:sldId id="286" r:id="rId22"/>
    <p:sldId id="287" r:id="rId23"/>
    <p:sldId id="288" r:id="rId24"/>
    <p:sldId id="290"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ny" initials="L" lastIdx="1" clrIdx="0">
    <p:extLst>
      <p:ext uri="{19B8F6BF-5375-455C-9EA6-DF929625EA0E}">
        <p15:presenceInfo xmlns:p15="http://schemas.microsoft.com/office/powerpoint/2012/main" userId="Len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3-31T08:14:34.559" idx="1">
    <p:pos x="1989" y="1695"/>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34DED-646F-4C80-969C-0DBB28047205}" type="datetimeFigureOut">
              <a:rPr lang="en-US" smtClean="0"/>
              <a:pPr/>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8F1C82-FF1C-4A2F-B938-9773A133DF2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734DED-646F-4C80-969C-0DBB28047205}" type="datetimeFigureOut">
              <a:rPr lang="en-US" smtClean="0"/>
              <a:pPr/>
              <a:t>3/31/2024</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B8F1C82-FF1C-4A2F-B938-9773A133DF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2895600" y="1200150"/>
            <a:ext cx="59435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Tree>
    <p:extLst>
      <p:ext uri="{BB962C8B-B14F-4D97-AF65-F5344CB8AC3E}">
        <p14:creationId xmlns:p14="http://schemas.microsoft.com/office/powerpoint/2010/main" val="109077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The Daily Battle</a:t>
            </a:r>
          </a:p>
        </p:txBody>
      </p:sp>
      <p:sp>
        <p:nvSpPr>
          <p:cNvPr id="6" name="TextBox 5">
            <a:extLst>
              <a:ext uri="{FF2B5EF4-FFF2-40B4-BE49-F238E27FC236}">
                <a16:creationId xmlns:a16="http://schemas.microsoft.com/office/drawing/2014/main" id="{A6FCB601-335B-73A9-E78D-027651AE3A08}"/>
              </a:ext>
            </a:extLst>
          </p:cNvPr>
          <p:cNvSpPr txBox="1"/>
          <p:nvPr/>
        </p:nvSpPr>
        <p:spPr>
          <a:xfrm>
            <a:off x="1433623" y="2004506"/>
            <a:ext cx="7467600" cy="2708434"/>
          </a:xfrm>
          <a:prstGeom prst="rect">
            <a:avLst/>
          </a:prstGeom>
          <a:noFill/>
        </p:spPr>
        <p:txBody>
          <a:bodyPr wrap="square">
            <a:spAutoFit/>
          </a:bodyPr>
          <a:lstStyle/>
          <a:p>
            <a:pPr algn="ctr"/>
            <a:r>
              <a:rPr lang="en-US" sz="3200" b="1" i="1" dirty="0">
                <a:solidFill>
                  <a:schemeClr val="bg1"/>
                </a:solidFill>
              </a:rPr>
              <a:t>“Though one may be overpowered by another, two can withstand him.</a:t>
            </a:r>
          </a:p>
          <a:p>
            <a:pPr algn="ctr"/>
            <a:r>
              <a:rPr lang="en-US" sz="3200" b="1" i="1" dirty="0">
                <a:solidFill>
                  <a:schemeClr val="bg1"/>
                </a:solidFill>
              </a:rPr>
              <a:t>And a threefold cord is not quickly broken.</a:t>
            </a:r>
            <a:r>
              <a:rPr lang="en-US" sz="3200" b="1" i="1" dirty="0">
                <a:solidFill>
                  <a:schemeClr val="bg1"/>
                </a:solidFill>
                <a:effectLst/>
              </a:rPr>
              <a:t>” </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Ecclesiastes 4:12</a:t>
            </a:r>
          </a:p>
          <a:p>
            <a:pPr algn="ct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54134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a:t>
            </a:r>
          </a:p>
        </p:txBody>
      </p:sp>
    </p:spTree>
    <p:extLst>
      <p:ext uri="{BB962C8B-B14F-4D97-AF65-F5344CB8AC3E}">
        <p14:creationId xmlns:p14="http://schemas.microsoft.com/office/powerpoint/2010/main" val="973554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a:t>
            </a:r>
          </a:p>
        </p:txBody>
      </p:sp>
      <p:sp>
        <p:nvSpPr>
          <p:cNvPr id="2" name="Rectangle 1">
            <a:extLst>
              <a:ext uri="{FF2B5EF4-FFF2-40B4-BE49-F238E27FC236}">
                <a16:creationId xmlns:a16="http://schemas.microsoft.com/office/drawing/2014/main" id="{C4F129A4-4F67-471E-6D02-2FD2DBD017C8}"/>
              </a:ext>
            </a:extLst>
          </p:cNvPr>
          <p:cNvSpPr/>
          <p:nvPr/>
        </p:nvSpPr>
        <p:spPr>
          <a:xfrm>
            <a:off x="1600200" y="2317340"/>
            <a:ext cx="7010399"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Our Communication</a:t>
            </a:r>
          </a:p>
        </p:txBody>
      </p:sp>
    </p:spTree>
    <p:extLst>
      <p:ext uri="{BB962C8B-B14F-4D97-AF65-F5344CB8AC3E}">
        <p14:creationId xmlns:p14="http://schemas.microsoft.com/office/powerpoint/2010/main" val="3878814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Communication</a:t>
            </a:r>
          </a:p>
        </p:txBody>
      </p:sp>
      <p:sp>
        <p:nvSpPr>
          <p:cNvPr id="6" name="TextBox 5">
            <a:extLst>
              <a:ext uri="{FF2B5EF4-FFF2-40B4-BE49-F238E27FC236}">
                <a16:creationId xmlns:a16="http://schemas.microsoft.com/office/drawing/2014/main" id="{A6FCB601-335B-73A9-E78D-027651AE3A08}"/>
              </a:ext>
            </a:extLst>
          </p:cNvPr>
          <p:cNvSpPr txBox="1"/>
          <p:nvPr/>
        </p:nvSpPr>
        <p:spPr>
          <a:xfrm>
            <a:off x="1112234" y="1637474"/>
            <a:ext cx="7803166" cy="3447098"/>
          </a:xfrm>
          <a:prstGeom prst="rect">
            <a:avLst/>
          </a:prstGeom>
          <a:noFill/>
        </p:spPr>
        <p:txBody>
          <a:bodyPr wrap="square">
            <a:spAutoFit/>
          </a:bodyPr>
          <a:lstStyle/>
          <a:p>
            <a:pPr algn="ctr"/>
            <a:r>
              <a:rPr lang="en-US" sz="2800" b="1" i="1" dirty="0">
                <a:solidFill>
                  <a:schemeClr val="bg1"/>
                </a:solidFill>
              </a:rPr>
              <a:t>“A soft answer turns away wrath,</a:t>
            </a:r>
          </a:p>
          <a:p>
            <a:pPr algn="ctr"/>
            <a:r>
              <a:rPr lang="en-US" sz="2800" b="1" i="1" dirty="0">
                <a:solidFill>
                  <a:schemeClr val="bg1"/>
                </a:solidFill>
              </a:rPr>
              <a:t>But a harsh word stirs up anger. </a:t>
            </a:r>
          </a:p>
          <a:p>
            <a:pPr algn="ctr"/>
            <a:r>
              <a:rPr lang="en-US" sz="2800" b="1" i="1" dirty="0">
                <a:solidFill>
                  <a:schemeClr val="bg1"/>
                </a:solidFill>
              </a:rPr>
              <a:t>The tongue of the wise uses knowledge rightly, </a:t>
            </a:r>
          </a:p>
          <a:p>
            <a:pPr algn="ctr"/>
            <a:r>
              <a:rPr lang="en-US" sz="2800" b="1" i="1" dirty="0">
                <a:solidFill>
                  <a:schemeClr val="bg1"/>
                </a:solidFill>
              </a:rPr>
              <a:t>But the mouth of fools pours forth foolishness. </a:t>
            </a:r>
          </a:p>
          <a:p>
            <a:pPr algn="ctr"/>
            <a:r>
              <a:rPr lang="en-US" sz="2800" b="1" i="1" dirty="0">
                <a:solidFill>
                  <a:schemeClr val="bg1"/>
                </a:solidFill>
              </a:rPr>
              <a:t>The eyes of the Lord are in every place, Keeping watch on the evil and the good.</a:t>
            </a:r>
            <a:r>
              <a:rPr lang="en-US" sz="2800" b="1" i="1" dirty="0">
                <a:solidFill>
                  <a:schemeClr val="bg1"/>
                </a:solidFill>
                <a:effectLst/>
              </a:rPr>
              <a:t>”  </a:t>
            </a:r>
          </a:p>
          <a:p>
            <a:pPr algn="ctr"/>
            <a:endParaRPr lang="en-US" b="1" i="1" dirty="0">
              <a:solidFill>
                <a:schemeClr val="bg1"/>
              </a:solidFill>
            </a:endParaRPr>
          </a:p>
          <a:p>
            <a:pPr algn="ctr"/>
            <a:r>
              <a:rPr lang="en-US" sz="2000" dirty="0">
                <a:solidFill>
                  <a:schemeClr val="bg1"/>
                </a:solidFill>
                <a:effectLst/>
              </a:rPr>
              <a:t>Proverbs 15:1-3</a:t>
            </a:r>
            <a:r>
              <a:rPr lang="en-US" sz="3200" b="1" i="1" dirty="0">
                <a:solidFill>
                  <a:schemeClr val="bg1"/>
                </a:solidFill>
                <a:effectLst/>
              </a:rPr>
              <a:t> </a:t>
            </a:r>
          </a:p>
        </p:txBody>
      </p:sp>
    </p:spTree>
    <p:extLst>
      <p:ext uri="{BB962C8B-B14F-4D97-AF65-F5344CB8AC3E}">
        <p14:creationId xmlns:p14="http://schemas.microsoft.com/office/powerpoint/2010/main" val="112446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9"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Communication</a:t>
            </a:r>
          </a:p>
        </p:txBody>
      </p:sp>
      <p:sp>
        <p:nvSpPr>
          <p:cNvPr id="6" name="TextBox 5">
            <a:extLst>
              <a:ext uri="{FF2B5EF4-FFF2-40B4-BE49-F238E27FC236}">
                <a16:creationId xmlns:a16="http://schemas.microsoft.com/office/drawing/2014/main" id="{A6FCB601-335B-73A9-E78D-027651AE3A08}"/>
              </a:ext>
            </a:extLst>
          </p:cNvPr>
          <p:cNvSpPr txBox="1"/>
          <p:nvPr/>
        </p:nvSpPr>
        <p:spPr>
          <a:xfrm>
            <a:off x="1128183" y="2110492"/>
            <a:ext cx="7803166" cy="1723549"/>
          </a:xfrm>
          <a:prstGeom prst="rect">
            <a:avLst/>
          </a:prstGeom>
          <a:noFill/>
        </p:spPr>
        <p:txBody>
          <a:bodyPr wrap="square">
            <a:spAutoFit/>
          </a:bodyPr>
          <a:lstStyle/>
          <a:p>
            <a:pPr algn="ctr"/>
            <a:r>
              <a:rPr lang="en-US" sz="3200" b="1" i="1" dirty="0">
                <a:solidFill>
                  <a:schemeClr val="bg1"/>
                </a:solidFill>
              </a:rPr>
              <a:t>“An ungodly man digs up evil,</a:t>
            </a:r>
          </a:p>
          <a:p>
            <a:pPr algn="ctr"/>
            <a:r>
              <a:rPr lang="en-US" sz="3200" b="1" i="1" dirty="0">
                <a:solidFill>
                  <a:schemeClr val="bg1"/>
                </a:solidFill>
              </a:rPr>
              <a:t>And it is on his lips like a burning fire.</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Proverbs 16:27</a:t>
            </a:r>
            <a:r>
              <a:rPr lang="en-US" sz="2400" b="1" i="1" dirty="0">
                <a:solidFill>
                  <a:schemeClr val="bg1"/>
                </a:solidFill>
                <a:effectLst/>
              </a:rPr>
              <a:t> </a:t>
            </a:r>
          </a:p>
        </p:txBody>
      </p:sp>
    </p:spTree>
    <p:extLst>
      <p:ext uri="{BB962C8B-B14F-4D97-AF65-F5344CB8AC3E}">
        <p14:creationId xmlns:p14="http://schemas.microsoft.com/office/powerpoint/2010/main" val="120272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Communication</a:t>
            </a:r>
          </a:p>
        </p:txBody>
      </p:sp>
      <p:sp>
        <p:nvSpPr>
          <p:cNvPr id="6" name="TextBox 5">
            <a:extLst>
              <a:ext uri="{FF2B5EF4-FFF2-40B4-BE49-F238E27FC236}">
                <a16:creationId xmlns:a16="http://schemas.microsoft.com/office/drawing/2014/main" id="{A6FCB601-335B-73A9-E78D-027651AE3A08}"/>
              </a:ext>
            </a:extLst>
          </p:cNvPr>
          <p:cNvSpPr txBox="1"/>
          <p:nvPr/>
        </p:nvSpPr>
        <p:spPr>
          <a:xfrm>
            <a:off x="1600199" y="2110492"/>
            <a:ext cx="7331149" cy="1723549"/>
          </a:xfrm>
          <a:prstGeom prst="rect">
            <a:avLst/>
          </a:prstGeom>
          <a:noFill/>
        </p:spPr>
        <p:txBody>
          <a:bodyPr wrap="square">
            <a:spAutoFit/>
          </a:bodyPr>
          <a:lstStyle/>
          <a:p>
            <a:pPr algn="ctr"/>
            <a:r>
              <a:rPr lang="en-US" sz="2800" b="1" i="1" dirty="0">
                <a:solidFill>
                  <a:schemeClr val="bg1"/>
                </a:solidFill>
              </a:rPr>
              <a:t>“</a:t>
            </a:r>
            <a:r>
              <a:rPr lang="en-US" sz="3200" b="1" i="1" dirty="0">
                <a:solidFill>
                  <a:schemeClr val="bg1"/>
                </a:solidFill>
              </a:rPr>
              <a:t>Excellent speech is not becoming to a fool, Much less lying lips to a prince.</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Proverbs 17:7</a:t>
            </a:r>
            <a:endParaRPr lang="en-US" sz="2400" b="1" i="1" dirty="0">
              <a:solidFill>
                <a:schemeClr val="bg1"/>
              </a:solidFill>
              <a:effectLst/>
            </a:endParaRPr>
          </a:p>
        </p:txBody>
      </p:sp>
    </p:spTree>
    <p:extLst>
      <p:ext uri="{BB962C8B-B14F-4D97-AF65-F5344CB8AC3E}">
        <p14:creationId xmlns:p14="http://schemas.microsoft.com/office/powerpoint/2010/main" val="1419939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Communication</a:t>
            </a:r>
          </a:p>
        </p:txBody>
      </p:sp>
      <p:sp>
        <p:nvSpPr>
          <p:cNvPr id="6" name="TextBox 5">
            <a:extLst>
              <a:ext uri="{FF2B5EF4-FFF2-40B4-BE49-F238E27FC236}">
                <a16:creationId xmlns:a16="http://schemas.microsoft.com/office/drawing/2014/main" id="{A6FCB601-335B-73A9-E78D-027651AE3A08}"/>
              </a:ext>
            </a:extLst>
          </p:cNvPr>
          <p:cNvSpPr txBox="1"/>
          <p:nvPr/>
        </p:nvSpPr>
        <p:spPr>
          <a:xfrm>
            <a:off x="1752599" y="2110492"/>
            <a:ext cx="7010401" cy="2215991"/>
          </a:xfrm>
          <a:prstGeom prst="rect">
            <a:avLst/>
          </a:prstGeom>
          <a:noFill/>
        </p:spPr>
        <p:txBody>
          <a:bodyPr wrap="square">
            <a:spAutoFit/>
          </a:bodyPr>
          <a:lstStyle/>
          <a:p>
            <a:pPr algn="ctr"/>
            <a:r>
              <a:rPr lang="en-US" sz="3200" b="1" i="1" dirty="0">
                <a:solidFill>
                  <a:schemeClr val="bg1"/>
                </a:solidFill>
              </a:rPr>
              <a:t>“The words of a talebearer are like tasty trifles, And they go down into the inmost body.</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Proverbs 18:8</a:t>
            </a:r>
            <a:endParaRPr lang="en-US" sz="2400" b="1" i="1" dirty="0">
              <a:solidFill>
                <a:schemeClr val="bg1"/>
              </a:solidFill>
              <a:effectLst/>
            </a:endParaRPr>
          </a:p>
        </p:txBody>
      </p:sp>
    </p:spTree>
    <p:extLst>
      <p:ext uri="{BB962C8B-B14F-4D97-AF65-F5344CB8AC3E}">
        <p14:creationId xmlns:p14="http://schemas.microsoft.com/office/powerpoint/2010/main" val="1617418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a:t>
            </a:r>
          </a:p>
        </p:txBody>
      </p:sp>
      <p:sp>
        <p:nvSpPr>
          <p:cNvPr id="2" name="Rectangle 1">
            <a:extLst>
              <a:ext uri="{FF2B5EF4-FFF2-40B4-BE49-F238E27FC236}">
                <a16:creationId xmlns:a16="http://schemas.microsoft.com/office/drawing/2014/main" id="{C4F129A4-4F67-471E-6D02-2FD2DBD017C8}"/>
              </a:ext>
            </a:extLst>
          </p:cNvPr>
          <p:cNvSpPr/>
          <p:nvPr/>
        </p:nvSpPr>
        <p:spPr>
          <a:xfrm>
            <a:off x="1600200" y="2317340"/>
            <a:ext cx="7010399"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Our Habits</a:t>
            </a:r>
          </a:p>
        </p:txBody>
      </p:sp>
    </p:spTree>
    <p:extLst>
      <p:ext uri="{BB962C8B-B14F-4D97-AF65-F5344CB8AC3E}">
        <p14:creationId xmlns:p14="http://schemas.microsoft.com/office/powerpoint/2010/main" val="2531809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a:t>
            </a:r>
          </a:p>
        </p:txBody>
      </p:sp>
      <p:sp>
        <p:nvSpPr>
          <p:cNvPr id="2" name="Rectangle 1">
            <a:extLst>
              <a:ext uri="{FF2B5EF4-FFF2-40B4-BE49-F238E27FC236}">
                <a16:creationId xmlns:a16="http://schemas.microsoft.com/office/drawing/2014/main" id="{C4F129A4-4F67-471E-6D02-2FD2DBD017C8}"/>
              </a:ext>
            </a:extLst>
          </p:cNvPr>
          <p:cNvSpPr/>
          <p:nvPr/>
        </p:nvSpPr>
        <p:spPr>
          <a:xfrm>
            <a:off x="1600200" y="2317340"/>
            <a:ext cx="7010399"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Lust of the Flesh, Eye, and Heart</a:t>
            </a:r>
          </a:p>
        </p:txBody>
      </p:sp>
    </p:spTree>
    <p:extLst>
      <p:ext uri="{BB962C8B-B14F-4D97-AF65-F5344CB8AC3E}">
        <p14:creationId xmlns:p14="http://schemas.microsoft.com/office/powerpoint/2010/main" val="1123716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Lust</a:t>
            </a:r>
          </a:p>
        </p:txBody>
      </p:sp>
      <p:sp>
        <p:nvSpPr>
          <p:cNvPr id="6" name="TextBox 5">
            <a:extLst>
              <a:ext uri="{FF2B5EF4-FFF2-40B4-BE49-F238E27FC236}">
                <a16:creationId xmlns:a16="http://schemas.microsoft.com/office/drawing/2014/main" id="{A6FCB601-335B-73A9-E78D-027651AE3A08}"/>
              </a:ext>
            </a:extLst>
          </p:cNvPr>
          <p:cNvSpPr txBox="1"/>
          <p:nvPr/>
        </p:nvSpPr>
        <p:spPr>
          <a:xfrm>
            <a:off x="1524000" y="1652811"/>
            <a:ext cx="7239001" cy="3200876"/>
          </a:xfrm>
          <a:prstGeom prst="rect">
            <a:avLst/>
          </a:prstGeom>
          <a:noFill/>
        </p:spPr>
        <p:txBody>
          <a:bodyPr wrap="square">
            <a:spAutoFit/>
          </a:bodyPr>
          <a:lstStyle/>
          <a:p>
            <a:pPr algn="ctr"/>
            <a:r>
              <a:rPr lang="en-US" sz="3200" b="1" i="1" dirty="0">
                <a:solidFill>
                  <a:schemeClr val="bg1"/>
                </a:solidFill>
              </a:rPr>
              <a:t>“When you sit down to eat with a ruler,</a:t>
            </a:r>
          </a:p>
          <a:p>
            <a:pPr algn="ctr"/>
            <a:r>
              <a:rPr lang="en-US" sz="3200" b="1" i="1" dirty="0">
                <a:solidFill>
                  <a:schemeClr val="bg1"/>
                </a:solidFill>
              </a:rPr>
              <a:t>Consider carefully what is before you;</a:t>
            </a:r>
          </a:p>
          <a:p>
            <a:pPr algn="ctr"/>
            <a:r>
              <a:rPr lang="en-US" sz="3200" b="1" i="1" dirty="0">
                <a:solidFill>
                  <a:schemeClr val="bg1"/>
                </a:solidFill>
              </a:rPr>
              <a:t>and put a knife to your throat If you are a man given to appetite. Do not desire his delicacies, For they are deceptive food…</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Proverbs 23:1-5</a:t>
            </a:r>
            <a:endParaRPr lang="en-US" sz="2400" b="1" i="1" dirty="0">
              <a:solidFill>
                <a:schemeClr val="bg1"/>
              </a:solidFill>
              <a:effectLst/>
            </a:endParaRPr>
          </a:p>
        </p:txBody>
      </p:sp>
    </p:spTree>
    <p:extLst>
      <p:ext uri="{BB962C8B-B14F-4D97-AF65-F5344CB8AC3E}">
        <p14:creationId xmlns:p14="http://schemas.microsoft.com/office/powerpoint/2010/main" val="73692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152400" y="171149"/>
            <a:ext cx="88391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4" name="TextBox 3">
            <a:extLst>
              <a:ext uri="{FF2B5EF4-FFF2-40B4-BE49-F238E27FC236}">
                <a16:creationId xmlns:a16="http://schemas.microsoft.com/office/drawing/2014/main" id="{4BF1BCC5-F165-BA0E-5DE2-E98F045B375B}"/>
              </a:ext>
            </a:extLst>
          </p:cNvPr>
          <p:cNvSpPr txBox="1"/>
          <p:nvPr/>
        </p:nvSpPr>
        <p:spPr>
          <a:xfrm>
            <a:off x="2514602" y="1413410"/>
            <a:ext cx="6248400" cy="3693319"/>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Therefore humble yourselves under the mighty hand of God, </a:t>
            </a:r>
          </a:p>
          <a:p>
            <a:pPr algn="ctr"/>
            <a:r>
              <a:rPr lang="en-US" sz="3200" b="1" i="1" dirty="0">
                <a:solidFill>
                  <a:schemeClr val="bg1"/>
                </a:solidFill>
                <a:effectLst/>
              </a:rPr>
              <a:t>that He may exalt you in due time,</a:t>
            </a:r>
            <a:r>
              <a:rPr lang="en-US" sz="3200" b="1" i="1" baseline="30000" dirty="0">
                <a:solidFill>
                  <a:schemeClr val="bg1"/>
                </a:solidFill>
                <a:effectLst/>
              </a:rPr>
              <a:t> </a:t>
            </a:r>
            <a:r>
              <a:rPr lang="en-US" sz="3200" b="1" i="1" dirty="0">
                <a:solidFill>
                  <a:schemeClr val="bg1"/>
                </a:solidFill>
                <a:effectLst/>
              </a:rPr>
              <a:t>casting all your care upon Him, for He cares for you… </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1 Peter 5:6-9</a:t>
            </a:r>
          </a:p>
          <a:p>
            <a:pPr algn="ct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3422096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Lust</a:t>
            </a:r>
          </a:p>
        </p:txBody>
      </p:sp>
      <p:sp>
        <p:nvSpPr>
          <p:cNvPr id="6" name="TextBox 5">
            <a:extLst>
              <a:ext uri="{FF2B5EF4-FFF2-40B4-BE49-F238E27FC236}">
                <a16:creationId xmlns:a16="http://schemas.microsoft.com/office/drawing/2014/main" id="{A6FCB601-335B-73A9-E78D-027651AE3A08}"/>
              </a:ext>
            </a:extLst>
          </p:cNvPr>
          <p:cNvSpPr txBox="1"/>
          <p:nvPr/>
        </p:nvSpPr>
        <p:spPr>
          <a:xfrm>
            <a:off x="979721" y="1573947"/>
            <a:ext cx="7983278" cy="3200876"/>
          </a:xfrm>
          <a:prstGeom prst="rect">
            <a:avLst/>
          </a:prstGeom>
          <a:noFill/>
        </p:spPr>
        <p:txBody>
          <a:bodyPr wrap="square">
            <a:spAutoFit/>
          </a:bodyPr>
          <a:lstStyle/>
          <a:p>
            <a:pPr algn="ctr"/>
            <a:r>
              <a:rPr lang="en-US" sz="3200" b="1" i="1" dirty="0">
                <a:solidFill>
                  <a:schemeClr val="bg1"/>
                </a:solidFill>
              </a:rPr>
              <a:t>	…Do not overwork to be rich; Because of  your own understanding, cease! </a:t>
            </a:r>
          </a:p>
          <a:p>
            <a:pPr algn="ctr"/>
            <a:r>
              <a:rPr lang="en-US" sz="3200" b="1" i="1" dirty="0">
                <a:solidFill>
                  <a:schemeClr val="bg1"/>
                </a:solidFill>
              </a:rPr>
              <a:t>Will you set your eyes on that which is not? </a:t>
            </a:r>
          </a:p>
          <a:p>
            <a:pPr algn="ctr"/>
            <a:r>
              <a:rPr lang="en-US" sz="3200" b="1" i="1" dirty="0">
                <a:solidFill>
                  <a:schemeClr val="bg1"/>
                </a:solidFill>
              </a:rPr>
              <a:t>For riches certainly make themselves wings; They fly away like an eagle toward heaven.”</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Proverbs 23:1-5</a:t>
            </a:r>
            <a:endParaRPr lang="en-US" sz="2400" b="1" i="1" dirty="0">
              <a:solidFill>
                <a:schemeClr val="bg1"/>
              </a:solidFill>
              <a:effectLst/>
            </a:endParaRPr>
          </a:p>
        </p:txBody>
      </p:sp>
    </p:spTree>
    <p:extLst>
      <p:ext uri="{BB962C8B-B14F-4D97-AF65-F5344CB8AC3E}">
        <p14:creationId xmlns:p14="http://schemas.microsoft.com/office/powerpoint/2010/main" val="2894144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242777" y="742950"/>
            <a:ext cx="865844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How Satan Preys - Lust</a:t>
            </a:r>
          </a:p>
        </p:txBody>
      </p:sp>
      <p:sp>
        <p:nvSpPr>
          <p:cNvPr id="6" name="TextBox 5">
            <a:extLst>
              <a:ext uri="{FF2B5EF4-FFF2-40B4-BE49-F238E27FC236}">
                <a16:creationId xmlns:a16="http://schemas.microsoft.com/office/drawing/2014/main" id="{A6FCB601-335B-73A9-E78D-027651AE3A08}"/>
              </a:ext>
            </a:extLst>
          </p:cNvPr>
          <p:cNvSpPr txBox="1"/>
          <p:nvPr/>
        </p:nvSpPr>
        <p:spPr>
          <a:xfrm>
            <a:off x="1466161" y="2066524"/>
            <a:ext cx="7315200" cy="2708434"/>
          </a:xfrm>
          <a:prstGeom prst="rect">
            <a:avLst/>
          </a:prstGeom>
          <a:noFill/>
        </p:spPr>
        <p:txBody>
          <a:bodyPr wrap="square">
            <a:spAutoFit/>
          </a:bodyPr>
          <a:lstStyle/>
          <a:p>
            <a:pPr algn="ctr"/>
            <a:r>
              <a:rPr lang="en-US" sz="3200" b="1" i="1" dirty="0">
                <a:solidFill>
                  <a:schemeClr val="bg1"/>
                </a:solidFill>
              </a:rPr>
              <a:t>“Let your conduct be without covetousness; be content with such things as you have. For He Himself has said, </a:t>
            </a:r>
          </a:p>
          <a:p>
            <a:pPr algn="ctr"/>
            <a:r>
              <a:rPr lang="en-US" sz="3200" b="1" i="1" dirty="0">
                <a:solidFill>
                  <a:schemeClr val="bg1"/>
                </a:solidFill>
              </a:rPr>
              <a:t>“I will never leave you nor forsake you.”</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Hebrews 13:5</a:t>
            </a:r>
            <a:endParaRPr lang="en-US" sz="2400" b="1" i="1" dirty="0">
              <a:solidFill>
                <a:schemeClr val="bg1"/>
              </a:solidFill>
              <a:effectLst/>
            </a:endParaRPr>
          </a:p>
        </p:txBody>
      </p:sp>
    </p:spTree>
    <p:extLst>
      <p:ext uri="{BB962C8B-B14F-4D97-AF65-F5344CB8AC3E}">
        <p14:creationId xmlns:p14="http://schemas.microsoft.com/office/powerpoint/2010/main" val="4239924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Putting it in God’s Hand</a:t>
            </a:r>
          </a:p>
        </p:txBody>
      </p:sp>
    </p:spTree>
    <p:extLst>
      <p:ext uri="{BB962C8B-B14F-4D97-AF65-F5344CB8AC3E}">
        <p14:creationId xmlns:p14="http://schemas.microsoft.com/office/powerpoint/2010/main" val="4225968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Putting it in God’s Hand</a:t>
            </a:r>
          </a:p>
        </p:txBody>
      </p:sp>
      <p:sp>
        <p:nvSpPr>
          <p:cNvPr id="2" name="TextBox 1">
            <a:extLst>
              <a:ext uri="{FF2B5EF4-FFF2-40B4-BE49-F238E27FC236}">
                <a16:creationId xmlns:a16="http://schemas.microsoft.com/office/drawing/2014/main" id="{D269BCB2-D2AB-C40E-35B2-A4E0DA255DFF}"/>
              </a:ext>
            </a:extLst>
          </p:cNvPr>
          <p:cNvSpPr txBox="1"/>
          <p:nvPr/>
        </p:nvSpPr>
        <p:spPr>
          <a:xfrm>
            <a:off x="1466161" y="2066524"/>
            <a:ext cx="7315200" cy="2708434"/>
          </a:xfrm>
          <a:prstGeom prst="rect">
            <a:avLst/>
          </a:prstGeom>
          <a:noFill/>
        </p:spPr>
        <p:txBody>
          <a:bodyPr wrap="square">
            <a:spAutoFit/>
          </a:bodyPr>
          <a:lstStyle/>
          <a:p>
            <a:pPr algn="ctr"/>
            <a:r>
              <a:rPr lang="en-US" sz="3200" b="1" i="1" dirty="0">
                <a:solidFill>
                  <a:schemeClr val="bg1"/>
                </a:solidFill>
              </a:rPr>
              <a:t>“What shall we say then? Shall we continue in sin that grace may abound? Certainly not! How shall we who died to sin live any longer in it?”</a:t>
            </a:r>
            <a:r>
              <a:rPr lang="en-US" sz="3200"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Romans 6:1-2</a:t>
            </a:r>
            <a:endParaRPr lang="en-US" sz="2400" b="1" i="1" dirty="0">
              <a:solidFill>
                <a:schemeClr val="bg1"/>
              </a:solidFill>
              <a:effectLst/>
            </a:endParaRPr>
          </a:p>
        </p:txBody>
      </p:sp>
    </p:spTree>
    <p:extLst>
      <p:ext uri="{BB962C8B-B14F-4D97-AF65-F5344CB8AC3E}">
        <p14:creationId xmlns:p14="http://schemas.microsoft.com/office/powerpoint/2010/main" val="1952893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2819400" y="438150"/>
            <a:ext cx="5943599"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3" name="Rectangle 2">
            <a:extLst>
              <a:ext uri="{FF2B5EF4-FFF2-40B4-BE49-F238E27FC236}">
                <a16:creationId xmlns:a16="http://schemas.microsoft.com/office/drawing/2014/main" id="{D3399494-50DF-8D7A-13BB-F3E1557A9CB1}"/>
              </a:ext>
            </a:extLst>
          </p:cNvPr>
          <p:cNvSpPr/>
          <p:nvPr/>
        </p:nvSpPr>
        <p:spPr>
          <a:xfrm>
            <a:off x="2743199" y="2766359"/>
            <a:ext cx="6095999"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How Hav</a:t>
            </a:r>
            <a:r>
              <a:rPr lang="en-US" sz="4000" b="1" dirty="0">
                <a:ln w="11430"/>
                <a:solidFill>
                  <a:schemeClr val="bg1"/>
                </a:solidFill>
                <a:effectLst>
                  <a:outerShdw blurRad="50800" dist="39000" dir="5460000" algn="tl">
                    <a:srgbClr val="000000">
                      <a:alpha val="38000"/>
                    </a:srgbClr>
                  </a:outerShdw>
                </a:effectLst>
                <a:latin typeface="Colonna MT" panose="04020805060202030203" pitchFamily="82" charset="0"/>
              </a:rPr>
              <a:t>e You Been Faring in Your Battle With Satan?</a:t>
            </a:r>
            <a:endParaRPr lang="en-US" sz="40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endParaRPr>
          </a:p>
        </p:txBody>
      </p:sp>
    </p:spTree>
    <p:extLst>
      <p:ext uri="{BB962C8B-B14F-4D97-AF65-F5344CB8AC3E}">
        <p14:creationId xmlns:p14="http://schemas.microsoft.com/office/powerpoint/2010/main" val="422303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152400" y="171149"/>
            <a:ext cx="88391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4" name="TextBox 3">
            <a:extLst>
              <a:ext uri="{FF2B5EF4-FFF2-40B4-BE49-F238E27FC236}">
                <a16:creationId xmlns:a16="http://schemas.microsoft.com/office/drawing/2014/main" id="{4BF1BCC5-F165-BA0E-5DE2-E98F045B375B}"/>
              </a:ext>
            </a:extLst>
          </p:cNvPr>
          <p:cNvSpPr txBox="1"/>
          <p:nvPr/>
        </p:nvSpPr>
        <p:spPr>
          <a:xfrm>
            <a:off x="2209799" y="1016766"/>
            <a:ext cx="6781799" cy="4678204"/>
          </a:xfrm>
          <a:prstGeom prst="rect">
            <a:avLst/>
          </a:prstGeom>
          <a:noFill/>
        </p:spPr>
        <p:txBody>
          <a:bodyPr wrap="square">
            <a:spAutoFit/>
          </a:bodyPr>
          <a:lstStyle/>
          <a:p>
            <a:pPr algn="ctr"/>
            <a:r>
              <a:rPr lang="en-US" sz="3200" b="1" i="1" dirty="0">
                <a:solidFill>
                  <a:schemeClr val="bg1"/>
                </a:solidFill>
                <a:effectLst/>
              </a:rPr>
              <a:t>…Be sober, be vigilant; because your adversary the devil walks about like a roaring lion, seeking whom he may devour. Resist him, steadfast in the faith, knowing that the same sufferings are experienced by your brotherhood in the world.”</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1 Peter 5:6-9</a:t>
            </a:r>
          </a:p>
          <a:p>
            <a:pPr algn="ct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1011251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152400" y="171149"/>
            <a:ext cx="88391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4" name="TextBox 3">
            <a:extLst>
              <a:ext uri="{FF2B5EF4-FFF2-40B4-BE49-F238E27FC236}">
                <a16:creationId xmlns:a16="http://schemas.microsoft.com/office/drawing/2014/main" id="{4BF1BCC5-F165-BA0E-5DE2-E98F045B375B}"/>
              </a:ext>
            </a:extLst>
          </p:cNvPr>
          <p:cNvSpPr txBox="1"/>
          <p:nvPr/>
        </p:nvSpPr>
        <p:spPr>
          <a:xfrm>
            <a:off x="2209800" y="1674198"/>
            <a:ext cx="6781799" cy="3323987"/>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My God sent His angel and </a:t>
            </a:r>
          </a:p>
          <a:p>
            <a:pPr algn="ctr"/>
            <a:r>
              <a:rPr lang="en-US" sz="3200" b="1" i="1" dirty="0">
                <a:solidFill>
                  <a:schemeClr val="bg1"/>
                </a:solidFill>
                <a:effectLst/>
              </a:rPr>
              <a:t>shut the lions mouths, so that they have not hurt me, because I was found innocent before Him; and also, O king, I have done no wrong before you.”</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Daniel 6:22</a:t>
            </a: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409368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2" descr="The Fiery Darts Of The Devil vs The Fruits Of The Spirit | fewox">
            <a:extLst>
              <a:ext uri="{FF2B5EF4-FFF2-40B4-BE49-F238E27FC236}">
                <a16:creationId xmlns:a16="http://schemas.microsoft.com/office/drawing/2014/main" id="{54291816-FD34-994B-26CF-24588F092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149"/>
            <a:ext cx="3505200" cy="497235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1C7572-5607-CEE5-89ED-C66A51C7F94C}"/>
              </a:ext>
            </a:extLst>
          </p:cNvPr>
          <p:cNvSpPr/>
          <p:nvPr/>
        </p:nvSpPr>
        <p:spPr>
          <a:xfrm>
            <a:off x="152400" y="171149"/>
            <a:ext cx="88391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4" name="TextBox 3">
            <a:extLst>
              <a:ext uri="{FF2B5EF4-FFF2-40B4-BE49-F238E27FC236}">
                <a16:creationId xmlns:a16="http://schemas.microsoft.com/office/drawing/2014/main" id="{4BF1BCC5-F165-BA0E-5DE2-E98F045B375B}"/>
              </a:ext>
            </a:extLst>
          </p:cNvPr>
          <p:cNvSpPr txBox="1"/>
          <p:nvPr/>
        </p:nvSpPr>
        <p:spPr>
          <a:xfrm>
            <a:off x="2209800" y="1674198"/>
            <a:ext cx="6781799" cy="3323987"/>
          </a:xfrm>
          <a:prstGeom prst="rect">
            <a:avLst/>
          </a:prstGeom>
          <a:noFill/>
        </p:spPr>
        <p:txBody>
          <a:bodyPr wrap="square">
            <a:spAutoFit/>
          </a:bodyPr>
          <a:lstStyle/>
          <a:p>
            <a:pPr algn="ctr"/>
            <a:r>
              <a:rPr lang="en-US" sz="3200" b="1" i="1" dirty="0">
                <a:solidFill>
                  <a:schemeClr val="bg1"/>
                </a:solidFill>
              </a:rPr>
              <a:t>“</a:t>
            </a:r>
            <a:r>
              <a:rPr lang="en-US" sz="3200" b="1" i="1" dirty="0">
                <a:solidFill>
                  <a:schemeClr val="bg1"/>
                </a:solidFill>
                <a:effectLst/>
              </a:rPr>
              <a:t>My God sent His angel and </a:t>
            </a:r>
          </a:p>
          <a:p>
            <a:pPr algn="ctr"/>
            <a:r>
              <a:rPr lang="en-US" sz="3200" b="1" i="1" dirty="0">
                <a:solidFill>
                  <a:srgbClr val="FFFF00"/>
                </a:solidFill>
                <a:effectLst/>
              </a:rPr>
              <a:t>shut the lions mouths</a:t>
            </a:r>
            <a:r>
              <a:rPr lang="en-US" sz="3200" b="1" i="1" dirty="0">
                <a:solidFill>
                  <a:schemeClr val="bg1"/>
                </a:solidFill>
                <a:effectLst/>
              </a:rPr>
              <a:t>, so that they have not hurt me, because I was found innocent before Him; and also, O king, I have done no wrong before you.”</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Daniel 6:22</a:t>
            </a: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390988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981200" y="171149"/>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981200" y="757796"/>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The Daily Battle</a:t>
            </a:r>
          </a:p>
        </p:txBody>
      </p:sp>
    </p:spTree>
    <p:extLst>
      <p:ext uri="{BB962C8B-B14F-4D97-AF65-F5344CB8AC3E}">
        <p14:creationId xmlns:p14="http://schemas.microsoft.com/office/powerpoint/2010/main" val="396737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981200" y="171149"/>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981200" y="757796"/>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The Daily Battle</a:t>
            </a:r>
          </a:p>
        </p:txBody>
      </p:sp>
      <p:sp>
        <p:nvSpPr>
          <p:cNvPr id="2" name="Content Placeholder 3">
            <a:extLst>
              <a:ext uri="{FF2B5EF4-FFF2-40B4-BE49-F238E27FC236}">
                <a16:creationId xmlns:a16="http://schemas.microsoft.com/office/drawing/2014/main" id="{2AC52F34-9D23-8B0B-E4DB-EBB2BDC75E70}"/>
              </a:ext>
            </a:extLst>
          </p:cNvPr>
          <p:cNvSpPr txBox="1">
            <a:spLocks/>
          </p:cNvSpPr>
          <p:nvPr/>
        </p:nvSpPr>
        <p:spPr>
          <a:xfrm>
            <a:off x="2819400" y="1749028"/>
            <a:ext cx="5943600" cy="2636676"/>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solidFill>
                  <a:schemeClr val="bg1"/>
                </a:solidFill>
              </a:rPr>
              <a:t>  </a:t>
            </a:r>
            <a:r>
              <a:rPr lang="en-US" sz="3500" b="1" dirty="0">
                <a:solidFill>
                  <a:schemeClr val="bg1"/>
                </a:solidFill>
              </a:rPr>
              <a:t>Who is targeted the most?</a:t>
            </a:r>
          </a:p>
          <a:p>
            <a:pPr lvl="2"/>
            <a:r>
              <a:rPr lang="en-US" sz="3000" dirty="0">
                <a:solidFill>
                  <a:schemeClr val="bg1"/>
                </a:solidFill>
              </a:rPr>
              <a:t>New Christians</a:t>
            </a:r>
          </a:p>
          <a:p>
            <a:pPr lvl="2"/>
            <a:r>
              <a:rPr lang="en-US" sz="3000" dirty="0">
                <a:solidFill>
                  <a:schemeClr val="bg1"/>
                </a:solidFill>
              </a:rPr>
              <a:t>Changing Christians</a:t>
            </a:r>
          </a:p>
          <a:p>
            <a:pPr lvl="2"/>
            <a:r>
              <a:rPr lang="en-US" sz="3000" dirty="0">
                <a:solidFill>
                  <a:schemeClr val="bg1"/>
                </a:solidFill>
              </a:rPr>
              <a:t>Mature Christians</a:t>
            </a:r>
          </a:p>
          <a:p>
            <a:pPr lvl="2"/>
            <a:r>
              <a:rPr lang="en-US" sz="3000" dirty="0">
                <a:solidFill>
                  <a:schemeClr val="bg1"/>
                </a:solidFill>
              </a:rPr>
              <a:t>Non-Christians?</a:t>
            </a:r>
            <a:r>
              <a:rPr lang="en-US" sz="3000" b="1" dirty="0">
                <a:solidFill>
                  <a:schemeClr val="bg1"/>
                </a:solidFill>
              </a:rPr>
              <a:t> </a:t>
            </a:r>
            <a:endParaRPr lang="en-US" sz="3000" dirty="0">
              <a:solidFill>
                <a:schemeClr val="bg1"/>
              </a:solidFill>
            </a:endParaRPr>
          </a:p>
        </p:txBody>
      </p:sp>
    </p:spTree>
    <p:extLst>
      <p:ext uri="{BB962C8B-B14F-4D97-AF65-F5344CB8AC3E}">
        <p14:creationId xmlns:p14="http://schemas.microsoft.com/office/powerpoint/2010/main" val="304031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up)">
                                      <p:cBhvr>
                                        <p:cTn id="11" dur="500"/>
                                        <p:tgtEl>
                                          <p:spTgt spid="2">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up)">
                                      <p:cBhvr>
                                        <p:cTn id="15" dur="500"/>
                                        <p:tgtEl>
                                          <p:spTgt spid="2">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up)">
                                      <p:cBhvr>
                                        <p:cTn id="19" dur="500"/>
                                        <p:tgtEl>
                                          <p:spTgt spid="2">
                                            <p:txEl>
                                              <p:pRg st="3" end="3"/>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up)">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981200" y="171149"/>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981200" y="757796"/>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The Daily Battle</a:t>
            </a:r>
          </a:p>
        </p:txBody>
      </p:sp>
      <p:sp>
        <p:nvSpPr>
          <p:cNvPr id="6" name="Rectangle 5">
            <a:extLst>
              <a:ext uri="{FF2B5EF4-FFF2-40B4-BE49-F238E27FC236}">
                <a16:creationId xmlns:a16="http://schemas.microsoft.com/office/drawing/2014/main" id="{4C7CC56A-5353-7566-1D81-77A6F1732B0F}"/>
              </a:ext>
            </a:extLst>
          </p:cNvPr>
          <p:cNvSpPr/>
          <p:nvPr/>
        </p:nvSpPr>
        <p:spPr>
          <a:xfrm>
            <a:off x="1998921" y="2364001"/>
            <a:ext cx="7010399"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There is no need </a:t>
            </a:r>
          </a:p>
          <a:p>
            <a:pPr algn="ctr"/>
            <a:r>
              <a:rPr lang="en-US" sz="5400" b="1" cap="none" spc="0" dirty="0">
                <a:ln w="11430"/>
                <a:solidFill>
                  <a:schemeClr val="bg1"/>
                </a:solidFill>
                <a:effectLst>
                  <a:outerShdw blurRad="50800" dist="39000" dir="5460000" algn="tl">
                    <a:srgbClr val="000000">
                      <a:alpha val="38000"/>
                    </a:srgbClr>
                  </a:outerShdw>
                </a:effectLst>
                <a:latin typeface="Colonna MT" panose="04020805060202030203" pitchFamily="82" charset="0"/>
              </a:rPr>
              <a:t>to go it alone!</a:t>
            </a:r>
          </a:p>
        </p:txBody>
      </p:sp>
    </p:spTree>
    <p:extLst>
      <p:ext uri="{BB962C8B-B14F-4D97-AF65-F5344CB8AC3E}">
        <p14:creationId xmlns:p14="http://schemas.microsoft.com/office/powerpoint/2010/main" val="4726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922E0E4-2256-3FCC-4E64-A67977C424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590801" cy="5143500"/>
          </a:xfrm>
          <a:prstGeom prst="rect">
            <a:avLst/>
          </a:prstGeom>
        </p:spPr>
      </p:pic>
      <p:sp>
        <p:nvSpPr>
          <p:cNvPr id="4" name="Rectangle 3">
            <a:extLst>
              <a:ext uri="{FF2B5EF4-FFF2-40B4-BE49-F238E27FC236}">
                <a16:creationId xmlns:a16="http://schemas.microsoft.com/office/drawing/2014/main" id="{7A0A4A11-7B07-56F3-1EFD-0F24A9AAAB79}"/>
              </a:ext>
            </a:extLst>
          </p:cNvPr>
          <p:cNvSpPr/>
          <p:nvPr/>
        </p:nvSpPr>
        <p:spPr>
          <a:xfrm>
            <a:off x="1466161" y="58928"/>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rgbClr val="FFC000"/>
                </a:solidFill>
                <a:effectLst>
                  <a:outerShdw blurRad="50800" dist="39000" dir="5460000" algn="tl">
                    <a:srgbClr val="000000">
                      <a:alpha val="38000"/>
                    </a:srgbClr>
                  </a:outerShdw>
                </a:effectLst>
                <a:latin typeface="Colonna MT" panose="04020805060202030203" pitchFamily="82" charset="0"/>
              </a:rPr>
              <a:t>SATAN’S ONSLAUGHT</a:t>
            </a:r>
          </a:p>
        </p:txBody>
      </p:sp>
      <p:sp>
        <p:nvSpPr>
          <p:cNvPr id="5" name="Rectangle 4">
            <a:extLst>
              <a:ext uri="{FF2B5EF4-FFF2-40B4-BE49-F238E27FC236}">
                <a16:creationId xmlns:a16="http://schemas.microsoft.com/office/drawing/2014/main" id="{E190A6E8-F59F-FBB3-87EB-47BB9F2C1C6D}"/>
              </a:ext>
            </a:extLst>
          </p:cNvPr>
          <p:cNvSpPr/>
          <p:nvPr/>
        </p:nvSpPr>
        <p:spPr>
          <a:xfrm>
            <a:off x="1447800" y="742950"/>
            <a:ext cx="70103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a:ln w="11430"/>
                <a:solidFill>
                  <a:schemeClr val="accent5">
                    <a:lumMod val="60000"/>
                    <a:lumOff val="40000"/>
                  </a:schemeClr>
                </a:solidFill>
                <a:effectLst>
                  <a:outerShdw blurRad="50800" dist="39000" dir="5460000" algn="tl">
                    <a:srgbClr val="000000">
                      <a:alpha val="38000"/>
                    </a:srgbClr>
                  </a:outerShdw>
                </a:effectLst>
                <a:latin typeface="Colonna MT" panose="04020805060202030203" pitchFamily="82" charset="0"/>
              </a:rPr>
              <a:t>The Daily Battle</a:t>
            </a:r>
          </a:p>
        </p:txBody>
      </p:sp>
      <p:sp>
        <p:nvSpPr>
          <p:cNvPr id="6" name="TextBox 5">
            <a:extLst>
              <a:ext uri="{FF2B5EF4-FFF2-40B4-BE49-F238E27FC236}">
                <a16:creationId xmlns:a16="http://schemas.microsoft.com/office/drawing/2014/main" id="{A6FCB601-335B-73A9-E78D-027651AE3A08}"/>
              </a:ext>
            </a:extLst>
          </p:cNvPr>
          <p:cNvSpPr txBox="1"/>
          <p:nvPr/>
        </p:nvSpPr>
        <p:spPr>
          <a:xfrm>
            <a:off x="1447800" y="1733550"/>
            <a:ext cx="7467600" cy="3693319"/>
          </a:xfrm>
          <a:prstGeom prst="rect">
            <a:avLst/>
          </a:prstGeom>
          <a:noFill/>
        </p:spPr>
        <p:txBody>
          <a:bodyPr wrap="square">
            <a:spAutoFit/>
          </a:bodyPr>
          <a:lstStyle/>
          <a:p>
            <a:pPr algn="ctr"/>
            <a:r>
              <a:rPr lang="en-US" sz="3200" b="1" i="1" dirty="0">
                <a:solidFill>
                  <a:schemeClr val="bg1"/>
                </a:solidFill>
              </a:rPr>
              <a:t>“T</a:t>
            </a:r>
            <a:r>
              <a:rPr lang="en-US" sz="3200" b="1" i="1" dirty="0">
                <a:solidFill>
                  <a:schemeClr val="bg1"/>
                </a:solidFill>
                <a:effectLst/>
              </a:rPr>
              <a:t>wo are better than one, Because they have a good reward for their labor. For if they fall, one will lift up his companion. But woe to him who is alone when he falls, For he has no one to help him up.” </a:t>
            </a:r>
            <a:r>
              <a:rPr lang="en-US" b="1" i="1" dirty="0">
                <a:solidFill>
                  <a:schemeClr val="bg1"/>
                </a:solidFill>
                <a:effectLst/>
              </a:rPr>
              <a:t> </a:t>
            </a:r>
          </a:p>
          <a:p>
            <a:pPr algn="ctr"/>
            <a:endParaRPr lang="en-US" b="1" i="1" dirty="0">
              <a:solidFill>
                <a:schemeClr val="bg1"/>
              </a:solidFill>
            </a:endParaRPr>
          </a:p>
          <a:p>
            <a:pPr algn="ctr"/>
            <a:r>
              <a:rPr lang="en-US" sz="2400" dirty="0">
                <a:solidFill>
                  <a:schemeClr val="bg1"/>
                </a:solidFill>
                <a:effectLst/>
              </a:rPr>
              <a:t>Ecclesiastes 4:9-10</a:t>
            </a:r>
          </a:p>
          <a:p>
            <a:pPr algn="ctr"/>
            <a:r>
              <a:rPr lang="en-US" b="1" i="1" dirty="0">
                <a:solidFill>
                  <a:schemeClr val="bg1"/>
                </a:solidFill>
              </a:rPr>
              <a:t> </a:t>
            </a:r>
            <a:r>
              <a:rPr lang="en-US" sz="3200" b="1" i="1" dirty="0">
                <a:solidFill>
                  <a:schemeClr val="bg1"/>
                </a:solidFill>
                <a:effectLst/>
              </a:rPr>
              <a:t> </a:t>
            </a:r>
          </a:p>
        </p:txBody>
      </p:sp>
    </p:spTree>
    <p:extLst>
      <p:ext uri="{BB962C8B-B14F-4D97-AF65-F5344CB8AC3E}">
        <p14:creationId xmlns:p14="http://schemas.microsoft.com/office/powerpoint/2010/main" val="4017188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705</Words>
  <Application>Microsoft Office PowerPoint</Application>
  <PresentationFormat>On-screen Show (16:9)</PresentationFormat>
  <Paragraphs>113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Colonna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13</cp:revision>
  <dcterms:created xsi:type="dcterms:W3CDTF">2013-11-30T00:52:24Z</dcterms:created>
  <dcterms:modified xsi:type="dcterms:W3CDTF">2024-03-31T12:16:11Z</dcterms:modified>
</cp:coreProperties>
</file>