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3" r:id="rId19"/>
    <p:sldId id="282" r:id="rId20"/>
    <p:sldId id="284" r:id="rId21"/>
    <p:sldId id="285" r:id="rId22"/>
    <p:sldId id="286" r:id="rId23"/>
    <p:sldId id="287"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B40D-98CE-5CFF-CBBE-BF7FED60E7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24C9B3-2905-0B20-97F3-33620D6372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B8A751-9819-DCDD-6CB4-3EA2D005AF4E}"/>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5" name="Footer Placeholder 4">
            <a:extLst>
              <a:ext uri="{FF2B5EF4-FFF2-40B4-BE49-F238E27FC236}">
                <a16:creationId xmlns:a16="http://schemas.microsoft.com/office/drawing/2014/main" id="{0B3E1949-0BF9-1A2D-191A-DA783A6A7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FAC8C1-315D-CDC7-0DB4-BF6B79EF2A07}"/>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219276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BC6F-22D5-713C-1E60-AD796381A4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ED61E0-C24C-4F95-8F4D-F792E769B7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C0E4FC-9D34-6690-EA0B-6202B0FDF249}"/>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5" name="Footer Placeholder 4">
            <a:extLst>
              <a:ext uri="{FF2B5EF4-FFF2-40B4-BE49-F238E27FC236}">
                <a16:creationId xmlns:a16="http://schemas.microsoft.com/office/drawing/2014/main" id="{481A8531-338A-5B95-DB0F-A995DC5F2E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9A93C8-782C-AA19-8618-43E4DE117C20}"/>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4202599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22038-756D-DA8A-7538-4021D05345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62EBA-90B5-6CDA-8319-29BEE53C4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85530-BD79-12F3-2903-BAC0885C4F5C}"/>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5" name="Footer Placeholder 4">
            <a:extLst>
              <a:ext uri="{FF2B5EF4-FFF2-40B4-BE49-F238E27FC236}">
                <a16:creationId xmlns:a16="http://schemas.microsoft.com/office/drawing/2014/main" id="{2F095FD2-C69A-AC91-7B1E-770EAEDE3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E1FA32-F8FD-1DF4-9A1A-52D9C8BF8A22}"/>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244147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5B39D-84CD-4E26-5714-A3D143F6CC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4B76F-3ACD-C41D-EAA4-7FD07C3394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D9298E-ECD0-C549-BF50-434425B751FB}"/>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5" name="Footer Placeholder 4">
            <a:extLst>
              <a:ext uri="{FF2B5EF4-FFF2-40B4-BE49-F238E27FC236}">
                <a16:creationId xmlns:a16="http://schemas.microsoft.com/office/drawing/2014/main" id="{B2B37035-1A20-2B6A-4430-13F92F75F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8FC189-5062-2DDA-A34C-6E0421E4D6A2}"/>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364515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B4ED-C1E6-3E34-6821-EC601C0C1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B90D43-5D3A-86F2-C05A-E808E5CAF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76D28-982A-BDAE-74AC-DD75309AD7AB}"/>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5" name="Footer Placeholder 4">
            <a:extLst>
              <a:ext uri="{FF2B5EF4-FFF2-40B4-BE49-F238E27FC236}">
                <a16:creationId xmlns:a16="http://schemas.microsoft.com/office/drawing/2014/main" id="{3C044676-E930-AD9C-EA10-D9E35B7F5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71F92-A8C7-8875-5EEA-73E435CFE483}"/>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210702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31434-1968-5DB5-3082-372B2DD0E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C3738-DE03-C3D1-8015-0ABC8A6E72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86CF50-2379-1B3C-30C4-0C5F855887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4B888B-E971-3F49-9DAF-AF48D525506E}"/>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6" name="Footer Placeholder 5">
            <a:extLst>
              <a:ext uri="{FF2B5EF4-FFF2-40B4-BE49-F238E27FC236}">
                <a16:creationId xmlns:a16="http://schemas.microsoft.com/office/drawing/2014/main" id="{3CD6FC16-166C-8C71-CE54-3DCBAD1FBA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7C7D3-616D-D829-929A-31AC64A938D0}"/>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232418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B18F7-41DA-8374-A237-86CE52AB79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BDB9C2-D441-8FAB-A985-2965CBF5DF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096C02-38C0-F60D-4E3F-EDDF2682CF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C200F2-1B75-99A3-BAD1-8D3AD3E3BD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D49029-531F-49D0-91E8-3CFDE3DE5B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B8098A-3873-8833-655F-82FED58926E8}"/>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8" name="Footer Placeholder 7">
            <a:extLst>
              <a:ext uri="{FF2B5EF4-FFF2-40B4-BE49-F238E27FC236}">
                <a16:creationId xmlns:a16="http://schemas.microsoft.com/office/drawing/2014/main" id="{CC6E279B-A613-0FD0-B0DA-DA9A8313BE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974849-2BBC-9403-4102-D388677FF689}"/>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38173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A5F9E-ECDB-A4ED-36F7-85E0CF558F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1F948F-FA6C-2CAC-7A87-8F1D9287B561}"/>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4" name="Footer Placeholder 3">
            <a:extLst>
              <a:ext uri="{FF2B5EF4-FFF2-40B4-BE49-F238E27FC236}">
                <a16:creationId xmlns:a16="http://schemas.microsoft.com/office/drawing/2014/main" id="{B8496581-75E0-6A35-AC05-40D835F717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B2F9D2-D9C3-CA13-DB46-06B6B29356CE}"/>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26864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74A40-B4AC-DD9C-01D4-9404DAC403A6}"/>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3" name="Footer Placeholder 2">
            <a:extLst>
              <a:ext uri="{FF2B5EF4-FFF2-40B4-BE49-F238E27FC236}">
                <a16:creationId xmlns:a16="http://schemas.microsoft.com/office/drawing/2014/main" id="{DE6FC3E0-B522-631B-9B2C-C3B100B92F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660DC2-E355-DEEF-FD87-5D185E3532F2}"/>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991005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34C09-63E1-C411-EAC5-32F27CC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37CD95-DD13-633A-EF2E-AA92973BC1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A2EE7F-4994-1911-235A-31C6FCC94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379A56-C386-43DD-E66C-62F2A2D2F6AA}"/>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6" name="Footer Placeholder 5">
            <a:extLst>
              <a:ext uri="{FF2B5EF4-FFF2-40B4-BE49-F238E27FC236}">
                <a16:creationId xmlns:a16="http://schemas.microsoft.com/office/drawing/2014/main" id="{DF3DC667-91C8-48D7-FC44-DCAAE2D392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013146-76EF-C579-AD28-7BA4F9394E4E}"/>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38058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93C7-D74B-49AF-93FD-25C18B72A5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AE26E-ED2C-D652-0F91-7D408DD7E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B808DB-9D55-8756-37BA-A2EBEAC36D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29A853-8646-056F-8795-0D9CFCA72CE8}"/>
              </a:ext>
            </a:extLst>
          </p:cNvPr>
          <p:cNvSpPr>
            <a:spLocks noGrp="1"/>
          </p:cNvSpPr>
          <p:nvPr>
            <p:ph type="dt" sz="half" idx="10"/>
          </p:nvPr>
        </p:nvSpPr>
        <p:spPr/>
        <p:txBody>
          <a:bodyPr/>
          <a:lstStyle/>
          <a:p>
            <a:fld id="{A9CE78F7-B4D2-40D5-B76D-F01FD04A3EA4}" type="datetimeFigureOut">
              <a:rPr lang="en-US" smtClean="0"/>
              <a:t>3/17/2024</a:t>
            </a:fld>
            <a:endParaRPr lang="en-US"/>
          </a:p>
        </p:txBody>
      </p:sp>
      <p:sp>
        <p:nvSpPr>
          <p:cNvPr id="6" name="Footer Placeholder 5">
            <a:extLst>
              <a:ext uri="{FF2B5EF4-FFF2-40B4-BE49-F238E27FC236}">
                <a16:creationId xmlns:a16="http://schemas.microsoft.com/office/drawing/2014/main" id="{F5DA5FF0-B60E-AE41-B858-F418A3A5D3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809AA7-F8F8-565E-AD66-BCB3AEF70E63}"/>
              </a:ext>
            </a:extLst>
          </p:cNvPr>
          <p:cNvSpPr>
            <a:spLocks noGrp="1"/>
          </p:cNvSpPr>
          <p:nvPr>
            <p:ph type="sldNum" sz="quarter" idx="12"/>
          </p:nvPr>
        </p:nvSpPr>
        <p:spPr/>
        <p:txBody>
          <a:bodyPr/>
          <a:lstStyle/>
          <a:p>
            <a:fld id="{BB3A7EA5-0E5A-47B3-ACD0-3B290E5E7679}" type="slidenum">
              <a:rPr lang="en-US" smtClean="0"/>
              <a:t>‹#›</a:t>
            </a:fld>
            <a:endParaRPr lang="en-US"/>
          </a:p>
        </p:txBody>
      </p:sp>
    </p:spTree>
    <p:extLst>
      <p:ext uri="{BB962C8B-B14F-4D97-AF65-F5344CB8AC3E}">
        <p14:creationId xmlns:p14="http://schemas.microsoft.com/office/powerpoint/2010/main" val="41490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B82B4C-1D0E-7149-3CB5-78D556F24D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F5F0DB-254B-125C-6E78-06B6D32C38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46DC90-1951-6119-FCC3-8E42497F2E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E78F7-B4D2-40D5-B76D-F01FD04A3EA4}" type="datetimeFigureOut">
              <a:rPr lang="en-US" smtClean="0"/>
              <a:t>3/17/2024</a:t>
            </a:fld>
            <a:endParaRPr lang="en-US"/>
          </a:p>
        </p:txBody>
      </p:sp>
      <p:sp>
        <p:nvSpPr>
          <p:cNvPr id="5" name="Footer Placeholder 4">
            <a:extLst>
              <a:ext uri="{FF2B5EF4-FFF2-40B4-BE49-F238E27FC236}">
                <a16:creationId xmlns:a16="http://schemas.microsoft.com/office/drawing/2014/main" id="{E830A1B1-23DB-0E82-2B16-E6A8D0AE11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2FC9E9-B20F-1200-0236-D870BB6C3E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A7EA5-0E5A-47B3-ACD0-3B290E5E7679}" type="slidenum">
              <a:rPr lang="en-US" smtClean="0"/>
              <a:t>‹#›</a:t>
            </a:fld>
            <a:endParaRPr lang="en-US"/>
          </a:p>
        </p:txBody>
      </p:sp>
    </p:spTree>
    <p:extLst>
      <p:ext uri="{BB962C8B-B14F-4D97-AF65-F5344CB8AC3E}">
        <p14:creationId xmlns:p14="http://schemas.microsoft.com/office/powerpoint/2010/main" val="325061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http://blog.professionalsupplementcenter.com/wp-content/uploads/2012/12/Lifestyle-Change-300x300.jpg">
            <a:extLst>
              <a:ext uri="{FF2B5EF4-FFF2-40B4-BE49-F238E27FC236}">
                <a16:creationId xmlns:a16="http://schemas.microsoft.com/office/drawing/2014/main" id="{671737DA-D15D-8F1A-BD4C-A302A8117CA7}"/>
              </a:ext>
            </a:extLst>
          </p:cNvPr>
          <p:cNvPicPr>
            <a:picLocks noChangeAspect="1" noChangeArrowheads="1"/>
          </p:cNvPicPr>
          <p:nvPr/>
        </p:nvPicPr>
        <p:blipFill>
          <a:blip r:embed="rId2" cstate="print"/>
          <a:srcRect/>
          <a:stretch>
            <a:fillRect/>
          </a:stretch>
        </p:blipFill>
        <p:spPr bwMode="auto">
          <a:xfrm>
            <a:off x="5075583" y="0"/>
            <a:ext cx="7116417" cy="6858000"/>
          </a:xfrm>
          <a:prstGeom prst="rect">
            <a:avLst/>
          </a:prstGeom>
          <a:noFill/>
        </p:spPr>
      </p:pic>
      <p:sp>
        <p:nvSpPr>
          <p:cNvPr id="5" name="Rectangle 4">
            <a:extLst>
              <a:ext uri="{FF2B5EF4-FFF2-40B4-BE49-F238E27FC236}">
                <a16:creationId xmlns:a16="http://schemas.microsoft.com/office/drawing/2014/main" id="{904C4A86-200D-DDD3-35DE-BF71A5EB28E7}"/>
              </a:ext>
            </a:extLst>
          </p:cNvPr>
          <p:cNvSpPr/>
          <p:nvPr/>
        </p:nvSpPr>
        <p:spPr>
          <a:xfrm>
            <a:off x="414130" y="859065"/>
            <a:ext cx="4250635" cy="5139869"/>
          </a:xfrm>
          <a:prstGeom prst="rect">
            <a:avLst/>
          </a:prstGeom>
        </p:spPr>
        <p:txBody>
          <a:bodyPr wrap="square">
            <a:spAutoFit/>
          </a:bodyPr>
          <a:lstStyle/>
          <a:p>
            <a:pPr algn="ctr"/>
            <a:r>
              <a:rPr lang="en-US" sz="6600" dirty="0">
                <a:ln w="11430"/>
                <a:solidFill>
                  <a:schemeClr val="bg1"/>
                </a:solidFill>
                <a:latin typeface="Bernard MT Condensed" panose="02050806060905020404" pitchFamily="18" charset="0"/>
              </a:rPr>
              <a:t>Losing </a:t>
            </a:r>
          </a:p>
          <a:p>
            <a:pPr algn="ctr"/>
            <a:r>
              <a:rPr lang="en-US" sz="6600" dirty="0">
                <a:ln w="11430"/>
                <a:solidFill>
                  <a:schemeClr val="bg1"/>
                </a:solidFill>
                <a:latin typeface="Bernard MT Condensed" panose="02050806060905020404" pitchFamily="18" charset="0"/>
              </a:rPr>
              <a:t>in </a:t>
            </a:r>
          </a:p>
          <a:p>
            <a:pPr algn="ctr"/>
            <a:r>
              <a:rPr lang="en-US" sz="6600" dirty="0">
                <a:ln w="11430"/>
                <a:solidFill>
                  <a:schemeClr val="bg1"/>
                </a:solidFill>
                <a:latin typeface="Bernard MT Condensed" panose="02050806060905020404" pitchFamily="18" charset="0"/>
              </a:rPr>
              <a:t>Order </a:t>
            </a:r>
          </a:p>
          <a:p>
            <a:pPr algn="ctr"/>
            <a:r>
              <a:rPr lang="en-US" sz="6600" dirty="0">
                <a:ln w="11430"/>
                <a:solidFill>
                  <a:schemeClr val="bg1"/>
                </a:solidFill>
                <a:latin typeface="Bernard MT Condensed" panose="02050806060905020404" pitchFamily="18" charset="0"/>
              </a:rPr>
              <a:t>to Win</a:t>
            </a:r>
          </a:p>
          <a:p>
            <a:pPr algn="ctr"/>
            <a:endParaRPr lang="en-US" sz="3200" b="1" dirty="0">
              <a:ln w="11430"/>
              <a:solidFill>
                <a:schemeClr val="bg1"/>
              </a:solidFill>
              <a:effectLst>
                <a:outerShdw blurRad="50800" dist="39000" dir="5460000" algn="tl">
                  <a:srgbClr val="000000">
                    <a:alpha val="38000"/>
                  </a:srgbClr>
                </a:outerShdw>
              </a:effectLst>
            </a:endParaRPr>
          </a:p>
          <a:p>
            <a:pPr algn="ctr"/>
            <a:r>
              <a:rPr lang="en-US" sz="3200" dirty="0">
                <a:ln w="11430"/>
                <a:solidFill>
                  <a:schemeClr val="bg1"/>
                </a:solidFill>
                <a:latin typeface="Bernard MT Condensed" panose="02050806060905020404" pitchFamily="18" charset="0"/>
              </a:rPr>
              <a:t>Phil. 3: 1-11</a:t>
            </a:r>
            <a:endParaRPr lang="en-US" sz="6600" dirty="0">
              <a:ln w="11430"/>
              <a:solidFill>
                <a:schemeClr val="bg1"/>
              </a:solidFill>
              <a:latin typeface="Bernard MT Condensed" panose="02050806060905020404" pitchFamily="18" charset="0"/>
            </a:endParaRPr>
          </a:p>
        </p:txBody>
      </p:sp>
    </p:spTree>
    <p:extLst>
      <p:ext uri="{BB962C8B-B14F-4D97-AF65-F5344CB8AC3E}">
        <p14:creationId xmlns:p14="http://schemas.microsoft.com/office/powerpoint/2010/main" val="3047644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Positions…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6" name="Picture 2" descr="https://encrypted-tbn1.gstatic.com/images?q=tbn:ANd9GcSXTDTxtfNOi9wD8ISV5W4ToHp_5meAtcc6HRI30O7f-UBa69XsNSoeFdEK">
            <a:extLst>
              <a:ext uri="{FF2B5EF4-FFF2-40B4-BE49-F238E27FC236}">
                <a16:creationId xmlns:a16="http://schemas.microsoft.com/office/drawing/2014/main" id="{06B28C0F-F7E0-D041-3235-0C9DE7D84E11}"/>
              </a:ext>
            </a:extLst>
          </p:cNvPr>
          <p:cNvPicPr>
            <a:picLocks noChangeAspect="1" noChangeArrowheads="1"/>
          </p:cNvPicPr>
          <p:nvPr/>
        </p:nvPicPr>
        <p:blipFill>
          <a:blip r:embed="rId2" cstate="print"/>
          <a:srcRect/>
          <a:stretch>
            <a:fillRect/>
          </a:stretch>
        </p:blipFill>
        <p:spPr bwMode="auto">
          <a:xfrm>
            <a:off x="9134586" y="689316"/>
            <a:ext cx="2484288" cy="2739684"/>
          </a:xfrm>
          <a:prstGeom prst="rect">
            <a:avLst/>
          </a:prstGeom>
          <a:noFill/>
        </p:spPr>
      </p:pic>
      <p:sp>
        <p:nvSpPr>
          <p:cNvPr id="3" name="TextBox 2">
            <a:extLst>
              <a:ext uri="{FF2B5EF4-FFF2-40B4-BE49-F238E27FC236}">
                <a16:creationId xmlns:a16="http://schemas.microsoft.com/office/drawing/2014/main" id="{C996A494-E42F-E96A-E3B3-D44598ED6EC1}"/>
              </a:ext>
            </a:extLst>
          </p:cNvPr>
          <p:cNvSpPr txBox="1"/>
          <p:nvPr/>
        </p:nvSpPr>
        <p:spPr>
          <a:xfrm>
            <a:off x="828786" y="3089855"/>
            <a:ext cx="10945872" cy="2246769"/>
          </a:xfrm>
          <a:prstGeom prst="rect">
            <a:avLst/>
          </a:prstGeom>
          <a:noFill/>
        </p:spPr>
        <p:txBody>
          <a:bodyPr wrap="square">
            <a:spAutoFit/>
          </a:bodyPr>
          <a:lstStyle/>
          <a:p>
            <a:r>
              <a:rPr lang="en-US" sz="3200" b="1" i="1" dirty="0">
                <a:solidFill>
                  <a:schemeClr val="bg1"/>
                </a:solidFill>
                <a:effectLst/>
              </a:rPr>
              <a:t>“and be found in Him, not having my own </a:t>
            </a:r>
          </a:p>
          <a:p>
            <a:r>
              <a:rPr lang="en-US" sz="3200" b="1" i="1" dirty="0">
                <a:solidFill>
                  <a:schemeClr val="bg1"/>
                </a:solidFill>
                <a:effectLst/>
              </a:rPr>
              <a:t>righteousness, which is from the law, but that which is through faith in Christ, the righteousness which is from God by faith;”</a:t>
            </a:r>
          </a:p>
          <a:p>
            <a:pPr algn="ctr"/>
            <a:endParaRPr lang="en-US" sz="2000" b="1" i="1" dirty="0">
              <a:solidFill>
                <a:schemeClr val="bg1"/>
              </a:solidFill>
            </a:endParaRPr>
          </a:p>
          <a:p>
            <a:pPr algn="ctr"/>
            <a:r>
              <a:rPr lang="en-US" sz="2400" dirty="0">
                <a:solidFill>
                  <a:schemeClr val="bg1"/>
                </a:solidFill>
              </a:rPr>
              <a:t>Philippians 3:9</a:t>
            </a:r>
          </a:p>
        </p:txBody>
      </p:sp>
    </p:spTree>
    <p:extLst>
      <p:ext uri="{BB962C8B-B14F-4D97-AF65-F5344CB8AC3E}">
        <p14:creationId xmlns:p14="http://schemas.microsoft.com/office/powerpoint/2010/main" val="391165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Positions…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6" name="Picture 2" descr="https://encrypted-tbn1.gstatic.com/images?q=tbn:ANd9GcSXTDTxtfNOi9wD8ISV5W4ToHp_5meAtcc6HRI30O7f-UBa69XsNSoeFdEK">
            <a:extLst>
              <a:ext uri="{FF2B5EF4-FFF2-40B4-BE49-F238E27FC236}">
                <a16:creationId xmlns:a16="http://schemas.microsoft.com/office/drawing/2014/main" id="{06B28C0F-F7E0-D041-3235-0C9DE7D84E11}"/>
              </a:ext>
            </a:extLst>
          </p:cNvPr>
          <p:cNvPicPr>
            <a:picLocks noChangeAspect="1" noChangeArrowheads="1"/>
          </p:cNvPicPr>
          <p:nvPr/>
        </p:nvPicPr>
        <p:blipFill>
          <a:blip r:embed="rId2" cstate="print"/>
          <a:srcRect/>
          <a:stretch>
            <a:fillRect/>
          </a:stretch>
        </p:blipFill>
        <p:spPr bwMode="auto">
          <a:xfrm>
            <a:off x="9134586" y="689316"/>
            <a:ext cx="2484288" cy="2739684"/>
          </a:xfrm>
          <a:prstGeom prst="rect">
            <a:avLst/>
          </a:prstGeom>
          <a:noFill/>
        </p:spPr>
      </p:pic>
      <p:sp>
        <p:nvSpPr>
          <p:cNvPr id="3" name="TextBox 2">
            <a:extLst>
              <a:ext uri="{FF2B5EF4-FFF2-40B4-BE49-F238E27FC236}">
                <a16:creationId xmlns:a16="http://schemas.microsoft.com/office/drawing/2014/main" id="{C996A494-E42F-E96A-E3B3-D44598ED6EC1}"/>
              </a:ext>
            </a:extLst>
          </p:cNvPr>
          <p:cNvSpPr txBox="1"/>
          <p:nvPr/>
        </p:nvSpPr>
        <p:spPr>
          <a:xfrm>
            <a:off x="828786" y="3089855"/>
            <a:ext cx="10945872" cy="2739211"/>
          </a:xfrm>
          <a:prstGeom prst="rect">
            <a:avLst/>
          </a:prstGeom>
          <a:noFill/>
        </p:spPr>
        <p:txBody>
          <a:bodyPr wrap="square">
            <a:spAutoFit/>
          </a:bodyPr>
          <a:lstStyle/>
          <a:p>
            <a:r>
              <a:rPr lang="en-US" sz="3200" b="1" i="1" dirty="0">
                <a:solidFill>
                  <a:schemeClr val="bg1"/>
                </a:solidFill>
                <a:effectLst/>
              </a:rPr>
              <a:t>“that I may know Him and the power of His </a:t>
            </a:r>
          </a:p>
          <a:p>
            <a:r>
              <a:rPr lang="en-US" sz="3200" b="1" i="1" dirty="0">
                <a:solidFill>
                  <a:schemeClr val="bg1"/>
                </a:solidFill>
                <a:effectLst/>
              </a:rPr>
              <a:t>resurrection, and the fellowship of His sufferings, being conformed to His death, if, by any means, I may attain to the resurrection from the dead.”</a:t>
            </a:r>
          </a:p>
          <a:p>
            <a:pPr algn="ctr"/>
            <a:endParaRPr lang="en-US" sz="2000" b="1" i="1" dirty="0">
              <a:solidFill>
                <a:schemeClr val="bg1"/>
              </a:solidFill>
            </a:endParaRPr>
          </a:p>
          <a:p>
            <a:pPr algn="ctr"/>
            <a:r>
              <a:rPr lang="en-US" sz="2400" dirty="0">
                <a:solidFill>
                  <a:schemeClr val="bg1"/>
                </a:solidFill>
              </a:rPr>
              <a:t>Philippians 3:10-11</a:t>
            </a:r>
          </a:p>
        </p:txBody>
      </p:sp>
    </p:spTree>
    <p:extLst>
      <p:ext uri="{BB962C8B-B14F-4D97-AF65-F5344CB8AC3E}">
        <p14:creationId xmlns:p14="http://schemas.microsoft.com/office/powerpoint/2010/main" val="120324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Possessions…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1026" name="Picture 2" descr="1,100+ Home Possessions Stock Illustrations, Royalty-Free Vector Graphics &amp; Clip  Art - iStock | Documents">
            <a:extLst>
              <a:ext uri="{FF2B5EF4-FFF2-40B4-BE49-F238E27FC236}">
                <a16:creationId xmlns:a16="http://schemas.microsoft.com/office/drawing/2014/main" id="{0E525D06-5566-3FA1-E431-BC0A63C9095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42141" y="548252"/>
            <a:ext cx="3341369" cy="304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976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Possessions…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
        <p:nvSpPr>
          <p:cNvPr id="3" name="TextBox 2">
            <a:extLst>
              <a:ext uri="{FF2B5EF4-FFF2-40B4-BE49-F238E27FC236}">
                <a16:creationId xmlns:a16="http://schemas.microsoft.com/office/drawing/2014/main" id="{C99B6A94-A34D-5113-3F2D-2658A09F381C}"/>
              </a:ext>
            </a:extLst>
          </p:cNvPr>
          <p:cNvSpPr txBox="1"/>
          <p:nvPr/>
        </p:nvSpPr>
        <p:spPr>
          <a:xfrm>
            <a:off x="828786" y="3315758"/>
            <a:ext cx="10945872" cy="1754326"/>
          </a:xfrm>
          <a:prstGeom prst="rect">
            <a:avLst/>
          </a:prstGeom>
          <a:noFill/>
        </p:spPr>
        <p:txBody>
          <a:bodyPr wrap="square">
            <a:spAutoFit/>
          </a:bodyPr>
          <a:lstStyle/>
          <a:p>
            <a:r>
              <a:rPr lang="en-US" sz="3200" b="1" i="1" dirty="0">
                <a:solidFill>
                  <a:schemeClr val="bg1"/>
                </a:solidFill>
                <a:effectLst/>
              </a:rPr>
              <a:t>“But when the young man heard that saying, </a:t>
            </a:r>
          </a:p>
          <a:p>
            <a:r>
              <a:rPr lang="en-US" sz="3200" b="1" i="1" dirty="0">
                <a:solidFill>
                  <a:schemeClr val="bg1"/>
                </a:solidFill>
                <a:effectLst/>
              </a:rPr>
              <a:t>he went away sorrowful, for he had great possessions.”</a:t>
            </a:r>
          </a:p>
          <a:p>
            <a:pPr algn="ctr"/>
            <a:endParaRPr lang="en-US" sz="2000" b="1" i="1" dirty="0">
              <a:solidFill>
                <a:schemeClr val="bg1"/>
              </a:solidFill>
            </a:endParaRPr>
          </a:p>
          <a:p>
            <a:pPr algn="ctr"/>
            <a:r>
              <a:rPr lang="en-US" sz="2400" dirty="0">
                <a:solidFill>
                  <a:schemeClr val="bg1"/>
                </a:solidFill>
              </a:rPr>
              <a:t>Matthew 19:22</a:t>
            </a:r>
          </a:p>
        </p:txBody>
      </p:sp>
      <p:pic>
        <p:nvPicPr>
          <p:cNvPr id="6" name="Picture 2" descr="1,100+ Home Possessions Stock Illustrations, Royalty-Free Vector Graphics &amp; Clip  Art - iStock | Documents">
            <a:extLst>
              <a:ext uri="{FF2B5EF4-FFF2-40B4-BE49-F238E27FC236}">
                <a16:creationId xmlns:a16="http://schemas.microsoft.com/office/drawing/2014/main" id="{830FE34D-8AF1-D721-1D4D-314AAD6D97A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42141" y="548252"/>
            <a:ext cx="3341369" cy="304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286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Possessions…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
        <p:nvSpPr>
          <p:cNvPr id="3" name="TextBox 2">
            <a:extLst>
              <a:ext uri="{FF2B5EF4-FFF2-40B4-BE49-F238E27FC236}">
                <a16:creationId xmlns:a16="http://schemas.microsoft.com/office/drawing/2014/main" id="{C99B6A94-A34D-5113-3F2D-2658A09F381C}"/>
              </a:ext>
            </a:extLst>
          </p:cNvPr>
          <p:cNvSpPr txBox="1"/>
          <p:nvPr/>
        </p:nvSpPr>
        <p:spPr>
          <a:xfrm>
            <a:off x="828786" y="3315758"/>
            <a:ext cx="10945872" cy="1754326"/>
          </a:xfrm>
          <a:prstGeom prst="rect">
            <a:avLst/>
          </a:prstGeom>
          <a:noFill/>
        </p:spPr>
        <p:txBody>
          <a:bodyPr wrap="square">
            <a:spAutoFit/>
          </a:bodyPr>
          <a:lstStyle/>
          <a:p>
            <a:r>
              <a:rPr lang="en-US" sz="3200" b="1" i="1" dirty="0">
                <a:solidFill>
                  <a:schemeClr val="bg1"/>
                </a:solidFill>
                <a:effectLst/>
              </a:rPr>
              <a:t>“But seek first the kingdom of God and His </a:t>
            </a:r>
          </a:p>
          <a:p>
            <a:r>
              <a:rPr lang="en-US" sz="3200" b="1" i="1" dirty="0">
                <a:solidFill>
                  <a:schemeClr val="bg1"/>
                </a:solidFill>
                <a:effectLst/>
              </a:rPr>
              <a:t>righteousness, and all these things shall be added to you.”</a:t>
            </a:r>
          </a:p>
          <a:p>
            <a:pPr algn="ctr"/>
            <a:endParaRPr lang="en-US" sz="2000" b="1" i="1" dirty="0">
              <a:solidFill>
                <a:schemeClr val="bg1"/>
              </a:solidFill>
            </a:endParaRPr>
          </a:p>
          <a:p>
            <a:pPr algn="ctr"/>
            <a:r>
              <a:rPr lang="en-US" sz="2400" dirty="0">
                <a:solidFill>
                  <a:schemeClr val="bg1"/>
                </a:solidFill>
              </a:rPr>
              <a:t>Matthew 6:33</a:t>
            </a:r>
          </a:p>
        </p:txBody>
      </p:sp>
      <p:pic>
        <p:nvPicPr>
          <p:cNvPr id="6" name="Picture 2" descr="1,100+ Home Possessions Stock Illustrations, Royalty-Free Vector Graphics &amp; Clip  Art - iStock | Documents">
            <a:extLst>
              <a:ext uri="{FF2B5EF4-FFF2-40B4-BE49-F238E27FC236}">
                <a16:creationId xmlns:a16="http://schemas.microsoft.com/office/drawing/2014/main" id="{830FE34D-8AF1-D721-1D4D-314AAD6D97A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42141" y="548252"/>
            <a:ext cx="3341369" cy="304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105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Possessions…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
        <p:nvSpPr>
          <p:cNvPr id="3" name="TextBox 2">
            <a:extLst>
              <a:ext uri="{FF2B5EF4-FFF2-40B4-BE49-F238E27FC236}">
                <a16:creationId xmlns:a16="http://schemas.microsoft.com/office/drawing/2014/main" id="{C99B6A94-A34D-5113-3F2D-2658A09F381C}"/>
              </a:ext>
            </a:extLst>
          </p:cNvPr>
          <p:cNvSpPr txBox="1"/>
          <p:nvPr/>
        </p:nvSpPr>
        <p:spPr>
          <a:xfrm>
            <a:off x="828786" y="3315758"/>
            <a:ext cx="10945872" cy="2246769"/>
          </a:xfrm>
          <a:prstGeom prst="rect">
            <a:avLst/>
          </a:prstGeom>
          <a:noFill/>
        </p:spPr>
        <p:txBody>
          <a:bodyPr wrap="square">
            <a:spAutoFit/>
          </a:bodyPr>
          <a:lstStyle/>
          <a:p>
            <a:r>
              <a:rPr lang="en-US" sz="3200" b="1" i="1" dirty="0">
                <a:solidFill>
                  <a:schemeClr val="bg1"/>
                </a:solidFill>
                <a:effectLst/>
              </a:rPr>
              <a:t>“not forsaking the assembling of ourselves </a:t>
            </a:r>
          </a:p>
          <a:p>
            <a:r>
              <a:rPr lang="en-US" sz="3200" b="1" i="1" dirty="0">
                <a:solidFill>
                  <a:schemeClr val="bg1"/>
                </a:solidFill>
                <a:effectLst/>
              </a:rPr>
              <a:t>together, as is the manner of some, but exhorting one another, </a:t>
            </a:r>
          </a:p>
          <a:p>
            <a:r>
              <a:rPr lang="en-US" sz="3200" b="1" i="1" dirty="0">
                <a:solidFill>
                  <a:schemeClr val="bg1"/>
                </a:solidFill>
                <a:effectLst/>
              </a:rPr>
              <a:t>and so much the more as you see the Day approaching.”</a:t>
            </a:r>
          </a:p>
          <a:p>
            <a:pPr algn="ctr"/>
            <a:endParaRPr lang="en-US" sz="2000" b="1" i="1" dirty="0">
              <a:solidFill>
                <a:schemeClr val="bg1"/>
              </a:solidFill>
            </a:endParaRPr>
          </a:p>
          <a:p>
            <a:pPr algn="ctr"/>
            <a:r>
              <a:rPr lang="en-US" sz="2400" dirty="0">
                <a:solidFill>
                  <a:schemeClr val="bg1"/>
                </a:solidFill>
              </a:rPr>
              <a:t>Hebrews 10:25</a:t>
            </a:r>
          </a:p>
        </p:txBody>
      </p:sp>
      <p:pic>
        <p:nvPicPr>
          <p:cNvPr id="6" name="Picture 2" descr="1,100+ Home Possessions Stock Illustrations, Royalty-Free Vector Graphics &amp; Clip  Art - iStock | Documents">
            <a:extLst>
              <a:ext uri="{FF2B5EF4-FFF2-40B4-BE49-F238E27FC236}">
                <a16:creationId xmlns:a16="http://schemas.microsoft.com/office/drawing/2014/main" id="{830FE34D-8AF1-D721-1D4D-314AAD6D97A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42141" y="548252"/>
            <a:ext cx="3341369" cy="304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977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Persons…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2050" name="Picture 2" descr="Las Vegas: The Ultimate 4-Day Travel Guide | Milesopedia">
            <a:extLst>
              <a:ext uri="{FF2B5EF4-FFF2-40B4-BE49-F238E27FC236}">
                <a16:creationId xmlns:a16="http://schemas.microsoft.com/office/drawing/2014/main" id="{1EE1F41C-FF16-8E9C-1577-9650DF1515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735" y="737029"/>
            <a:ext cx="3659479" cy="209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867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Persons…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2050" name="Picture 2" descr="Las Vegas: The Ultimate 4-Day Travel Guide | Milesopedia">
            <a:extLst>
              <a:ext uri="{FF2B5EF4-FFF2-40B4-BE49-F238E27FC236}">
                <a16:creationId xmlns:a16="http://schemas.microsoft.com/office/drawing/2014/main" id="{1EE1F41C-FF16-8E9C-1577-9650DF1515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735" y="737029"/>
            <a:ext cx="3659479" cy="20905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A411459-F977-D8EE-CFC5-E2C260C597DD}"/>
              </a:ext>
            </a:extLst>
          </p:cNvPr>
          <p:cNvSpPr txBox="1"/>
          <p:nvPr/>
        </p:nvSpPr>
        <p:spPr>
          <a:xfrm>
            <a:off x="828786" y="3315758"/>
            <a:ext cx="10534428" cy="3231654"/>
          </a:xfrm>
          <a:prstGeom prst="rect">
            <a:avLst/>
          </a:prstGeom>
          <a:noFill/>
        </p:spPr>
        <p:txBody>
          <a:bodyPr wrap="square">
            <a:spAutoFit/>
          </a:bodyPr>
          <a:lstStyle/>
          <a:p>
            <a:pPr algn="ctr"/>
            <a:r>
              <a:rPr lang="en-US" sz="3200" b="1" i="1" dirty="0">
                <a:solidFill>
                  <a:schemeClr val="bg1"/>
                </a:solidFill>
                <a:effectLst/>
              </a:rPr>
              <a:t>“He who loves father or mother more than Me is not worthy of Me. And he who loves son or daughter more than Me is not worthy of Me. And he who does not take his cross and follow after Me is not worthy of Me. He who finds his life will lose it, and he who loses his life for My sake will find it.”</a:t>
            </a:r>
          </a:p>
          <a:p>
            <a:pPr algn="ctr"/>
            <a:endParaRPr lang="en-US" sz="2000" b="1" i="1" dirty="0">
              <a:solidFill>
                <a:schemeClr val="bg1"/>
              </a:solidFill>
            </a:endParaRPr>
          </a:p>
          <a:p>
            <a:pPr algn="ctr"/>
            <a:r>
              <a:rPr lang="en-US" sz="2400" dirty="0">
                <a:solidFill>
                  <a:schemeClr val="bg1"/>
                </a:solidFill>
              </a:rPr>
              <a:t>Matthew 10:37-39</a:t>
            </a:r>
          </a:p>
        </p:txBody>
      </p:sp>
    </p:spTree>
    <p:extLst>
      <p:ext uri="{BB962C8B-B14F-4D97-AF65-F5344CB8AC3E}">
        <p14:creationId xmlns:p14="http://schemas.microsoft.com/office/powerpoint/2010/main" val="2231946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Persons…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2050" name="Picture 2" descr="Las Vegas: The Ultimate 4-Day Travel Guide | Milesopedia">
            <a:extLst>
              <a:ext uri="{FF2B5EF4-FFF2-40B4-BE49-F238E27FC236}">
                <a16:creationId xmlns:a16="http://schemas.microsoft.com/office/drawing/2014/main" id="{1EE1F41C-FF16-8E9C-1577-9650DF1515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735" y="737029"/>
            <a:ext cx="3659479" cy="20905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A411459-F977-D8EE-CFC5-E2C260C597DD}"/>
              </a:ext>
            </a:extLst>
          </p:cNvPr>
          <p:cNvSpPr txBox="1"/>
          <p:nvPr/>
        </p:nvSpPr>
        <p:spPr>
          <a:xfrm>
            <a:off x="1055076" y="3315758"/>
            <a:ext cx="10030265" cy="2739211"/>
          </a:xfrm>
          <a:prstGeom prst="rect">
            <a:avLst/>
          </a:prstGeom>
          <a:noFill/>
        </p:spPr>
        <p:txBody>
          <a:bodyPr wrap="square">
            <a:spAutoFit/>
          </a:bodyPr>
          <a:lstStyle/>
          <a:p>
            <a:pPr algn="ctr"/>
            <a:r>
              <a:rPr lang="en-US" sz="3200" b="1" i="1" dirty="0">
                <a:solidFill>
                  <a:schemeClr val="bg1"/>
                </a:solidFill>
                <a:effectLst/>
              </a:rPr>
              <a:t>“So Jesus answered and said, “Assuredly, I say to you, there is no one who has left house or brothers or sisters or father or mother or wife or children or lands, </a:t>
            </a:r>
          </a:p>
          <a:p>
            <a:pPr algn="ctr"/>
            <a:r>
              <a:rPr lang="en-US" sz="3200" b="1" i="1" dirty="0">
                <a:solidFill>
                  <a:schemeClr val="bg1"/>
                </a:solidFill>
                <a:effectLst/>
              </a:rPr>
              <a:t>for My sake and the gospel’s,…</a:t>
            </a:r>
          </a:p>
          <a:p>
            <a:pPr algn="ctr"/>
            <a:endParaRPr lang="en-US" sz="2000" b="1" i="1" dirty="0">
              <a:solidFill>
                <a:schemeClr val="bg1"/>
              </a:solidFill>
            </a:endParaRPr>
          </a:p>
          <a:p>
            <a:pPr algn="ctr"/>
            <a:r>
              <a:rPr lang="en-US" sz="2400" dirty="0">
                <a:solidFill>
                  <a:schemeClr val="bg1"/>
                </a:solidFill>
              </a:rPr>
              <a:t>Mark 10:29-30</a:t>
            </a:r>
          </a:p>
        </p:txBody>
      </p:sp>
    </p:spTree>
    <p:extLst>
      <p:ext uri="{BB962C8B-B14F-4D97-AF65-F5344CB8AC3E}">
        <p14:creationId xmlns:p14="http://schemas.microsoft.com/office/powerpoint/2010/main" val="289468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Persons…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2050" name="Picture 2" descr="Las Vegas: The Ultimate 4-Day Travel Guide | Milesopedia">
            <a:extLst>
              <a:ext uri="{FF2B5EF4-FFF2-40B4-BE49-F238E27FC236}">
                <a16:creationId xmlns:a16="http://schemas.microsoft.com/office/drawing/2014/main" id="{1EE1F41C-FF16-8E9C-1577-9650DF1515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735" y="737029"/>
            <a:ext cx="3659479" cy="20905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A411459-F977-D8EE-CFC5-E2C260C597DD}"/>
              </a:ext>
            </a:extLst>
          </p:cNvPr>
          <p:cNvSpPr txBox="1"/>
          <p:nvPr/>
        </p:nvSpPr>
        <p:spPr>
          <a:xfrm>
            <a:off x="828786" y="3315758"/>
            <a:ext cx="10534428" cy="2739211"/>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who shall not receive a hundredfold now in this time—houses and brothers and sisters and mothers </a:t>
            </a:r>
          </a:p>
          <a:p>
            <a:pPr algn="ctr"/>
            <a:r>
              <a:rPr lang="en-US" sz="3200" b="1" i="1" dirty="0">
                <a:solidFill>
                  <a:schemeClr val="bg1"/>
                </a:solidFill>
                <a:effectLst/>
              </a:rPr>
              <a:t>and children and lands, with persecutions—</a:t>
            </a:r>
          </a:p>
          <a:p>
            <a:pPr algn="ctr"/>
            <a:r>
              <a:rPr lang="en-US" sz="3200" b="1" i="1" dirty="0">
                <a:solidFill>
                  <a:schemeClr val="bg1"/>
                </a:solidFill>
                <a:effectLst/>
              </a:rPr>
              <a:t>and in the age to come, eternal life.”</a:t>
            </a:r>
          </a:p>
          <a:p>
            <a:pPr algn="ctr"/>
            <a:endParaRPr lang="en-US" sz="2000" b="1" i="1" dirty="0">
              <a:solidFill>
                <a:schemeClr val="bg1"/>
              </a:solidFill>
            </a:endParaRPr>
          </a:p>
          <a:p>
            <a:pPr algn="ctr"/>
            <a:r>
              <a:rPr lang="en-US" sz="2400" dirty="0">
                <a:solidFill>
                  <a:schemeClr val="bg1"/>
                </a:solidFill>
              </a:rPr>
              <a:t>Matthew 10:37-38</a:t>
            </a:r>
          </a:p>
        </p:txBody>
      </p:sp>
    </p:spTree>
    <p:extLst>
      <p:ext uri="{BB962C8B-B14F-4D97-AF65-F5344CB8AC3E}">
        <p14:creationId xmlns:p14="http://schemas.microsoft.com/office/powerpoint/2010/main" val="231996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81794" y="548639"/>
            <a:ext cx="8305800" cy="1477328"/>
          </a:xfrm>
          <a:prstGeom prst="rect">
            <a:avLst/>
          </a:prstGeom>
        </p:spPr>
        <p:txBody>
          <a:bodyPr wrap="square">
            <a:spAutoFit/>
          </a:bodyPr>
          <a:lstStyle/>
          <a:p>
            <a:r>
              <a:rPr lang="en-US" sz="3600" dirty="0"/>
              <a:t> </a:t>
            </a:r>
            <a:r>
              <a:rPr lang="en-US" sz="5400" dirty="0">
                <a:solidFill>
                  <a:schemeClr val="accent5">
                    <a:lumMod val="60000"/>
                    <a:lumOff val="40000"/>
                  </a:schemeClr>
                </a:solidFill>
                <a:latin typeface="Bernard MT Condensed" panose="02050806060905020404" pitchFamily="18" charset="0"/>
              </a:rPr>
              <a:t>The apostle Paul…</a:t>
            </a:r>
          </a:p>
          <a:p>
            <a:endParaRPr lang="en-US" sz="3600" dirty="0">
              <a:solidFill>
                <a:schemeClr val="bg1"/>
              </a:solidFill>
            </a:endParaRPr>
          </a:p>
        </p:txBody>
      </p:sp>
      <p:pic>
        <p:nvPicPr>
          <p:cNvPr id="4" name="Picture 2" descr="https://encrypted-tbn1.gstatic.com/images?q=tbn:ANd9GcSXTDTxtfNOi9wD8ISV5W4ToHp_5meAtcc6HRI30O7f-UBa69XsNSoeFdEK"/>
          <p:cNvPicPr>
            <a:picLocks noChangeAspect="1" noChangeArrowheads="1"/>
          </p:cNvPicPr>
          <p:nvPr/>
        </p:nvPicPr>
        <p:blipFill>
          <a:blip r:embed="rId2" cstate="print"/>
          <a:srcRect/>
          <a:stretch>
            <a:fillRect/>
          </a:stretch>
        </p:blipFill>
        <p:spPr bwMode="auto">
          <a:xfrm>
            <a:off x="8651435" y="689316"/>
            <a:ext cx="3099778" cy="341844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6317602"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Pleasures…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4100" name="Picture 4" descr="Moses: Myth, Fiction or History? | Ancient Origins">
            <a:extLst>
              <a:ext uri="{FF2B5EF4-FFF2-40B4-BE49-F238E27FC236}">
                <a16:creationId xmlns:a16="http://schemas.microsoft.com/office/drawing/2014/main" id="{A6DAC6F6-ED9F-4221-86A1-45E3AE5ADE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11" y="738264"/>
            <a:ext cx="4566138" cy="2397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305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6317602"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Pleasures…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
        <p:nvSpPr>
          <p:cNvPr id="3" name="TextBox 2">
            <a:extLst>
              <a:ext uri="{FF2B5EF4-FFF2-40B4-BE49-F238E27FC236}">
                <a16:creationId xmlns:a16="http://schemas.microsoft.com/office/drawing/2014/main" id="{8F721380-AB4D-FD03-8F98-BDB0C1305B22}"/>
              </a:ext>
            </a:extLst>
          </p:cNvPr>
          <p:cNvSpPr txBox="1"/>
          <p:nvPr/>
        </p:nvSpPr>
        <p:spPr>
          <a:xfrm>
            <a:off x="828786" y="3628464"/>
            <a:ext cx="10534428" cy="1754326"/>
          </a:xfrm>
          <a:prstGeom prst="rect">
            <a:avLst/>
          </a:prstGeom>
          <a:noFill/>
        </p:spPr>
        <p:txBody>
          <a:bodyPr wrap="square">
            <a:spAutoFit/>
          </a:bodyPr>
          <a:lstStyle/>
          <a:p>
            <a:pPr algn="ctr"/>
            <a:r>
              <a:rPr lang="en-US" sz="3200" b="1" i="1" dirty="0">
                <a:solidFill>
                  <a:schemeClr val="bg1"/>
                </a:solidFill>
                <a:effectLst/>
              </a:rPr>
              <a:t>“choosing rather to suffer affliction with the people of God than to enjoy the passing pleasures of sin,”</a:t>
            </a:r>
          </a:p>
          <a:p>
            <a:pPr algn="ctr"/>
            <a:endParaRPr lang="en-US" sz="2000" b="1" i="1" dirty="0">
              <a:solidFill>
                <a:schemeClr val="bg1"/>
              </a:solidFill>
            </a:endParaRPr>
          </a:p>
          <a:p>
            <a:pPr algn="ctr"/>
            <a:r>
              <a:rPr lang="en-US" sz="2400" dirty="0">
                <a:solidFill>
                  <a:schemeClr val="bg1"/>
                </a:solidFill>
              </a:rPr>
              <a:t>Hebrews 11:25</a:t>
            </a:r>
          </a:p>
        </p:txBody>
      </p:sp>
      <p:pic>
        <p:nvPicPr>
          <p:cNvPr id="4" name="Picture 4" descr="Moses: Myth, Fiction or History? | Ancient Origins">
            <a:extLst>
              <a:ext uri="{FF2B5EF4-FFF2-40B4-BE49-F238E27FC236}">
                <a16:creationId xmlns:a16="http://schemas.microsoft.com/office/drawing/2014/main" id="{6EE5FD0E-0BE2-802C-DFDF-EFCEBE2D1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11" y="738264"/>
            <a:ext cx="4566138" cy="2397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344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6317602"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Pleasures…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
        <p:nvSpPr>
          <p:cNvPr id="3" name="TextBox 2">
            <a:extLst>
              <a:ext uri="{FF2B5EF4-FFF2-40B4-BE49-F238E27FC236}">
                <a16:creationId xmlns:a16="http://schemas.microsoft.com/office/drawing/2014/main" id="{8F721380-AB4D-FD03-8F98-BDB0C1305B22}"/>
              </a:ext>
            </a:extLst>
          </p:cNvPr>
          <p:cNvSpPr txBox="1"/>
          <p:nvPr/>
        </p:nvSpPr>
        <p:spPr>
          <a:xfrm>
            <a:off x="828786" y="3628464"/>
            <a:ext cx="10534428" cy="2246769"/>
          </a:xfrm>
          <a:prstGeom prst="rect">
            <a:avLst/>
          </a:prstGeom>
          <a:noFill/>
        </p:spPr>
        <p:txBody>
          <a:bodyPr wrap="square">
            <a:spAutoFit/>
          </a:bodyPr>
          <a:lstStyle/>
          <a:p>
            <a:pPr algn="ctr"/>
            <a:r>
              <a:rPr lang="en-US" sz="3200" b="1" i="1" dirty="0">
                <a:solidFill>
                  <a:schemeClr val="bg1"/>
                </a:solidFill>
                <a:effectLst/>
              </a:rPr>
              <a:t>“Now the ones that fell among thorns are those who, when they have heard, go out and are choked with cares, riches, and pleasures of life, and bring no fruit to maturity.”</a:t>
            </a:r>
          </a:p>
          <a:p>
            <a:pPr algn="ctr"/>
            <a:endParaRPr lang="en-US" sz="2000" b="1" i="1" dirty="0">
              <a:solidFill>
                <a:schemeClr val="bg1"/>
              </a:solidFill>
            </a:endParaRPr>
          </a:p>
          <a:p>
            <a:pPr algn="ctr"/>
            <a:r>
              <a:rPr lang="en-US" sz="2400" dirty="0">
                <a:solidFill>
                  <a:schemeClr val="bg1"/>
                </a:solidFill>
              </a:rPr>
              <a:t>Luke 8:14</a:t>
            </a:r>
          </a:p>
        </p:txBody>
      </p:sp>
      <p:pic>
        <p:nvPicPr>
          <p:cNvPr id="4" name="Picture 4" descr="Moses: Myth, Fiction or History? | Ancient Origins">
            <a:extLst>
              <a:ext uri="{FF2B5EF4-FFF2-40B4-BE49-F238E27FC236}">
                <a16:creationId xmlns:a16="http://schemas.microsoft.com/office/drawing/2014/main" id="{6EE5FD0E-0BE2-802C-DFDF-EFCEBE2D1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11" y="738264"/>
            <a:ext cx="4566138" cy="2397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002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6317602"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Pleasures…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
        <p:nvSpPr>
          <p:cNvPr id="3" name="TextBox 2">
            <a:extLst>
              <a:ext uri="{FF2B5EF4-FFF2-40B4-BE49-F238E27FC236}">
                <a16:creationId xmlns:a16="http://schemas.microsoft.com/office/drawing/2014/main" id="{8F721380-AB4D-FD03-8F98-BDB0C1305B22}"/>
              </a:ext>
            </a:extLst>
          </p:cNvPr>
          <p:cNvSpPr txBox="1"/>
          <p:nvPr/>
        </p:nvSpPr>
        <p:spPr>
          <a:xfrm>
            <a:off x="828786" y="3628464"/>
            <a:ext cx="10534428" cy="1754326"/>
          </a:xfrm>
          <a:prstGeom prst="rect">
            <a:avLst/>
          </a:prstGeom>
          <a:noFill/>
        </p:spPr>
        <p:txBody>
          <a:bodyPr wrap="square">
            <a:spAutoFit/>
          </a:bodyPr>
          <a:lstStyle/>
          <a:p>
            <a:pPr algn="ctr"/>
            <a:r>
              <a:rPr lang="en-US" sz="3200" b="1" i="1" dirty="0">
                <a:solidFill>
                  <a:schemeClr val="bg1"/>
                </a:solidFill>
                <a:effectLst/>
              </a:rPr>
              <a:t>“traitors, headstrong, haughty, </a:t>
            </a:r>
          </a:p>
          <a:p>
            <a:pPr algn="ctr"/>
            <a:r>
              <a:rPr lang="en-US" sz="3200" b="1" i="1" dirty="0">
                <a:solidFill>
                  <a:schemeClr val="bg1"/>
                </a:solidFill>
                <a:effectLst/>
              </a:rPr>
              <a:t>lovers of pleasure rather than lovers of God,”</a:t>
            </a:r>
          </a:p>
          <a:p>
            <a:pPr algn="ctr"/>
            <a:endParaRPr lang="en-US" sz="2000" b="1" i="1" dirty="0">
              <a:solidFill>
                <a:schemeClr val="bg1"/>
              </a:solidFill>
            </a:endParaRPr>
          </a:p>
          <a:p>
            <a:pPr algn="ctr"/>
            <a:r>
              <a:rPr lang="en-US" sz="2400" dirty="0">
                <a:solidFill>
                  <a:schemeClr val="bg1"/>
                </a:solidFill>
              </a:rPr>
              <a:t>2 Timothy 3:4</a:t>
            </a:r>
          </a:p>
        </p:txBody>
      </p:sp>
      <p:pic>
        <p:nvPicPr>
          <p:cNvPr id="4" name="Picture 4" descr="Moses: Myth, Fiction or History? | Ancient Origins">
            <a:extLst>
              <a:ext uri="{FF2B5EF4-FFF2-40B4-BE49-F238E27FC236}">
                <a16:creationId xmlns:a16="http://schemas.microsoft.com/office/drawing/2014/main" id="{6EE5FD0E-0BE2-802C-DFDF-EFCEBE2D1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11" y="738264"/>
            <a:ext cx="4566138" cy="2397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79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6317602"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Pleasures…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
        <p:nvSpPr>
          <p:cNvPr id="3" name="TextBox 2">
            <a:extLst>
              <a:ext uri="{FF2B5EF4-FFF2-40B4-BE49-F238E27FC236}">
                <a16:creationId xmlns:a16="http://schemas.microsoft.com/office/drawing/2014/main" id="{8F721380-AB4D-FD03-8F98-BDB0C1305B22}"/>
              </a:ext>
            </a:extLst>
          </p:cNvPr>
          <p:cNvSpPr txBox="1"/>
          <p:nvPr/>
        </p:nvSpPr>
        <p:spPr>
          <a:xfrm>
            <a:off x="828786" y="3722515"/>
            <a:ext cx="10534428" cy="1261884"/>
          </a:xfrm>
          <a:prstGeom prst="rect">
            <a:avLst/>
          </a:prstGeom>
          <a:noFill/>
        </p:spPr>
        <p:txBody>
          <a:bodyPr wrap="square">
            <a:spAutoFit/>
          </a:bodyPr>
          <a:lstStyle/>
          <a:p>
            <a:pPr algn="ctr"/>
            <a:r>
              <a:rPr lang="en-US" sz="3200" b="1" i="1" dirty="0">
                <a:solidFill>
                  <a:schemeClr val="bg1"/>
                </a:solidFill>
                <a:effectLst/>
              </a:rPr>
              <a:t>“Rejoice in the Lord always. Again I will say, rejoice!”</a:t>
            </a:r>
          </a:p>
          <a:p>
            <a:pPr algn="ctr"/>
            <a:endParaRPr lang="en-US" sz="2000" b="1" i="1" dirty="0">
              <a:solidFill>
                <a:schemeClr val="bg1"/>
              </a:solidFill>
            </a:endParaRPr>
          </a:p>
          <a:p>
            <a:pPr algn="ctr"/>
            <a:r>
              <a:rPr lang="en-US" sz="2400" dirty="0">
                <a:solidFill>
                  <a:schemeClr val="bg1"/>
                </a:solidFill>
              </a:rPr>
              <a:t>Philippians 4:4</a:t>
            </a:r>
          </a:p>
        </p:txBody>
      </p:sp>
      <p:pic>
        <p:nvPicPr>
          <p:cNvPr id="4" name="Picture 4" descr="Moses: Myth, Fiction or History? | Ancient Origins">
            <a:extLst>
              <a:ext uri="{FF2B5EF4-FFF2-40B4-BE49-F238E27FC236}">
                <a16:creationId xmlns:a16="http://schemas.microsoft.com/office/drawing/2014/main" id="{6EE5FD0E-0BE2-802C-DFDF-EFCEBE2D1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11" y="738264"/>
            <a:ext cx="4566138" cy="2397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539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http://blog.professionalsupplementcenter.com/wp-content/uploads/2012/12/Lifestyle-Change-300x300.jpg">
            <a:extLst>
              <a:ext uri="{FF2B5EF4-FFF2-40B4-BE49-F238E27FC236}">
                <a16:creationId xmlns:a16="http://schemas.microsoft.com/office/drawing/2014/main" id="{671737DA-D15D-8F1A-BD4C-A302A8117CA7}"/>
              </a:ext>
            </a:extLst>
          </p:cNvPr>
          <p:cNvPicPr>
            <a:picLocks noChangeAspect="1" noChangeArrowheads="1"/>
          </p:cNvPicPr>
          <p:nvPr/>
        </p:nvPicPr>
        <p:blipFill>
          <a:blip r:embed="rId2" cstate="print"/>
          <a:srcRect/>
          <a:stretch>
            <a:fillRect/>
          </a:stretch>
        </p:blipFill>
        <p:spPr bwMode="auto">
          <a:xfrm>
            <a:off x="5075583" y="0"/>
            <a:ext cx="7116417" cy="6858000"/>
          </a:xfrm>
          <a:prstGeom prst="rect">
            <a:avLst/>
          </a:prstGeom>
          <a:noFill/>
        </p:spPr>
      </p:pic>
      <p:sp>
        <p:nvSpPr>
          <p:cNvPr id="2" name="Rectangle 1">
            <a:extLst>
              <a:ext uri="{FF2B5EF4-FFF2-40B4-BE49-F238E27FC236}">
                <a16:creationId xmlns:a16="http://schemas.microsoft.com/office/drawing/2014/main" id="{84736C3D-8427-9BB5-F8B2-596AB08EBF00}"/>
              </a:ext>
            </a:extLst>
          </p:cNvPr>
          <p:cNvSpPr/>
          <p:nvPr/>
        </p:nvSpPr>
        <p:spPr>
          <a:xfrm>
            <a:off x="679174" y="520511"/>
            <a:ext cx="3322984" cy="5816977"/>
          </a:xfrm>
          <a:prstGeom prst="rect">
            <a:avLst/>
          </a:prstGeom>
        </p:spPr>
        <p:txBody>
          <a:bodyPr wrap="square">
            <a:spAutoFit/>
          </a:bodyPr>
          <a:lstStyle/>
          <a:p>
            <a:pPr algn="ctr"/>
            <a:r>
              <a:rPr lang="en-US" sz="4800" dirty="0">
                <a:ln w="11430"/>
                <a:solidFill>
                  <a:schemeClr val="bg1"/>
                </a:solidFill>
                <a:latin typeface="Bernard MT Condensed" panose="02050806060905020404" pitchFamily="18" charset="0"/>
              </a:rPr>
              <a:t>Losing </a:t>
            </a:r>
          </a:p>
          <a:p>
            <a:pPr algn="ctr"/>
            <a:r>
              <a:rPr lang="en-US" sz="4800" dirty="0">
                <a:ln w="11430"/>
                <a:solidFill>
                  <a:schemeClr val="bg1"/>
                </a:solidFill>
                <a:latin typeface="Bernard MT Condensed" panose="02050806060905020404" pitchFamily="18" charset="0"/>
              </a:rPr>
              <a:t>in Order </a:t>
            </a:r>
          </a:p>
          <a:p>
            <a:pPr algn="ctr"/>
            <a:r>
              <a:rPr lang="en-US" sz="4800" dirty="0">
                <a:ln w="11430"/>
                <a:solidFill>
                  <a:schemeClr val="bg1"/>
                </a:solidFill>
                <a:latin typeface="Bernard MT Condensed" panose="02050806060905020404" pitchFamily="18" charset="0"/>
              </a:rPr>
              <a:t>to Win</a:t>
            </a:r>
          </a:p>
          <a:p>
            <a:pPr algn="ctr"/>
            <a:endParaRPr lang="en-US" sz="3200" b="1" dirty="0">
              <a:ln w="11430"/>
              <a:solidFill>
                <a:schemeClr val="bg1"/>
              </a:solidFill>
              <a:effectLst>
                <a:outerShdw blurRad="50800" dist="39000" dir="5460000" algn="tl">
                  <a:srgbClr val="000000">
                    <a:alpha val="38000"/>
                  </a:srgbClr>
                </a:outerShdw>
              </a:effectLst>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Positions</a:t>
            </a:r>
          </a:p>
          <a:p>
            <a:pPr marL="457200" indent="-457200">
              <a:buFont typeface="Wingdings" panose="05000000000000000000" pitchFamily="2" charset="2"/>
              <a:buChar char="§"/>
            </a:pPr>
            <a:endParaRPr lang="en-US" sz="1200" dirty="0">
              <a:ln w="11430"/>
              <a:solidFill>
                <a:srgbClr val="FFFF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Possessions</a:t>
            </a:r>
          </a:p>
          <a:p>
            <a:pPr marL="457200" indent="-457200">
              <a:buFont typeface="Wingdings" panose="05000000000000000000" pitchFamily="2" charset="2"/>
              <a:buChar char="§"/>
            </a:pPr>
            <a:endParaRPr lang="en-US" sz="1200" dirty="0">
              <a:ln w="11430"/>
              <a:solidFill>
                <a:srgbClr val="FFFF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Persons</a:t>
            </a:r>
          </a:p>
          <a:p>
            <a:pPr marL="457200" indent="-457200">
              <a:buFont typeface="Wingdings" panose="05000000000000000000" pitchFamily="2" charset="2"/>
              <a:buChar char="§"/>
            </a:pPr>
            <a:endParaRPr lang="en-US" sz="1200" dirty="0">
              <a:ln w="11430"/>
              <a:solidFill>
                <a:srgbClr val="FFFF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Pleasures</a:t>
            </a:r>
          </a:p>
        </p:txBody>
      </p:sp>
    </p:spTree>
    <p:extLst>
      <p:ext uri="{BB962C8B-B14F-4D97-AF65-F5344CB8AC3E}">
        <p14:creationId xmlns:p14="http://schemas.microsoft.com/office/powerpoint/2010/main" val="22475214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C4A86-200D-DDD3-35DE-BF71A5EB28E7}"/>
              </a:ext>
            </a:extLst>
          </p:cNvPr>
          <p:cNvSpPr/>
          <p:nvPr/>
        </p:nvSpPr>
        <p:spPr>
          <a:xfrm>
            <a:off x="679174" y="520511"/>
            <a:ext cx="3322984" cy="5816977"/>
          </a:xfrm>
          <a:prstGeom prst="rect">
            <a:avLst/>
          </a:prstGeom>
        </p:spPr>
        <p:txBody>
          <a:bodyPr wrap="square">
            <a:spAutoFit/>
          </a:bodyPr>
          <a:lstStyle/>
          <a:p>
            <a:pPr algn="ctr"/>
            <a:r>
              <a:rPr lang="en-US" sz="4800" dirty="0">
                <a:ln w="11430"/>
                <a:solidFill>
                  <a:schemeClr val="bg1"/>
                </a:solidFill>
                <a:latin typeface="Bernard MT Condensed" panose="02050806060905020404" pitchFamily="18" charset="0"/>
              </a:rPr>
              <a:t>Losing </a:t>
            </a:r>
          </a:p>
          <a:p>
            <a:pPr algn="ctr"/>
            <a:r>
              <a:rPr lang="en-US" sz="4800" dirty="0">
                <a:ln w="11430"/>
                <a:solidFill>
                  <a:schemeClr val="bg1"/>
                </a:solidFill>
                <a:latin typeface="Bernard MT Condensed" panose="02050806060905020404" pitchFamily="18" charset="0"/>
              </a:rPr>
              <a:t>in Order </a:t>
            </a:r>
          </a:p>
          <a:p>
            <a:pPr algn="ctr"/>
            <a:r>
              <a:rPr lang="en-US" sz="4800" dirty="0">
                <a:ln w="11430"/>
                <a:solidFill>
                  <a:schemeClr val="bg1"/>
                </a:solidFill>
                <a:latin typeface="Bernard MT Condensed" panose="02050806060905020404" pitchFamily="18" charset="0"/>
              </a:rPr>
              <a:t>to Win</a:t>
            </a:r>
          </a:p>
          <a:p>
            <a:pPr algn="ctr"/>
            <a:endParaRPr lang="en-US" sz="3200" b="1" dirty="0">
              <a:ln w="11430"/>
              <a:solidFill>
                <a:schemeClr val="bg1"/>
              </a:solidFill>
              <a:effectLst>
                <a:outerShdw blurRad="50800" dist="39000" dir="5460000" algn="tl">
                  <a:srgbClr val="000000">
                    <a:alpha val="38000"/>
                  </a:srgbClr>
                </a:outerShdw>
              </a:effectLst>
            </a:endParaRPr>
          </a:p>
          <a:p>
            <a:pPr marL="457200" indent="-457200">
              <a:buFont typeface="Wingdings" panose="05000000000000000000" pitchFamily="2" charset="2"/>
              <a:buChar char="§"/>
            </a:pPr>
            <a:r>
              <a:rPr lang="en-US" sz="4000" dirty="0">
                <a:ln w="11430"/>
                <a:solidFill>
                  <a:srgbClr val="FFC000"/>
                </a:solidFill>
                <a:latin typeface="Bernard MT Condensed" panose="02050806060905020404" pitchFamily="18" charset="0"/>
              </a:rPr>
              <a:t>Positions</a:t>
            </a:r>
          </a:p>
          <a:p>
            <a:pPr marL="457200" indent="-457200">
              <a:buFont typeface="Wingdings" panose="05000000000000000000" pitchFamily="2" charset="2"/>
              <a:buChar char="§"/>
            </a:pPr>
            <a:endParaRPr lang="en-US" sz="1200" dirty="0">
              <a:ln w="11430"/>
              <a:solidFill>
                <a:srgbClr val="FFC0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C000"/>
                </a:solidFill>
                <a:latin typeface="Bernard MT Condensed" panose="02050806060905020404" pitchFamily="18" charset="0"/>
              </a:rPr>
              <a:t>Possessions</a:t>
            </a:r>
          </a:p>
          <a:p>
            <a:pPr marL="457200" indent="-457200">
              <a:buFont typeface="Wingdings" panose="05000000000000000000" pitchFamily="2" charset="2"/>
              <a:buChar char="§"/>
            </a:pPr>
            <a:endParaRPr lang="en-US" sz="1200" dirty="0">
              <a:ln w="11430"/>
              <a:solidFill>
                <a:srgbClr val="FFC0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C000"/>
                </a:solidFill>
                <a:latin typeface="Bernard MT Condensed" panose="02050806060905020404" pitchFamily="18" charset="0"/>
              </a:rPr>
              <a:t>Persons</a:t>
            </a:r>
          </a:p>
          <a:p>
            <a:pPr marL="457200" indent="-457200">
              <a:buFont typeface="Wingdings" panose="05000000000000000000" pitchFamily="2" charset="2"/>
              <a:buChar char="§"/>
            </a:pPr>
            <a:endParaRPr lang="en-US" sz="1200" dirty="0">
              <a:ln w="11430"/>
              <a:solidFill>
                <a:srgbClr val="FFC0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C000"/>
                </a:solidFill>
                <a:latin typeface="Bernard MT Condensed" panose="02050806060905020404" pitchFamily="18" charset="0"/>
              </a:rPr>
              <a:t>Pleasures</a:t>
            </a:r>
          </a:p>
        </p:txBody>
      </p:sp>
      <p:sp>
        <p:nvSpPr>
          <p:cNvPr id="2" name="Minus Sign 1">
            <a:extLst>
              <a:ext uri="{FF2B5EF4-FFF2-40B4-BE49-F238E27FC236}">
                <a16:creationId xmlns:a16="http://schemas.microsoft.com/office/drawing/2014/main" id="{A0B6C308-092C-55B0-1DCD-83EC1218C87C}"/>
              </a:ext>
            </a:extLst>
          </p:cNvPr>
          <p:cNvSpPr/>
          <p:nvPr/>
        </p:nvSpPr>
        <p:spPr>
          <a:xfrm rot="5400000">
            <a:off x="1222512" y="2971799"/>
            <a:ext cx="6858000" cy="914400"/>
          </a:xfrm>
          <a:prstGeom prst="mathMinus">
            <a:avLst/>
          </a:prstGeom>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72F89A8-5F08-5608-AA90-02949347A674}"/>
              </a:ext>
            </a:extLst>
          </p:cNvPr>
          <p:cNvSpPr/>
          <p:nvPr/>
        </p:nvSpPr>
        <p:spPr>
          <a:xfrm>
            <a:off x="5499651" y="1992739"/>
            <a:ext cx="6013176" cy="4154984"/>
          </a:xfrm>
          <a:prstGeom prst="rect">
            <a:avLst/>
          </a:prstGeom>
        </p:spPr>
        <p:txBody>
          <a:bodyPr wrap="square">
            <a:spAutoFit/>
          </a:bodyPr>
          <a:lstStyle/>
          <a:p>
            <a:r>
              <a:rPr lang="en-US" sz="3600" dirty="0"/>
              <a:t> </a:t>
            </a:r>
            <a:r>
              <a:rPr lang="en-US" sz="4400" dirty="0">
                <a:solidFill>
                  <a:srgbClr val="FFFF00"/>
                </a:solidFill>
                <a:latin typeface="Bernard MT Condensed" panose="02050806060905020404" pitchFamily="18" charset="0"/>
              </a:rPr>
              <a:t>If the Lord needs anything we have, he has it.</a:t>
            </a:r>
          </a:p>
          <a:p>
            <a:endParaRPr lang="en-US" sz="4400" dirty="0">
              <a:solidFill>
                <a:srgbClr val="FFFF00"/>
              </a:solidFill>
              <a:latin typeface="Bernard MT Condensed" panose="02050806060905020404" pitchFamily="18" charset="0"/>
            </a:endParaRPr>
          </a:p>
          <a:p>
            <a:r>
              <a:rPr lang="en-US" sz="4400" dirty="0">
                <a:solidFill>
                  <a:srgbClr val="FFFF00"/>
                </a:solidFill>
                <a:latin typeface="Bernard MT Condensed" panose="02050806060905020404" pitchFamily="18" charset="0"/>
              </a:rPr>
              <a:t>If any of these things get in our way of serving Him, they are gone!</a:t>
            </a:r>
            <a:endParaRPr lang="en-US" sz="4400" dirty="0">
              <a:solidFill>
                <a:srgbClr val="FFFF00"/>
              </a:solidFill>
            </a:endParaRPr>
          </a:p>
        </p:txBody>
      </p:sp>
      <p:sp>
        <p:nvSpPr>
          <p:cNvPr id="6" name="Rectangle 5">
            <a:extLst>
              <a:ext uri="{FF2B5EF4-FFF2-40B4-BE49-F238E27FC236}">
                <a16:creationId xmlns:a16="http://schemas.microsoft.com/office/drawing/2014/main" id="{568C272E-1217-8CDE-3F46-9608F72FA4DA}"/>
              </a:ext>
            </a:extLst>
          </p:cNvPr>
          <p:cNvSpPr/>
          <p:nvPr/>
        </p:nvSpPr>
        <p:spPr>
          <a:xfrm>
            <a:off x="5499651" y="710277"/>
            <a:ext cx="5870713" cy="830997"/>
          </a:xfrm>
          <a:prstGeom prst="rect">
            <a:avLst/>
          </a:prstGeom>
        </p:spPr>
        <p:txBody>
          <a:bodyPr wrap="square">
            <a:spAutoFit/>
          </a:bodyPr>
          <a:lstStyle/>
          <a:p>
            <a:r>
              <a:rPr lang="en-US" sz="3600" dirty="0"/>
              <a:t> </a:t>
            </a:r>
            <a:r>
              <a:rPr lang="en-US" sz="4800" dirty="0">
                <a:solidFill>
                  <a:schemeClr val="accent5">
                    <a:lumMod val="60000"/>
                    <a:lumOff val="40000"/>
                  </a:schemeClr>
                </a:solidFill>
                <a:latin typeface="Bernard MT Condensed" panose="02050806060905020404" pitchFamily="18" charset="0"/>
              </a:rPr>
              <a:t>Must Be Our Mindset…</a:t>
            </a:r>
            <a:endParaRPr lang="en-US" sz="4800" dirty="0">
              <a:solidFill>
                <a:schemeClr val="bg1"/>
              </a:solidFill>
            </a:endParaRPr>
          </a:p>
        </p:txBody>
      </p:sp>
    </p:spTree>
    <p:extLst>
      <p:ext uri="{BB962C8B-B14F-4D97-AF65-F5344CB8AC3E}">
        <p14:creationId xmlns:p14="http://schemas.microsoft.com/office/powerpoint/2010/main" val="227713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81794" y="548639"/>
            <a:ext cx="8305800" cy="5509200"/>
          </a:xfrm>
          <a:prstGeom prst="rect">
            <a:avLst/>
          </a:prstGeom>
        </p:spPr>
        <p:txBody>
          <a:bodyPr wrap="square">
            <a:spAutoFit/>
          </a:bodyPr>
          <a:lstStyle/>
          <a:p>
            <a:r>
              <a:rPr lang="en-US" sz="3600" dirty="0"/>
              <a:t> </a:t>
            </a:r>
            <a:r>
              <a:rPr lang="en-US" sz="5400" dirty="0">
                <a:solidFill>
                  <a:schemeClr val="accent5">
                    <a:lumMod val="60000"/>
                    <a:lumOff val="40000"/>
                  </a:schemeClr>
                </a:solidFill>
                <a:latin typeface="Bernard MT Condensed" panose="02050806060905020404" pitchFamily="18" charset="0"/>
              </a:rPr>
              <a:t>The apostle Paul…</a:t>
            </a:r>
          </a:p>
          <a:p>
            <a:endParaRPr lang="en-US" sz="3600" dirty="0">
              <a:solidFill>
                <a:schemeClr val="bg1"/>
              </a:solidFill>
            </a:endParaRPr>
          </a:p>
          <a:p>
            <a:r>
              <a:rPr lang="en-US" sz="3200" dirty="0">
                <a:solidFill>
                  <a:schemeClr val="bg1"/>
                </a:solidFill>
              </a:rPr>
              <a:t>Confidence in the flesh:  </a:t>
            </a:r>
            <a:r>
              <a:rPr lang="en-US" sz="3200" b="1" i="1" dirty="0">
                <a:solidFill>
                  <a:srgbClr val="FFFF00"/>
                </a:solidFill>
              </a:rPr>
              <a:t>“I More So”</a:t>
            </a:r>
          </a:p>
          <a:p>
            <a:endParaRPr lang="en-US" sz="1400" i="1" dirty="0">
              <a:solidFill>
                <a:schemeClr val="bg1"/>
              </a:solidFill>
            </a:endParaRPr>
          </a:p>
          <a:p>
            <a:r>
              <a:rPr lang="en-US" sz="3200" dirty="0">
                <a:solidFill>
                  <a:schemeClr val="bg1"/>
                </a:solidFill>
              </a:rPr>
              <a:t>Stature: </a:t>
            </a:r>
            <a:r>
              <a:rPr lang="en-US" sz="3200" b="1" i="1" dirty="0">
                <a:solidFill>
                  <a:srgbClr val="FFFF00"/>
                </a:solidFill>
              </a:rPr>
              <a:t>“Hebrew of the Hebrews”</a:t>
            </a:r>
          </a:p>
          <a:p>
            <a:endParaRPr lang="en-US" sz="1400" dirty="0">
              <a:solidFill>
                <a:schemeClr val="bg1"/>
              </a:solidFill>
            </a:endParaRPr>
          </a:p>
          <a:p>
            <a:r>
              <a:rPr lang="en-US" sz="3200" dirty="0">
                <a:solidFill>
                  <a:schemeClr val="bg1"/>
                </a:solidFill>
              </a:rPr>
              <a:t>Concerning the law: </a:t>
            </a:r>
            <a:r>
              <a:rPr lang="en-US" sz="3200" b="1" i="1" dirty="0">
                <a:solidFill>
                  <a:srgbClr val="FFFF00"/>
                </a:solidFill>
              </a:rPr>
              <a:t>“Pharisee” </a:t>
            </a:r>
          </a:p>
          <a:p>
            <a:endParaRPr lang="en-US" sz="1400" dirty="0">
              <a:solidFill>
                <a:schemeClr val="bg1"/>
              </a:solidFill>
            </a:endParaRPr>
          </a:p>
          <a:p>
            <a:r>
              <a:rPr lang="en-US" sz="3200" dirty="0">
                <a:solidFill>
                  <a:schemeClr val="bg1"/>
                </a:solidFill>
              </a:rPr>
              <a:t>Concerning zeal: </a:t>
            </a:r>
            <a:r>
              <a:rPr lang="en-US" sz="3200" b="1" i="1" dirty="0">
                <a:solidFill>
                  <a:srgbClr val="FFFF00"/>
                </a:solidFill>
              </a:rPr>
              <a:t>“Persecuting the church”</a:t>
            </a:r>
          </a:p>
          <a:p>
            <a:endParaRPr lang="en-US" sz="1400" i="1" dirty="0">
              <a:solidFill>
                <a:schemeClr val="bg1"/>
              </a:solidFill>
            </a:endParaRPr>
          </a:p>
          <a:p>
            <a:r>
              <a:rPr lang="en-US" sz="3200" dirty="0">
                <a:solidFill>
                  <a:schemeClr val="bg1"/>
                </a:solidFill>
              </a:rPr>
              <a:t>Concerning Righteousness: </a:t>
            </a:r>
            <a:r>
              <a:rPr lang="en-US" sz="3200" b="1" i="1" dirty="0">
                <a:solidFill>
                  <a:srgbClr val="FFFF00"/>
                </a:solidFill>
              </a:rPr>
              <a:t>“Blameless”</a:t>
            </a:r>
          </a:p>
          <a:p>
            <a:endParaRPr lang="en-US" sz="2400" i="1" dirty="0">
              <a:solidFill>
                <a:schemeClr val="bg1"/>
              </a:solidFill>
            </a:endParaRPr>
          </a:p>
          <a:p>
            <a:pPr algn="r"/>
            <a:r>
              <a:rPr lang="en-US" sz="2400" dirty="0">
                <a:solidFill>
                  <a:schemeClr val="bg1"/>
                </a:solidFill>
              </a:rPr>
              <a:t>Philippians 3: 1-11</a:t>
            </a:r>
          </a:p>
        </p:txBody>
      </p:sp>
      <p:pic>
        <p:nvPicPr>
          <p:cNvPr id="4" name="Picture 2" descr="https://encrypted-tbn1.gstatic.com/images?q=tbn:ANd9GcSXTDTxtfNOi9wD8ISV5W4ToHp_5meAtcc6HRI30O7f-UBa69XsNSoeFdEK"/>
          <p:cNvPicPr>
            <a:picLocks noChangeAspect="1" noChangeArrowheads="1"/>
          </p:cNvPicPr>
          <p:nvPr/>
        </p:nvPicPr>
        <p:blipFill>
          <a:blip r:embed="rId2" cstate="print"/>
          <a:srcRect/>
          <a:stretch>
            <a:fillRect/>
          </a:stretch>
        </p:blipFill>
        <p:spPr bwMode="auto">
          <a:xfrm>
            <a:off x="8651435" y="689316"/>
            <a:ext cx="3099778" cy="3418449"/>
          </a:xfrm>
          <a:prstGeom prst="rect">
            <a:avLst/>
          </a:prstGeom>
          <a:noFill/>
        </p:spPr>
      </p:pic>
    </p:spTree>
    <p:extLst>
      <p:ext uri="{BB962C8B-B14F-4D97-AF65-F5344CB8AC3E}">
        <p14:creationId xmlns:p14="http://schemas.microsoft.com/office/powerpoint/2010/main" val="384394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wipe(left)">
                                      <p:cBhvr>
                                        <p:cTn id="10" dur="500"/>
                                        <p:tgtEl>
                                          <p:spTgt spid="5">
                                            <p:txEl>
                                              <p:pRg st="4" end="4"/>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wipe(left)">
                                      <p:cBhvr>
                                        <p:cTn id="13" dur="500"/>
                                        <p:tgtEl>
                                          <p:spTgt spid="5">
                                            <p:txEl>
                                              <p:pRg st="6" end="6"/>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5">
                                            <p:txEl>
                                              <p:pRg st="8" end="8"/>
                                            </p:txEl>
                                          </p:spTgt>
                                        </p:tgtEl>
                                        <p:attrNameLst>
                                          <p:attrName>style.visibility</p:attrName>
                                        </p:attrNameLst>
                                      </p:cBhvr>
                                      <p:to>
                                        <p:strVal val="visible"/>
                                      </p:to>
                                    </p:set>
                                    <p:animEffect transition="in" filter="wipe(left)">
                                      <p:cBhvr>
                                        <p:cTn id="16" dur="500"/>
                                        <p:tgtEl>
                                          <p:spTgt spid="5">
                                            <p:txEl>
                                              <p:pRg st="8" end="8"/>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animEffect transition="in" filter="wipe(left)">
                                      <p:cBhvr>
                                        <p:cTn id="19" dur="500"/>
                                        <p:tgtEl>
                                          <p:spTgt spid="5">
                                            <p:txEl>
                                              <p:pRg st="10" end="10"/>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5">
                                            <p:txEl>
                                              <p:pRg st="12" end="12"/>
                                            </p:txEl>
                                          </p:spTgt>
                                        </p:tgtEl>
                                        <p:attrNameLst>
                                          <p:attrName>style.visibility</p:attrName>
                                        </p:attrNameLst>
                                      </p:cBhvr>
                                      <p:to>
                                        <p:strVal val="visible"/>
                                      </p:to>
                                    </p:set>
                                    <p:animEffect transition="in" filter="wipe(left)">
                                      <p:cBhvr>
                                        <p:cTn id="2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http://blog.professionalsupplementcenter.com/wp-content/uploads/2012/12/Lifestyle-Change-300x300.jpg">
            <a:extLst>
              <a:ext uri="{FF2B5EF4-FFF2-40B4-BE49-F238E27FC236}">
                <a16:creationId xmlns:a16="http://schemas.microsoft.com/office/drawing/2014/main" id="{671737DA-D15D-8F1A-BD4C-A302A8117CA7}"/>
              </a:ext>
            </a:extLst>
          </p:cNvPr>
          <p:cNvPicPr>
            <a:picLocks noChangeAspect="1" noChangeArrowheads="1"/>
          </p:cNvPicPr>
          <p:nvPr/>
        </p:nvPicPr>
        <p:blipFill>
          <a:blip r:embed="rId2" cstate="print"/>
          <a:srcRect/>
          <a:stretch>
            <a:fillRect/>
          </a:stretch>
        </p:blipFill>
        <p:spPr bwMode="auto">
          <a:xfrm>
            <a:off x="0" y="1"/>
            <a:ext cx="3061252" cy="6857999"/>
          </a:xfrm>
          <a:prstGeom prst="rect">
            <a:avLst/>
          </a:prstGeom>
          <a:noFill/>
        </p:spPr>
      </p:pic>
      <p:sp>
        <p:nvSpPr>
          <p:cNvPr id="3" name="TextBox 2">
            <a:extLst>
              <a:ext uri="{FF2B5EF4-FFF2-40B4-BE49-F238E27FC236}">
                <a16:creationId xmlns:a16="http://schemas.microsoft.com/office/drawing/2014/main" id="{6E5056FF-6D35-CDB8-079F-4239562358D6}"/>
              </a:ext>
            </a:extLst>
          </p:cNvPr>
          <p:cNvSpPr txBox="1"/>
          <p:nvPr/>
        </p:nvSpPr>
        <p:spPr>
          <a:xfrm>
            <a:off x="3896139" y="2175518"/>
            <a:ext cx="7460974" cy="3067506"/>
          </a:xfrm>
          <a:prstGeom prst="rect">
            <a:avLst/>
          </a:prstGeom>
          <a:noFill/>
        </p:spPr>
        <p:txBody>
          <a:bodyPr wrap="square">
            <a:spAutoFit/>
          </a:bodyPr>
          <a:lstStyle/>
          <a:p>
            <a:pPr algn="ctr"/>
            <a:r>
              <a:rPr lang="en-US" sz="3200" b="1" i="1" dirty="0">
                <a:solidFill>
                  <a:schemeClr val="bg1"/>
                </a:solidFill>
                <a:effectLst/>
              </a:rPr>
              <a:t>“And he who does not take his cross and follow after Me is not worthy of Me. </a:t>
            </a:r>
            <a:endParaRPr lang="en-US" sz="3200" b="1" i="1" baseline="30000" dirty="0">
              <a:solidFill>
                <a:schemeClr val="bg1"/>
              </a:solidFill>
            </a:endParaRPr>
          </a:p>
          <a:p>
            <a:pPr algn="ctr"/>
            <a:endParaRPr lang="en-US" sz="3200" b="1" i="1" baseline="30000" dirty="0">
              <a:solidFill>
                <a:schemeClr val="bg1"/>
              </a:solidFill>
              <a:effectLst/>
            </a:endParaRPr>
          </a:p>
          <a:p>
            <a:pPr algn="ctr"/>
            <a:r>
              <a:rPr lang="en-US" sz="3200" b="1" i="1" dirty="0">
                <a:solidFill>
                  <a:schemeClr val="bg1"/>
                </a:solidFill>
                <a:effectLst/>
              </a:rPr>
              <a:t>He who finds his life will lose it, and he who loses his life for My sake will find it.”</a:t>
            </a:r>
          </a:p>
          <a:p>
            <a:pPr algn="ctr"/>
            <a:endParaRPr lang="en-US" sz="2000" b="1" i="1" dirty="0">
              <a:solidFill>
                <a:schemeClr val="bg1"/>
              </a:solidFill>
            </a:endParaRPr>
          </a:p>
          <a:p>
            <a:pPr algn="ctr"/>
            <a:r>
              <a:rPr lang="en-US" sz="2400" dirty="0">
                <a:solidFill>
                  <a:schemeClr val="bg1"/>
                </a:solidFill>
              </a:rPr>
              <a:t>Matthew 10:38-39</a:t>
            </a:r>
          </a:p>
        </p:txBody>
      </p:sp>
      <p:sp>
        <p:nvSpPr>
          <p:cNvPr id="6" name="Rectangle 5">
            <a:extLst>
              <a:ext uri="{FF2B5EF4-FFF2-40B4-BE49-F238E27FC236}">
                <a16:creationId xmlns:a16="http://schemas.microsoft.com/office/drawing/2014/main" id="{F5463FFA-0684-32DB-16ED-ABB2F23FCD3C}"/>
              </a:ext>
            </a:extLst>
          </p:cNvPr>
          <p:cNvSpPr/>
          <p:nvPr/>
        </p:nvSpPr>
        <p:spPr>
          <a:xfrm>
            <a:off x="3896139" y="469126"/>
            <a:ext cx="5638276" cy="923330"/>
          </a:xfrm>
          <a:prstGeom prst="rect">
            <a:avLst/>
          </a:prstGeom>
        </p:spPr>
        <p:txBody>
          <a:bodyPr wrap="square">
            <a:spAutoFit/>
          </a:bodyPr>
          <a:lstStyle/>
          <a:p>
            <a:r>
              <a:rPr lang="en-US" sz="3600" dirty="0"/>
              <a:t> </a:t>
            </a:r>
            <a:r>
              <a:rPr lang="en-US" sz="5400" dirty="0">
                <a:solidFill>
                  <a:schemeClr val="accent5">
                    <a:lumMod val="60000"/>
                    <a:lumOff val="40000"/>
                  </a:schemeClr>
                </a:solidFill>
                <a:latin typeface="Bernard MT Condensed" panose="02050806060905020404" pitchFamily="18" charset="0"/>
              </a:rPr>
              <a:t>Jesus’ Words…</a:t>
            </a:r>
            <a:endParaRPr lang="en-US" sz="3600" dirty="0">
              <a:solidFill>
                <a:schemeClr val="bg1"/>
              </a:solidFill>
            </a:endParaRPr>
          </a:p>
        </p:txBody>
      </p:sp>
    </p:spTree>
    <p:extLst>
      <p:ext uri="{BB962C8B-B14F-4D97-AF65-F5344CB8AC3E}">
        <p14:creationId xmlns:p14="http://schemas.microsoft.com/office/powerpoint/2010/main" val="274197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http://blog.professionalsupplementcenter.com/wp-content/uploads/2012/12/Lifestyle-Change-300x300.jpg">
            <a:extLst>
              <a:ext uri="{FF2B5EF4-FFF2-40B4-BE49-F238E27FC236}">
                <a16:creationId xmlns:a16="http://schemas.microsoft.com/office/drawing/2014/main" id="{671737DA-D15D-8F1A-BD4C-A302A8117CA7}"/>
              </a:ext>
            </a:extLst>
          </p:cNvPr>
          <p:cNvPicPr>
            <a:picLocks noChangeAspect="1" noChangeArrowheads="1"/>
          </p:cNvPicPr>
          <p:nvPr/>
        </p:nvPicPr>
        <p:blipFill>
          <a:blip r:embed="rId2" cstate="print"/>
          <a:srcRect/>
          <a:stretch>
            <a:fillRect/>
          </a:stretch>
        </p:blipFill>
        <p:spPr bwMode="auto">
          <a:xfrm>
            <a:off x="0" y="1"/>
            <a:ext cx="3061252" cy="6857999"/>
          </a:xfrm>
          <a:prstGeom prst="rect">
            <a:avLst/>
          </a:prstGeom>
          <a:noFill/>
        </p:spPr>
      </p:pic>
      <p:sp>
        <p:nvSpPr>
          <p:cNvPr id="3" name="TextBox 2">
            <a:extLst>
              <a:ext uri="{FF2B5EF4-FFF2-40B4-BE49-F238E27FC236}">
                <a16:creationId xmlns:a16="http://schemas.microsoft.com/office/drawing/2014/main" id="{6E5056FF-6D35-CDB8-079F-4239562358D6}"/>
              </a:ext>
            </a:extLst>
          </p:cNvPr>
          <p:cNvSpPr txBox="1"/>
          <p:nvPr/>
        </p:nvSpPr>
        <p:spPr>
          <a:xfrm>
            <a:off x="3525079" y="2551837"/>
            <a:ext cx="8176592" cy="1754326"/>
          </a:xfrm>
          <a:prstGeom prst="rect">
            <a:avLst/>
          </a:prstGeom>
          <a:noFill/>
        </p:spPr>
        <p:txBody>
          <a:bodyPr wrap="square">
            <a:spAutoFit/>
          </a:bodyPr>
          <a:lstStyle/>
          <a:p>
            <a:pPr algn="ctr"/>
            <a:r>
              <a:rPr lang="en-US" sz="3200" b="1" i="1" dirty="0">
                <a:solidFill>
                  <a:schemeClr val="bg1"/>
                </a:solidFill>
                <a:effectLst/>
              </a:rPr>
              <a:t>“So likewise, whoever of you does not forsake all that he has cannot be My disciple.”</a:t>
            </a:r>
          </a:p>
          <a:p>
            <a:pPr algn="ctr"/>
            <a:endParaRPr lang="en-US" sz="2000" b="1" i="1" dirty="0">
              <a:solidFill>
                <a:schemeClr val="bg1"/>
              </a:solidFill>
            </a:endParaRPr>
          </a:p>
          <a:p>
            <a:pPr algn="ctr"/>
            <a:r>
              <a:rPr lang="en-US" sz="2400" dirty="0">
                <a:solidFill>
                  <a:schemeClr val="bg1"/>
                </a:solidFill>
              </a:rPr>
              <a:t>Luke 14:33</a:t>
            </a:r>
          </a:p>
        </p:txBody>
      </p:sp>
      <p:sp>
        <p:nvSpPr>
          <p:cNvPr id="2" name="Rectangle 1">
            <a:extLst>
              <a:ext uri="{FF2B5EF4-FFF2-40B4-BE49-F238E27FC236}">
                <a16:creationId xmlns:a16="http://schemas.microsoft.com/office/drawing/2014/main" id="{C721198C-9C54-8555-299B-63C0C74AACEC}"/>
              </a:ext>
            </a:extLst>
          </p:cNvPr>
          <p:cNvSpPr/>
          <p:nvPr/>
        </p:nvSpPr>
        <p:spPr>
          <a:xfrm>
            <a:off x="3896139" y="469126"/>
            <a:ext cx="5638276" cy="923330"/>
          </a:xfrm>
          <a:prstGeom prst="rect">
            <a:avLst/>
          </a:prstGeom>
        </p:spPr>
        <p:txBody>
          <a:bodyPr wrap="square">
            <a:spAutoFit/>
          </a:bodyPr>
          <a:lstStyle/>
          <a:p>
            <a:r>
              <a:rPr lang="en-US" sz="3600" dirty="0"/>
              <a:t> </a:t>
            </a:r>
            <a:r>
              <a:rPr lang="en-US" sz="5400" dirty="0">
                <a:solidFill>
                  <a:schemeClr val="accent5">
                    <a:lumMod val="60000"/>
                    <a:lumOff val="40000"/>
                  </a:schemeClr>
                </a:solidFill>
                <a:latin typeface="Bernard MT Condensed" panose="02050806060905020404" pitchFamily="18" charset="0"/>
              </a:rPr>
              <a:t>Jesus’ Words…</a:t>
            </a:r>
            <a:endParaRPr lang="en-US" sz="3600" dirty="0">
              <a:solidFill>
                <a:schemeClr val="bg1"/>
              </a:solidFill>
            </a:endParaRPr>
          </a:p>
        </p:txBody>
      </p:sp>
    </p:spTree>
    <p:extLst>
      <p:ext uri="{BB962C8B-B14F-4D97-AF65-F5344CB8AC3E}">
        <p14:creationId xmlns:p14="http://schemas.microsoft.com/office/powerpoint/2010/main" val="363857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http://blog.professionalsupplementcenter.com/wp-content/uploads/2012/12/Lifestyle-Change-300x300.jpg">
            <a:extLst>
              <a:ext uri="{FF2B5EF4-FFF2-40B4-BE49-F238E27FC236}">
                <a16:creationId xmlns:a16="http://schemas.microsoft.com/office/drawing/2014/main" id="{671737DA-D15D-8F1A-BD4C-A302A8117CA7}"/>
              </a:ext>
            </a:extLst>
          </p:cNvPr>
          <p:cNvPicPr>
            <a:picLocks noChangeAspect="1" noChangeArrowheads="1"/>
          </p:cNvPicPr>
          <p:nvPr/>
        </p:nvPicPr>
        <p:blipFill>
          <a:blip r:embed="rId2" cstate="print"/>
          <a:srcRect/>
          <a:stretch>
            <a:fillRect/>
          </a:stretch>
        </p:blipFill>
        <p:spPr bwMode="auto">
          <a:xfrm>
            <a:off x="5075583" y="0"/>
            <a:ext cx="7116417" cy="6858000"/>
          </a:xfrm>
          <a:prstGeom prst="rect">
            <a:avLst/>
          </a:prstGeom>
          <a:noFill/>
        </p:spPr>
      </p:pic>
      <p:sp>
        <p:nvSpPr>
          <p:cNvPr id="5" name="Rectangle 4">
            <a:extLst>
              <a:ext uri="{FF2B5EF4-FFF2-40B4-BE49-F238E27FC236}">
                <a16:creationId xmlns:a16="http://schemas.microsoft.com/office/drawing/2014/main" id="{904C4A86-200D-DDD3-35DE-BF71A5EB28E7}"/>
              </a:ext>
            </a:extLst>
          </p:cNvPr>
          <p:cNvSpPr/>
          <p:nvPr/>
        </p:nvSpPr>
        <p:spPr>
          <a:xfrm>
            <a:off x="652668" y="520511"/>
            <a:ext cx="3680793" cy="5816977"/>
          </a:xfrm>
          <a:prstGeom prst="rect">
            <a:avLst/>
          </a:prstGeom>
        </p:spPr>
        <p:txBody>
          <a:bodyPr wrap="square">
            <a:spAutoFit/>
          </a:bodyPr>
          <a:lstStyle/>
          <a:p>
            <a:pPr algn="ctr"/>
            <a:r>
              <a:rPr lang="en-US" sz="4800" dirty="0">
                <a:ln w="11430"/>
                <a:solidFill>
                  <a:schemeClr val="bg1"/>
                </a:solidFill>
                <a:latin typeface="Bernard MT Condensed" panose="02050806060905020404" pitchFamily="18" charset="0"/>
              </a:rPr>
              <a:t>Losing </a:t>
            </a:r>
          </a:p>
          <a:p>
            <a:pPr algn="ctr"/>
            <a:r>
              <a:rPr lang="en-US" sz="4800" dirty="0">
                <a:ln w="11430"/>
                <a:solidFill>
                  <a:schemeClr val="bg1"/>
                </a:solidFill>
                <a:latin typeface="Bernard MT Condensed" panose="02050806060905020404" pitchFamily="18" charset="0"/>
              </a:rPr>
              <a:t>in Order </a:t>
            </a:r>
          </a:p>
          <a:p>
            <a:pPr algn="ctr"/>
            <a:r>
              <a:rPr lang="en-US" sz="4800" dirty="0">
                <a:ln w="11430"/>
                <a:solidFill>
                  <a:schemeClr val="bg1"/>
                </a:solidFill>
                <a:latin typeface="Bernard MT Condensed" panose="02050806060905020404" pitchFamily="18" charset="0"/>
              </a:rPr>
              <a:t>to Win</a:t>
            </a:r>
          </a:p>
          <a:p>
            <a:pPr algn="ctr"/>
            <a:endParaRPr lang="en-US" sz="3200" b="1" dirty="0">
              <a:ln w="11430"/>
              <a:solidFill>
                <a:schemeClr val="bg1"/>
              </a:solidFill>
              <a:effectLst>
                <a:outerShdw blurRad="50800" dist="39000" dir="5460000" algn="tl">
                  <a:srgbClr val="000000">
                    <a:alpha val="38000"/>
                  </a:srgbClr>
                </a:outerShdw>
              </a:effectLst>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Positions</a:t>
            </a:r>
          </a:p>
          <a:p>
            <a:pPr marL="457200" indent="-457200">
              <a:buFont typeface="Wingdings" panose="05000000000000000000" pitchFamily="2" charset="2"/>
              <a:buChar char="§"/>
            </a:pPr>
            <a:endParaRPr lang="en-US" sz="1200" dirty="0">
              <a:ln w="11430"/>
              <a:solidFill>
                <a:srgbClr val="FFFF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Possessions</a:t>
            </a:r>
          </a:p>
          <a:p>
            <a:pPr marL="457200" indent="-457200">
              <a:buFont typeface="Wingdings" panose="05000000000000000000" pitchFamily="2" charset="2"/>
              <a:buChar char="§"/>
            </a:pPr>
            <a:endParaRPr lang="en-US" sz="1200" dirty="0">
              <a:ln w="11430"/>
              <a:solidFill>
                <a:srgbClr val="FFFF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Persons</a:t>
            </a:r>
          </a:p>
          <a:p>
            <a:pPr marL="457200" indent="-457200">
              <a:buFont typeface="Wingdings" panose="05000000000000000000" pitchFamily="2" charset="2"/>
              <a:buChar char="§"/>
            </a:pPr>
            <a:endParaRPr lang="en-US" sz="1200" dirty="0">
              <a:ln w="11430"/>
              <a:solidFill>
                <a:srgbClr val="FFFF00"/>
              </a:solidFill>
              <a:latin typeface="Bernard MT Condensed" panose="02050806060905020404" pitchFamily="18" charset="0"/>
            </a:endParaRPr>
          </a:p>
          <a:p>
            <a:pPr marL="457200" indent="-457200">
              <a:buFont typeface="Wingdings" panose="05000000000000000000" pitchFamily="2" charset="2"/>
              <a:buChar char="§"/>
            </a:pPr>
            <a:r>
              <a:rPr lang="en-US" sz="4000" dirty="0">
                <a:ln w="11430"/>
                <a:solidFill>
                  <a:srgbClr val="FFFF00"/>
                </a:solidFill>
                <a:latin typeface="Bernard MT Condensed" panose="02050806060905020404" pitchFamily="18" charset="0"/>
              </a:rPr>
              <a:t>Pleasures</a:t>
            </a:r>
          </a:p>
        </p:txBody>
      </p:sp>
    </p:spTree>
    <p:extLst>
      <p:ext uri="{BB962C8B-B14F-4D97-AF65-F5344CB8AC3E}">
        <p14:creationId xmlns:p14="http://schemas.microsoft.com/office/powerpoint/2010/main" val="112865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wipe(left)">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wipe(left)">
                                      <p:cBhvr>
                                        <p:cTn id="12" dur="500"/>
                                        <p:tgtEl>
                                          <p:spTgt spid="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wipe(left)">
                                      <p:cBhvr>
                                        <p:cTn id="17" dur="500"/>
                                        <p:tgtEl>
                                          <p:spTgt spid="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10" end="10"/>
                                            </p:txEl>
                                          </p:spTgt>
                                        </p:tgtEl>
                                        <p:attrNameLst>
                                          <p:attrName>style.visibility</p:attrName>
                                        </p:attrNameLst>
                                      </p:cBhvr>
                                      <p:to>
                                        <p:strVal val="visible"/>
                                      </p:to>
                                    </p:set>
                                    <p:animEffect transition="in" filter="wipe(left)">
                                      <p:cBhvr>
                                        <p:cTn id="2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Positions…</a:t>
            </a:r>
            <a:endParaRPr lang="en-US" sz="3600" dirty="0">
              <a:solidFill>
                <a:srgbClr val="FFFF00"/>
              </a:solidFill>
            </a:endParaRPr>
          </a:p>
        </p:txBody>
      </p:sp>
      <p:pic>
        <p:nvPicPr>
          <p:cNvPr id="4" name="Picture 2" descr="https://encrypted-tbn1.gstatic.com/images?q=tbn:ANd9GcSXTDTxtfNOi9wD8ISV5W4ToHp_5meAtcc6HRI30O7f-UBa69XsNSoeFdEK"/>
          <p:cNvPicPr>
            <a:picLocks noChangeAspect="1" noChangeArrowheads="1"/>
          </p:cNvPicPr>
          <p:nvPr/>
        </p:nvPicPr>
        <p:blipFill>
          <a:blip r:embed="rId2" cstate="print"/>
          <a:srcRect/>
          <a:stretch>
            <a:fillRect/>
          </a:stretch>
        </p:blipFill>
        <p:spPr bwMode="auto">
          <a:xfrm>
            <a:off x="9134586" y="689316"/>
            <a:ext cx="2484288" cy="2739684"/>
          </a:xfrm>
          <a:prstGeom prst="rect">
            <a:avLst/>
          </a:prstGeom>
          <a:noFill/>
        </p:spPr>
      </p:pic>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spTree>
    <p:extLst>
      <p:ext uri="{BB962C8B-B14F-4D97-AF65-F5344CB8AC3E}">
        <p14:creationId xmlns:p14="http://schemas.microsoft.com/office/powerpoint/2010/main" val="3673513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Positions…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6" name="Picture 2" descr="https://encrypted-tbn1.gstatic.com/images?q=tbn:ANd9GcSXTDTxtfNOi9wD8ISV5W4ToHp_5meAtcc6HRI30O7f-UBa69XsNSoeFdEK">
            <a:extLst>
              <a:ext uri="{FF2B5EF4-FFF2-40B4-BE49-F238E27FC236}">
                <a16:creationId xmlns:a16="http://schemas.microsoft.com/office/drawing/2014/main" id="{06B28C0F-F7E0-D041-3235-0C9DE7D84E11}"/>
              </a:ext>
            </a:extLst>
          </p:cNvPr>
          <p:cNvPicPr>
            <a:picLocks noChangeAspect="1" noChangeArrowheads="1"/>
          </p:cNvPicPr>
          <p:nvPr/>
        </p:nvPicPr>
        <p:blipFill>
          <a:blip r:embed="rId2" cstate="print"/>
          <a:srcRect/>
          <a:stretch>
            <a:fillRect/>
          </a:stretch>
        </p:blipFill>
        <p:spPr bwMode="auto">
          <a:xfrm>
            <a:off x="9134586" y="689316"/>
            <a:ext cx="2484288" cy="2739684"/>
          </a:xfrm>
          <a:prstGeom prst="rect">
            <a:avLst/>
          </a:prstGeom>
          <a:noFill/>
        </p:spPr>
      </p:pic>
      <p:sp>
        <p:nvSpPr>
          <p:cNvPr id="3" name="TextBox 2">
            <a:extLst>
              <a:ext uri="{FF2B5EF4-FFF2-40B4-BE49-F238E27FC236}">
                <a16:creationId xmlns:a16="http://schemas.microsoft.com/office/drawing/2014/main" id="{C996A494-E42F-E96A-E3B3-D44598ED6EC1}"/>
              </a:ext>
            </a:extLst>
          </p:cNvPr>
          <p:cNvSpPr txBox="1"/>
          <p:nvPr/>
        </p:nvSpPr>
        <p:spPr>
          <a:xfrm>
            <a:off x="828786" y="2641461"/>
            <a:ext cx="10945872" cy="3724096"/>
          </a:xfrm>
          <a:prstGeom prst="rect">
            <a:avLst/>
          </a:prstGeom>
          <a:noFill/>
        </p:spPr>
        <p:txBody>
          <a:bodyPr wrap="square">
            <a:spAutoFit/>
          </a:bodyPr>
          <a:lstStyle/>
          <a:p>
            <a:r>
              <a:rPr lang="en-US" sz="3200" b="1" i="1" dirty="0">
                <a:solidFill>
                  <a:schemeClr val="bg1"/>
                </a:solidFill>
                <a:effectLst/>
              </a:rPr>
              <a:t>“though I also might have confidence in the </a:t>
            </a:r>
          </a:p>
          <a:p>
            <a:r>
              <a:rPr lang="en-US" sz="3200" b="1" i="1" dirty="0">
                <a:solidFill>
                  <a:schemeClr val="bg1"/>
                </a:solidFill>
                <a:effectLst/>
              </a:rPr>
              <a:t>flesh. If anyone else thinks he may have confidence in the flesh, I more so: circumcised the eighth day, of the stock of Israel, of the tribe of Benjamin, a Hebrew of the Hebrews; concerning </a:t>
            </a:r>
          </a:p>
          <a:p>
            <a:r>
              <a:rPr lang="en-US" sz="3200" b="1" i="1" dirty="0">
                <a:solidFill>
                  <a:schemeClr val="bg1"/>
                </a:solidFill>
                <a:effectLst/>
              </a:rPr>
              <a:t>the law, a Pharisee; concerning zeal, persecuting the church; concerning the righteousness which is in the law, blameless.”</a:t>
            </a:r>
          </a:p>
          <a:p>
            <a:pPr algn="ctr"/>
            <a:endParaRPr lang="en-US" sz="2000" b="1" i="1" dirty="0">
              <a:solidFill>
                <a:schemeClr val="bg1"/>
              </a:solidFill>
            </a:endParaRPr>
          </a:p>
          <a:p>
            <a:pPr algn="ctr"/>
            <a:r>
              <a:rPr lang="en-US" sz="2400" dirty="0">
                <a:solidFill>
                  <a:schemeClr val="bg1"/>
                </a:solidFill>
              </a:rPr>
              <a:t>Philippians 3:4-6</a:t>
            </a:r>
          </a:p>
        </p:txBody>
      </p:sp>
    </p:spTree>
    <p:extLst>
      <p:ext uri="{BB962C8B-B14F-4D97-AF65-F5344CB8AC3E}">
        <p14:creationId xmlns:p14="http://schemas.microsoft.com/office/powerpoint/2010/main" val="333422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828786" y="1475210"/>
            <a:ext cx="8305800" cy="923330"/>
          </a:xfrm>
          <a:prstGeom prst="rect">
            <a:avLst/>
          </a:prstGeom>
        </p:spPr>
        <p:txBody>
          <a:bodyPr wrap="square">
            <a:spAutoFit/>
          </a:bodyPr>
          <a:lstStyle/>
          <a:p>
            <a:r>
              <a:rPr lang="en-US" sz="3600" dirty="0"/>
              <a:t> </a:t>
            </a:r>
            <a:r>
              <a:rPr lang="en-US" sz="5400" dirty="0">
                <a:solidFill>
                  <a:srgbClr val="FFFF00"/>
                </a:solidFill>
                <a:latin typeface="Bernard MT Condensed" panose="02050806060905020404" pitchFamily="18" charset="0"/>
              </a:rPr>
              <a:t>Positions…</a:t>
            </a:r>
            <a:endParaRPr lang="en-US" sz="3600" dirty="0">
              <a:solidFill>
                <a:srgbClr val="FFFF00"/>
              </a:solidFill>
            </a:endParaRPr>
          </a:p>
        </p:txBody>
      </p:sp>
      <p:sp>
        <p:nvSpPr>
          <p:cNvPr id="2" name="Rectangle 1">
            <a:extLst>
              <a:ext uri="{FF2B5EF4-FFF2-40B4-BE49-F238E27FC236}">
                <a16:creationId xmlns:a16="http://schemas.microsoft.com/office/drawing/2014/main" id="{1D7B526F-407C-BD78-6CBC-13CE31F8BB1F}"/>
              </a:ext>
            </a:extLst>
          </p:cNvPr>
          <p:cNvSpPr/>
          <p:nvPr/>
        </p:nvSpPr>
        <p:spPr>
          <a:xfrm>
            <a:off x="828786" y="548252"/>
            <a:ext cx="8305800" cy="769441"/>
          </a:xfrm>
          <a:prstGeom prst="rect">
            <a:avLst/>
          </a:prstGeom>
        </p:spPr>
        <p:txBody>
          <a:bodyPr wrap="square">
            <a:spAutoFit/>
          </a:bodyPr>
          <a:lstStyle/>
          <a:p>
            <a:r>
              <a:rPr lang="en-US" sz="3600" dirty="0"/>
              <a:t> </a:t>
            </a:r>
            <a:r>
              <a:rPr lang="en-US" sz="4400" dirty="0">
                <a:solidFill>
                  <a:schemeClr val="bg1"/>
                </a:solidFill>
                <a:latin typeface="Bernard MT Condensed" panose="02050806060905020404" pitchFamily="18" charset="0"/>
              </a:rPr>
              <a:t>Losing in Order to Win</a:t>
            </a:r>
            <a:endParaRPr lang="en-US" sz="4400" dirty="0">
              <a:solidFill>
                <a:schemeClr val="bg1"/>
              </a:solidFill>
            </a:endParaRPr>
          </a:p>
        </p:txBody>
      </p:sp>
      <p:pic>
        <p:nvPicPr>
          <p:cNvPr id="6" name="Picture 2" descr="https://encrypted-tbn1.gstatic.com/images?q=tbn:ANd9GcSXTDTxtfNOi9wD8ISV5W4ToHp_5meAtcc6HRI30O7f-UBa69XsNSoeFdEK">
            <a:extLst>
              <a:ext uri="{FF2B5EF4-FFF2-40B4-BE49-F238E27FC236}">
                <a16:creationId xmlns:a16="http://schemas.microsoft.com/office/drawing/2014/main" id="{06B28C0F-F7E0-D041-3235-0C9DE7D84E11}"/>
              </a:ext>
            </a:extLst>
          </p:cNvPr>
          <p:cNvPicPr>
            <a:picLocks noChangeAspect="1" noChangeArrowheads="1"/>
          </p:cNvPicPr>
          <p:nvPr/>
        </p:nvPicPr>
        <p:blipFill>
          <a:blip r:embed="rId2" cstate="print"/>
          <a:srcRect/>
          <a:stretch>
            <a:fillRect/>
          </a:stretch>
        </p:blipFill>
        <p:spPr bwMode="auto">
          <a:xfrm>
            <a:off x="9134586" y="689316"/>
            <a:ext cx="2484288" cy="2739684"/>
          </a:xfrm>
          <a:prstGeom prst="rect">
            <a:avLst/>
          </a:prstGeom>
          <a:noFill/>
        </p:spPr>
      </p:pic>
      <p:sp>
        <p:nvSpPr>
          <p:cNvPr id="3" name="TextBox 2">
            <a:extLst>
              <a:ext uri="{FF2B5EF4-FFF2-40B4-BE49-F238E27FC236}">
                <a16:creationId xmlns:a16="http://schemas.microsoft.com/office/drawing/2014/main" id="{C996A494-E42F-E96A-E3B3-D44598ED6EC1}"/>
              </a:ext>
            </a:extLst>
          </p:cNvPr>
          <p:cNvSpPr txBox="1"/>
          <p:nvPr/>
        </p:nvSpPr>
        <p:spPr>
          <a:xfrm>
            <a:off x="828786" y="3089855"/>
            <a:ext cx="10945872" cy="2739211"/>
          </a:xfrm>
          <a:prstGeom prst="rect">
            <a:avLst/>
          </a:prstGeom>
          <a:noFill/>
        </p:spPr>
        <p:txBody>
          <a:bodyPr wrap="square">
            <a:spAutoFit/>
          </a:bodyPr>
          <a:lstStyle/>
          <a:p>
            <a:r>
              <a:rPr lang="en-US" sz="3200" b="1" i="1" dirty="0">
                <a:solidFill>
                  <a:schemeClr val="bg1"/>
                </a:solidFill>
                <a:effectLst/>
              </a:rPr>
              <a:t>“Yet indeed I also count all things loss for the </a:t>
            </a:r>
          </a:p>
          <a:p>
            <a:r>
              <a:rPr lang="en-US" sz="3200" b="1" i="1" dirty="0">
                <a:solidFill>
                  <a:schemeClr val="bg1"/>
                </a:solidFill>
                <a:effectLst/>
              </a:rPr>
              <a:t>excellence of the knowledge of Christ Jesus my Lord, for whom I have suffered the loss of all things, and count them as rubbish, that I may gain Christ.”</a:t>
            </a:r>
          </a:p>
          <a:p>
            <a:pPr algn="ctr"/>
            <a:endParaRPr lang="en-US" sz="2000" b="1" i="1" dirty="0">
              <a:solidFill>
                <a:schemeClr val="bg1"/>
              </a:solidFill>
            </a:endParaRPr>
          </a:p>
          <a:p>
            <a:pPr algn="ctr"/>
            <a:r>
              <a:rPr lang="en-US" sz="2400" dirty="0">
                <a:solidFill>
                  <a:schemeClr val="bg1"/>
                </a:solidFill>
              </a:rPr>
              <a:t>Philippians 3:8</a:t>
            </a:r>
          </a:p>
        </p:txBody>
      </p:sp>
    </p:spTree>
    <p:extLst>
      <p:ext uri="{BB962C8B-B14F-4D97-AF65-F5344CB8AC3E}">
        <p14:creationId xmlns:p14="http://schemas.microsoft.com/office/powerpoint/2010/main" val="4213259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908</Words>
  <Application>Microsoft Office PowerPoint</Application>
  <PresentationFormat>Widescreen</PresentationFormat>
  <Paragraphs>158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Bernard MT Condensed</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Lenny</cp:lastModifiedBy>
  <cp:revision>4</cp:revision>
  <dcterms:created xsi:type="dcterms:W3CDTF">2024-03-15T01:58:47Z</dcterms:created>
  <dcterms:modified xsi:type="dcterms:W3CDTF">2024-03-17T12:56:25Z</dcterms:modified>
</cp:coreProperties>
</file>