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5" r:id="rId2"/>
    <p:sldId id="276" r:id="rId3"/>
    <p:sldId id="278" r:id="rId4"/>
    <p:sldId id="279" r:id="rId5"/>
    <p:sldId id="280" r:id="rId6"/>
    <p:sldId id="281" r:id="rId7"/>
    <p:sldId id="282" r:id="rId8"/>
    <p:sldId id="283" r:id="rId9"/>
    <p:sldId id="286" r:id="rId10"/>
    <p:sldId id="287" r:id="rId11"/>
    <p:sldId id="288" r:id="rId12"/>
    <p:sldId id="277" r:id="rId13"/>
    <p:sldId id="290" r:id="rId14"/>
    <p:sldId id="291" r:id="rId15"/>
    <p:sldId id="292" r:id="rId16"/>
    <p:sldId id="293" r:id="rId17"/>
    <p:sldId id="294" r:id="rId18"/>
    <p:sldId id="295" r:id="rId19"/>
    <p:sldId id="296" r:id="rId20"/>
    <p:sldId id="297" r:id="rId21"/>
    <p:sldId id="298" r:id="rId22"/>
    <p:sldId id="299" r:id="rId23"/>
    <p:sldId id="301" r:id="rId24"/>
    <p:sldId id="302" r:id="rId25"/>
    <p:sldId id="303" r:id="rId26"/>
    <p:sldId id="304" r:id="rId27"/>
    <p:sldId id="305" r:id="rId28"/>
    <p:sldId id="306" r:id="rId29"/>
    <p:sldId id="307" r:id="rId30"/>
    <p:sldId id="308" r:id="rId31"/>
    <p:sldId id="309" r:id="rId32"/>
    <p:sldId id="310" r:id="rId33"/>
    <p:sldId id="311" r:id="rId34"/>
    <p:sldId id="312" r:id="rId35"/>
    <p:sldId id="313" r:id="rId36"/>
    <p:sldId id="314" r:id="rId37"/>
    <p:sldId id="315" r:id="rId38"/>
    <p:sldId id="316" r:id="rId39"/>
    <p:sldId id="318" r:id="rId40"/>
    <p:sldId id="319" r:id="rId41"/>
    <p:sldId id="320" r:id="rId42"/>
    <p:sldId id="321" r:id="rId43"/>
    <p:sldId id="322" r:id="rId44"/>
    <p:sldId id="274" r:id="rId4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nny" initials="L" lastIdx="1" clrIdx="0">
    <p:extLst>
      <p:ext uri="{19B8F6BF-5375-455C-9EA6-DF929625EA0E}">
        <p15:presenceInfo xmlns:p15="http://schemas.microsoft.com/office/powerpoint/2012/main" userId="Lenny"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4-02-24T09:57:01.300" idx="1">
    <p:pos x="10" y="10"/>
    <p:text/>
    <p:extLst>
      <p:ext uri="{C676402C-5697-4E1C-873F-D02D1690AC5C}">
        <p15:threadingInfo xmlns:p15="http://schemas.microsoft.com/office/powerpoint/2012/main" timeZoneBias="30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722DEB0-9A2D-4D5E-8337-6EFD4F9D8496}" type="datetimeFigureOut">
              <a:rPr lang="en-US" smtClean="0"/>
              <a:t>2/24/2024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895234-24C6-4FCC-925D-97DE32FBFEDA}" type="slidenum">
              <a:rPr lang="en-US" smtClean="0"/>
              <a:t>‹#›</a:t>
            </a:fld>
            <a:endParaRPr lang="en-US"/>
          </a:p>
        </p:txBody>
      </p:sp>
    </p:spTree>
    <p:extLst>
      <p:ext uri="{BB962C8B-B14F-4D97-AF65-F5344CB8AC3E}">
        <p14:creationId xmlns:p14="http://schemas.microsoft.com/office/powerpoint/2010/main" val="2181778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722DEB0-9A2D-4D5E-8337-6EFD4F9D8496}" type="datetimeFigureOut">
              <a:rPr lang="en-US" smtClean="0"/>
              <a:t>2/24/2024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895234-24C6-4FCC-925D-97DE32FBFEDA}" type="slidenum">
              <a:rPr lang="en-US" smtClean="0"/>
              <a:t>‹#›</a:t>
            </a:fld>
            <a:endParaRPr lang="en-US"/>
          </a:p>
        </p:txBody>
      </p:sp>
    </p:spTree>
    <p:extLst>
      <p:ext uri="{BB962C8B-B14F-4D97-AF65-F5344CB8AC3E}">
        <p14:creationId xmlns:p14="http://schemas.microsoft.com/office/powerpoint/2010/main" val="80226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722DEB0-9A2D-4D5E-8337-6EFD4F9D8496}" type="datetimeFigureOut">
              <a:rPr lang="en-US" smtClean="0"/>
              <a:t>2/24/2024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895234-24C6-4FCC-925D-97DE32FBFEDA}" type="slidenum">
              <a:rPr lang="en-US" smtClean="0"/>
              <a:t>‹#›</a:t>
            </a:fld>
            <a:endParaRPr lang="en-US"/>
          </a:p>
        </p:txBody>
      </p:sp>
    </p:spTree>
    <p:extLst>
      <p:ext uri="{BB962C8B-B14F-4D97-AF65-F5344CB8AC3E}">
        <p14:creationId xmlns:p14="http://schemas.microsoft.com/office/powerpoint/2010/main" val="4224222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722DEB0-9A2D-4D5E-8337-6EFD4F9D8496}" type="datetimeFigureOut">
              <a:rPr lang="en-US" smtClean="0"/>
              <a:t>2/24/2024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895234-24C6-4FCC-925D-97DE32FBFEDA}" type="slidenum">
              <a:rPr lang="en-US" smtClean="0"/>
              <a:t>‹#›</a:t>
            </a:fld>
            <a:endParaRPr lang="en-US"/>
          </a:p>
        </p:txBody>
      </p:sp>
    </p:spTree>
    <p:extLst>
      <p:ext uri="{BB962C8B-B14F-4D97-AF65-F5344CB8AC3E}">
        <p14:creationId xmlns:p14="http://schemas.microsoft.com/office/powerpoint/2010/main" val="1962839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722DEB0-9A2D-4D5E-8337-6EFD4F9D8496}" type="datetimeFigureOut">
              <a:rPr lang="en-US" smtClean="0"/>
              <a:t>2/24/2024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895234-24C6-4FCC-925D-97DE32FBFEDA}" type="slidenum">
              <a:rPr lang="en-US" smtClean="0"/>
              <a:t>‹#›</a:t>
            </a:fld>
            <a:endParaRPr lang="en-US"/>
          </a:p>
        </p:txBody>
      </p:sp>
    </p:spTree>
    <p:extLst>
      <p:ext uri="{BB962C8B-B14F-4D97-AF65-F5344CB8AC3E}">
        <p14:creationId xmlns:p14="http://schemas.microsoft.com/office/powerpoint/2010/main" val="25201993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722DEB0-9A2D-4D5E-8337-6EFD4F9D8496}" type="datetimeFigureOut">
              <a:rPr lang="en-US" smtClean="0"/>
              <a:t>2/24/2024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895234-24C6-4FCC-925D-97DE32FBFEDA}" type="slidenum">
              <a:rPr lang="en-US" smtClean="0"/>
              <a:t>‹#›</a:t>
            </a:fld>
            <a:endParaRPr lang="en-US"/>
          </a:p>
        </p:txBody>
      </p:sp>
    </p:spTree>
    <p:extLst>
      <p:ext uri="{BB962C8B-B14F-4D97-AF65-F5344CB8AC3E}">
        <p14:creationId xmlns:p14="http://schemas.microsoft.com/office/powerpoint/2010/main" val="18492156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722DEB0-9A2D-4D5E-8337-6EFD4F9D8496}" type="datetimeFigureOut">
              <a:rPr lang="en-US" smtClean="0"/>
              <a:t>2/24/2024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895234-24C6-4FCC-925D-97DE32FBFEDA}" type="slidenum">
              <a:rPr lang="en-US" smtClean="0"/>
              <a:t>‹#›</a:t>
            </a:fld>
            <a:endParaRPr lang="en-US"/>
          </a:p>
        </p:txBody>
      </p:sp>
    </p:spTree>
    <p:extLst>
      <p:ext uri="{BB962C8B-B14F-4D97-AF65-F5344CB8AC3E}">
        <p14:creationId xmlns:p14="http://schemas.microsoft.com/office/powerpoint/2010/main" val="33327884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722DEB0-9A2D-4D5E-8337-6EFD4F9D8496}" type="datetimeFigureOut">
              <a:rPr lang="en-US" smtClean="0"/>
              <a:t>2/24/2024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895234-24C6-4FCC-925D-97DE32FBFEDA}" type="slidenum">
              <a:rPr lang="en-US" smtClean="0"/>
              <a:t>‹#›</a:t>
            </a:fld>
            <a:endParaRPr lang="en-US"/>
          </a:p>
        </p:txBody>
      </p:sp>
    </p:spTree>
    <p:extLst>
      <p:ext uri="{BB962C8B-B14F-4D97-AF65-F5344CB8AC3E}">
        <p14:creationId xmlns:p14="http://schemas.microsoft.com/office/powerpoint/2010/main" val="26227896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22DEB0-9A2D-4D5E-8337-6EFD4F9D8496}" type="datetimeFigureOut">
              <a:rPr lang="en-US" smtClean="0"/>
              <a:t>2/24/2024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895234-24C6-4FCC-925D-97DE32FBFEDA}" type="slidenum">
              <a:rPr lang="en-US" smtClean="0"/>
              <a:t>‹#›</a:t>
            </a:fld>
            <a:endParaRPr lang="en-US"/>
          </a:p>
        </p:txBody>
      </p:sp>
    </p:spTree>
    <p:extLst>
      <p:ext uri="{BB962C8B-B14F-4D97-AF65-F5344CB8AC3E}">
        <p14:creationId xmlns:p14="http://schemas.microsoft.com/office/powerpoint/2010/main" val="40238952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722DEB0-9A2D-4D5E-8337-6EFD4F9D8496}" type="datetimeFigureOut">
              <a:rPr lang="en-US" smtClean="0"/>
              <a:t>2/24/2024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895234-24C6-4FCC-925D-97DE32FBFEDA}" type="slidenum">
              <a:rPr lang="en-US" smtClean="0"/>
              <a:t>‹#›</a:t>
            </a:fld>
            <a:endParaRPr lang="en-US"/>
          </a:p>
        </p:txBody>
      </p:sp>
    </p:spTree>
    <p:extLst>
      <p:ext uri="{BB962C8B-B14F-4D97-AF65-F5344CB8AC3E}">
        <p14:creationId xmlns:p14="http://schemas.microsoft.com/office/powerpoint/2010/main" val="671594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722DEB0-9A2D-4D5E-8337-6EFD4F9D8496}" type="datetimeFigureOut">
              <a:rPr lang="en-US" smtClean="0"/>
              <a:t>2/24/2024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895234-24C6-4FCC-925D-97DE32FBFEDA}" type="slidenum">
              <a:rPr lang="en-US" smtClean="0"/>
              <a:t>‹#›</a:t>
            </a:fld>
            <a:endParaRPr lang="en-US"/>
          </a:p>
        </p:txBody>
      </p:sp>
    </p:spTree>
    <p:extLst>
      <p:ext uri="{BB962C8B-B14F-4D97-AF65-F5344CB8AC3E}">
        <p14:creationId xmlns:p14="http://schemas.microsoft.com/office/powerpoint/2010/main" val="34473566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22DEB0-9A2D-4D5E-8337-6EFD4F9D8496}" type="datetimeFigureOut">
              <a:rPr lang="en-US" smtClean="0"/>
              <a:t>2/24/2024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895234-24C6-4FCC-925D-97DE32FBFEDA}" type="slidenum">
              <a:rPr lang="en-US" smtClean="0"/>
              <a:t>‹#›</a:t>
            </a:fld>
            <a:endParaRPr lang="en-US"/>
          </a:p>
        </p:txBody>
      </p:sp>
    </p:spTree>
    <p:extLst>
      <p:ext uri="{BB962C8B-B14F-4D97-AF65-F5344CB8AC3E}">
        <p14:creationId xmlns:p14="http://schemas.microsoft.com/office/powerpoint/2010/main" val="34739347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www.emmanuelbaptistchurch.net/golden-bible.jpg">
            <a:extLst>
              <a:ext uri="{FF2B5EF4-FFF2-40B4-BE49-F238E27FC236}">
                <a16:creationId xmlns:a16="http://schemas.microsoft.com/office/drawing/2014/main" id="{B3814477-04C0-21BC-8AF8-AB41BF41BEE2}"/>
              </a:ext>
            </a:extLst>
          </p:cNvPr>
          <p:cNvPicPr>
            <a:picLocks noChangeAspect="1" noChangeArrowheads="1"/>
          </p:cNvPicPr>
          <p:nvPr/>
        </p:nvPicPr>
        <p:blipFill>
          <a:blip r:embed="rId2" cstate="print"/>
          <a:srcRect/>
          <a:stretch>
            <a:fillRect/>
          </a:stretch>
        </p:blipFill>
        <p:spPr bwMode="auto">
          <a:xfrm>
            <a:off x="0" y="0"/>
            <a:ext cx="12192000" cy="6858001"/>
          </a:xfrm>
          <a:prstGeom prst="rect">
            <a:avLst/>
          </a:prstGeom>
          <a:noFill/>
        </p:spPr>
      </p:pic>
      <p:sp>
        <p:nvSpPr>
          <p:cNvPr id="3" name="Title 2">
            <a:extLst>
              <a:ext uri="{FF2B5EF4-FFF2-40B4-BE49-F238E27FC236}">
                <a16:creationId xmlns:a16="http://schemas.microsoft.com/office/drawing/2014/main" id="{DC8AC28B-557B-C047-ACEB-9A70EB9A0766}"/>
              </a:ext>
            </a:extLst>
          </p:cNvPr>
          <p:cNvSpPr>
            <a:spLocks noGrp="1"/>
          </p:cNvSpPr>
          <p:nvPr>
            <p:ph type="title"/>
          </p:nvPr>
        </p:nvSpPr>
        <p:spPr/>
        <p:txBody>
          <a:bodyPr>
            <a:normAutofit/>
          </a:bodyPr>
          <a:lstStyle/>
          <a:p>
            <a:pPr algn="ctr"/>
            <a:r>
              <a:rPr lang="en-US" sz="7200" dirty="0">
                <a:solidFill>
                  <a:schemeClr val="bg1"/>
                </a:solidFill>
                <a:latin typeface="Bernard MT Condensed" panose="02050806060905020404" pitchFamily="18" charset="0"/>
              </a:rPr>
              <a:t>Active Protective Religion</a:t>
            </a:r>
          </a:p>
        </p:txBody>
      </p:sp>
    </p:spTree>
    <p:extLst>
      <p:ext uri="{BB962C8B-B14F-4D97-AF65-F5344CB8AC3E}">
        <p14:creationId xmlns:p14="http://schemas.microsoft.com/office/powerpoint/2010/main" val="38031348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FE14985-275E-C6B5-F9F5-F777AB02F5B8}"/>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B0FF2905-6C6F-8001-ABA0-DC2E55B219D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5347" cy="6858000"/>
          </a:xfrm>
          <a:prstGeom prst="rect">
            <a:avLst/>
          </a:prstGeom>
        </p:spPr>
      </p:pic>
      <p:sp>
        <p:nvSpPr>
          <p:cNvPr id="6" name="Title 2">
            <a:extLst>
              <a:ext uri="{FF2B5EF4-FFF2-40B4-BE49-F238E27FC236}">
                <a16:creationId xmlns:a16="http://schemas.microsoft.com/office/drawing/2014/main" id="{023C30B5-792D-3BAB-CD87-06D9FF564706}"/>
              </a:ext>
            </a:extLst>
          </p:cNvPr>
          <p:cNvSpPr txBox="1">
            <a:spLocks/>
          </p:cNvSpPr>
          <p:nvPr/>
        </p:nvSpPr>
        <p:spPr>
          <a:xfrm>
            <a:off x="838200" y="365126"/>
            <a:ext cx="10515600" cy="1900996"/>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5400" dirty="0">
                <a:solidFill>
                  <a:schemeClr val="bg1"/>
                </a:solidFill>
                <a:latin typeface="Bernard MT Condensed" panose="02050806060905020404" pitchFamily="18" charset="0"/>
              </a:rPr>
              <a:t>The Gospel’s Remedy for Sin</a:t>
            </a:r>
          </a:p>
          <a:p>
            <a:r>
              <a:rPr lang="en-US" sz="5400" dirty="0">
                <a:solidFill>
                  <a:schemeClr val="bg1"/>
                </a:solidFill>
                <a:latin typeface="Bernard MT Condensed" panose="02050806060905020404" pitchFamily="18" charset="0"/>
              </a:rPr>
              <a:t>Does Not Justify Exposure:</a:t>
            </a:r>
          </a:p>
        </p:txBody>
      </p:sp>
      <p:sp>
        <p:nvSpPr>
          <p:cNvPr id="2" name="TextBox 1">
            <a:extLst>
              <a:ext uri="{FF2B5EF4-FFF2-40B4-BE49-F238E27FC236}">
                <a16:creationId xmlns:a16="http://schemas.microsoft.com/office/drawing/2014/main" id="{F9B4256C-B09C-2F15-4AAF-56464F8CCE9D}"/>
              </a:ext>
            </a:extLst>
          </p:cNvPr>
          <p:cNvSpPr txBox="1"/>
          <p:nvPr/>
        </p:nvSpPr>
        <p:spPr>
          <a:xfrm>
            <a:off x="1530626" y="2521059"/>
            <a:ext cx="9130747" cy="1815882"/>
          </a:xfrm>
          <a:prstGeom prst="rect">
            <a:avLst/>
          </a:prstGeom>
          <a:noFill/>
        </p:spPr>
        <p:txBody>
          <a:bodyPr wrap="square">
            <a:spAutoFit/>
          </a:bodyPr>
          <a:lstStyle/>
          <a:p>
            <a:pPr algn="ctr"/>
            <a:r>
              <a:rPr lang="en-US" sz="3200" b="1" i="1" dirty="0">
                <a:solidFill>
                  <a:schemeClr val="bg1">
                    <a:lumMod val="95000"/>
                  </a:schemeClr>
                </a:solidFill>
                <a:effectLst/>
              </a:rPr>
              <a:t>“What shall we say then? </a:t>
            </a:r>
          </a:p>
          <a:p>
            <a:pPr algn="ctr"/>
            <a:r>
              <a:rPr lang="en-US" sz="3200" b="1" i="1" dirty="0">
                <a:solidFill>
                  <a:schemeClr val="bg1">
                    <a:lumMod val="95000"/>
                  </a:schemeClr>
                </a:solidFill>
                <a:effectLst/>
              </a:rPr>
              <a:t>Shall we continue in sin that grace may abound?</a:t>
            </a:r>
            <a:r>
              <a:rPr lang="en-US" sz="3200" b="1" i="1" dirty="0">
                <a:solidFill>
                  <a:schemeClr val="bg1">
                    <a:lumMod val="95000"/>
                  </a:schemeClr>
                </a:solidFill>
              </a:rPr>
              <a:t>”</a:t>
            </a:r>
            <a:r>
              <a:rPr lang="en-US" sz="3200" b="1" i="1" dirty="0">
                <a:solidFill>
                  <a:schemeClr val="bg1">
                    <a:lumMod val="95000"/>
                  </a:schemeClr>
                </a:solidFill>
                <a:effectLst/>
              </a:rPr>
              <a:t> </a:t>
            </a:r>
            <a:r>
              <a:rPr lang="en-US" sz="1600" b="1" i="1" dirty="0">
                <a:solidFill>
                  <a:schemeClr val="bg1">
                    <a:lumMod val="95000"/>
                  </a:schemeClr>
                </a:solidFill>
                <a:effectLst/>
              </a:rPr>
              <a:t> </a:t>
            </a:r>
          </a:p>
          <a:p>
            <a:endParaRPr lang="en-US" sz="1600" b="1" i="1" dirty="0">
              <a:solidFill>
                <a:schemeClr val="bg1">
                  <a:lumMod val="95000"/>
                </a:schemeClr>
              </a:solidFill>
              <a:effectLst/>
            </a:endParaRPr>
          </a:p>
          <a:p>
            <a:r>
              <a:rPr lang="en-US" sz="3200" b="1" i="1" dirty="0">
                <a:solidFill>
                  <a:schemeClr val="bg1">
                    <a:lumMod val="95000"/>
                  </a:schemeClr>
                </a:solidFill>
              </a:rPr>
              <a:t>					                         </a:t>
            </a:r>
            <a:r>
              <a:rPr lang="en-US" sz="2400" dirty="0">
                <a:solidFill>
                  <a:schemeClr val="bg1">
                    <a:lumMod val="95000"/>
                  </a:schemeClr>
                </a:solidFill>
              </a:rPr>
              <a:t>Romans 6:1</a:t>
            </a:r>
          </a:p>
        </p:txBody>
      </p:sp>
    </p:spTree>
    <p:extLst>
      <p:ext uri="{BB962C8B-B14F-4D97-AF65-F5344CB8AC3E}">
        <p14:creationId xmlns:p14="http://schemas.microsoft.com/office/powerpoint/2010/main" val="16009665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DE43821-457C-9B01-B295-CAE0A0C565A7}"/>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D52CB262-FDDE-8F8A-7C22-C6B9D630742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5347" cy="6858000"/>
          </a:xfrm>
          <a:prstGeom prst="rect">
            <a:avLst/>
          </a:prstGeom>
        </p:spPr>
      </p:pic>
      <p:sp>
        <p:nvSpPr>
          <p:cNvPr id="6" name="Title 2">
            <a:extLst>
              <a:ext uri="{FF2B5EF4-FFF2-40B4-BE49-F238E27FC236}">
                <a16:creationId xmlns:a16="http://schemas.microsoft.com/office/drawing/2014/main" id="{7D928F4C-9A9B-75D1-8C26-53A2FEF5D059}"/>
              </a:ext>
            </a:extLst>
          </p:cNvPr>
          <p:cNvSpPr txBox="1">
            <a:spLocks/>
          </p:cNvSpPr>
          <p:nvPr/>
        </p:nvSpPr>
        <p:spPr>
          <a:xfrm>
            <a:off x="212035" y="365126"/>
            <a:ext cx="11728174" cy="1039604"/>
          </a:xfrm>
          <a:prstGeom prst="rect">
            <a:avLst/>
          </a:prstGeom>
        </p:spPr>
        <p:txBody>
          <a:bodyPr>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5400" dirty="0">
                <a:solidFill>
                  <a:schemeClr val="bg1"/>
                </a:solidFill>
                <a:latin typeface="Bernard MT Condensed" panose="02050806060905020404" pitchFamily="18" charset="0"/>
              </a:rPr>
              <a:t>Three Elements of Active Protective Religion:</a:t>
            </a:r>
          </a:p>
        </p:txBody>
      </p:sp>
      <p:sp>
        <p:nvSpPr>
          <p:cNvPr id="2" name="Title 2">
            <a:extLst>
              <a:ext uri="{FF2B5EF4-FFF2-40B4-BE49-F238E27FC236}">
                <a16:creationId xmlns:a16="http://schemas.microsoft.com/office/drawing/2014/main" id="{AE9B5BFE-CBFA-315D-F473-13C970E73CBE}"/>
              </a:ext>
            </a:extLst>
          </p:cNvPr>
          <p:cNvSpPr txBox="1">
            <a:spLocks/>
          </p:cNvSpPr>
          <p:nvPr/>
        </p:nvSpPr>
        <p:spPr>
          <a:xfrm>
            <a:off x="838200" y="1504813"/>
            <a:ext cx="10515600" cy="2510595"/>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800" dirty="0">
                <a:solidFill>
                  <a:schemeClr val="accent4">
                    <a:lumMod val="60000"/>
                    <a:lumOff val="40000"/>
                  </a:schemeClr>
                </a:solidFill>
                <a:latin typeface="Bernard MT Condensed" panose="02050806060905020404" pitchFamily="18" charset="0"/>
              </a:rPr>
              <a:t>- The Word of God</a:t>
            </a:r>
          </a:p>
          <a:p>
            <a:endParaRPr lang="en-US" sz="1200" dirty="0">
              <a:solidFill>
                <a:schemeClr val="accent4">
                  <a:lumMod val="60000"/>
                  <a:lumOff val="40000"/>
                </a:schemeClr>
              </a:solidFill>
              <a:latin typeface="Bernard MT Condensed" panose="02050806060905020404" pitchFamily="18" charset="0"/>
            </a:endParaRPr>
          </a:p>
          <a:p>
            <a:r>
              <a:rPr lang="en-US" sz="4800" dirty="0">
                <a:solidFill>
                  <a:schemeClr val="accent4">
                    <a:lumMod val="60000"/>
                    <a:lumOff val="40000"/>
                  </a:schemeClr>
                </a:solidFill>
                <a:latin typeface="Bernard MT Condensed" panose="02050806060905020404" pitchFamily="18" charset="0"/>
              </a:rPr>
              <a:t>- The Worship of God</a:t>
            </a:r>
          </a:p>
          <a:p>
            <a:endParaRPr lang="en-US" sz="1300" dirty="0">
              <a:solidFill>
                <a:schemeClr val="accent4">
                  <a:lumMod val="60000"/>
                  <a:lumOff val="40000"/>
                </a:schemeClr>
              </a:solidFill>
              <a:latin typeface="Bernard MT Condensed" panose="02050806060905020404" pitchFamily="18" charset="0"/>
            </a:endParaRPr>
          </a:p>
          <a:p>
            <a:r>
              <a:rPr lang="en-US" sz="4800" dirty="0">
                <a:solidFill>
                  <a:schemeClr val="accent4">
                    <a:lumMod val="60000"/>
                    <a:lumOff val="40000"/>
                  </a:schemeClr>
                </a:solidFill>
                <a:latin typeface="Bernard MT Condensed" panose="02050806060905020404" pitchFamily="18" charset="0"/>
              </a:rPr>
              <a:t>- The Work of God</a:t>
            </a:r>
          </a:p>
          <a:p>
            <a:endParaRPr lang="en-US" sz="4800" dirty="0">
              <a:solidFill>
                <a:schemeClr val="accent4">
                  <a:lumMod val="60000"/>
                  <a:lumOff val="40000"/>
                </a:schemeClr>
              </a:solidFill>
              <a:latin typeface="Bernard MT Condensed" panose="02050806060905020404" pitchFamily="18" charset="0"/>
            </a:endParaRPr>
          </a:p>
        </p:txBody>
      </p:sp>
    </p:spTree>
    <p:extLst>
      <p:ext uri="{BB962C8B-B14F-4D97-AF65-F5344CB8AC3E}">
        <p14:creationId xmlns:p14="http://schemas.microsoft.com/office/powerpoint/2010/main" val="24777318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29094D-16F1-22F0-1FFA-8081E2380B1F}"/>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A4AB1B62-A9D3-A2EC-3378-D94FD764AFB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47" y="0"/>
            <a:ext cx="12195347" cy="6858000"/>
          </a:xfrm>
          <a:prstGeom prst="rect">
            <a:avLst/>
          </a:prstGeom>
        </p:spPr>
      </p:pic>
      <p:sp>
        <p:nvSpPr>
          <p:cNvPr id="6" name="Title 2">
            <a:extLst>
              <a:ext uri="{FF2B5EF4-FFF2-40B4-BE49-F238E27FC236}">
                <a16:creationId xmlns:a16="http://schemas.microsoft.com/office/drawing/2014/main" id="{EDACCCE8-7B14-BFAA-B97E-E095F34671D5}"/>
              </a:ext>
            </a:extLst>
          </p:cNvPr>
          <p:cNvSpPr txBox="1">
            <a:spLocks/>
          </p:cNvSpPr>
          <p:nvPr/>
        </p:nvSpPr>
        <p:spPr>
          <a:xfrm>
            <a:off x="836526" y="321956"/>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solidFill>
                  <a:schemeClr val="bg1"/>
                </a:solidFill>
                <a:latin typeface="Bernard MT Condensed" panose="02050806060905020404" pitchFamily="18" charset="0"/>
              </a:rPr>
              <a:t>Active Protective Religion – The Word of God</a:t>
            </a:r>
          </a:p>
        </p:txBody>
      </p:sp>
      <p:sp>
        <p:nvSpPr>
          <p:cNvPr id="7" name="Minus Sign 6">
            <a:extLst>
              <a:ext uri="{FF2B5EF4-FFF2-40B4-BE49-F238E27FC236}">
                <a16:creationId xmlns:a16="http://schemas.microsoft.com/office/drawing/2014/main" id="{025DFAAD-F51C-0081-48AA-726FAF653B9E}"/>
              </a:ext>
            </a:extLst>
          </p:cNvPr>
          <p:cNvSpPr/>
          <p:nvPr/>
        </p:nvSpPr>
        <p:spPr>
          <a:xfrm>
            <a:off x="-3347" y="984738"/>
            <a:ext cx="12195347" cy="327227"/>
          </a:xfrm>
          <a:prstGeom prst="mathMinus">
            <a:avLst/>
          </a:prstGeom>
          <a:solidFill>
            <a:schemeClr val="accent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4795577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E293C4-289E-02F6-24B0-17FC194FFAAC}"/>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423574E9-9E5D-B96E-8A3D-2A149C69216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47" y="0"/>
            <a:ext cx="12195347" cy="6858000"/>
          </a:xfrm>
          <a:prstGeom prst="rect">
            <a:avLst/>
          </a:prstGeom>
        </p:spPr>
      </p:pic>
      <p:sp>
        <p:nvSpPr>
          <p:cNvPr id="6" name="Title 2">
            <a:extLst>
              <a:ext uri="{FF2B5EF4-FFF2-40B4-BE49-F238E27FC236}">
                <a16:creationId xmlns:a16="http://schemas.microsoft.com/office/drawing/2014/main" id="{1E6420AF-A0B8-697B-2BE8-59F8DEF4409B}"/>
              </a:ext>
            </a:extLst>
          </p:cNvPr>
          <p:cNvSpPr txBox="1">
            <a:spLocks/>
          </p:cNvSpPr>
          <p:nvPr/>
        </p:nvSpPr>
        <p:spPr>
          <a:xfrm>
            <a:off x="836526" y="321956"/>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solidFill>
                  <a:schemeClr val="bg1"/>
                </a:solidFill>
                <a:latin typeface="Bernard MT Condensed" panose="02050806060905020404" pitchFamily="18" charset="0"/>
              </a:rPr>
              <a:t>Active Protective Religion – The Word of God</a:t>
            </a:r>
          </a:p>
        </p:txBody>
      </p:sp>
      <p:sp>
        <p:nvSpPr>
          <p:cNvPr id="7" name="Minus Sign 6">
            <a:extLst>
              <a:ext uri="{FF2B5EF4-FFF2-40B4-BE49-F238E27FC236}">
                <a16:creationId xmlns:a16="http://schemas.microsoft.com/office/drawing/2014/main" id="{09FBEBA6-0269-B32C-DE71-E3E3A915BCE5}"/>
              </a:ext>
            </a:extLst>
          </p:cNvPr>
          <p:cNvSpPr/>
          <p:nvPr/>
        </p:nvSpPr>
        <p:spPr>
          <a:xfrm>
            <a:off x="-3347" y="984738"/>
            <a:ext cx="12195347" cy="327227"/>
          </a:xfrm>
          <a:prstGeom prst="mathMinus">
            <a:avLst/>
          </a:prstGeom>
          <a:solidFill>
            <a:schemeClr val="accent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2">
            <a:extLst>
              <a:ext uri="{FF2B5EF4-FFF2-40B4-BE49-F238E27FC236}">
                <a16:creationId xmlns:a16="http://schemas.microsoft.com/office/drawing/2014/main" id="{6DAAAEE7-058D-9512-85B6-D6D9DE45B86A}"/>
              </a:ext>
            </a:extLst>
          </p:cNvPr>
          <p:cNvSpPr txBox="1">
            <a:spLocks/>
          </p:cNvSpPr>
          <p:nvPr/>
        </p:nvSpPr>
        <p:spPr>
          <a:xfrm>
            <a:off x="838200" y="1504814"/>
            <a:ext cx="10515600" cy="1119118"/>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000" dirty="0">
                <a:solidFill>
                  <a:schemeClr val="accent4">
                    <a:lumMod val="60000"/>
                    <a:lumOff val="40000"/>
                  </a:schemeClr>
                </a:solidFill>
                <a:latin typeface="Bernard MT Condensed" panose="02050806060905020404" pitchFamily="18" charset="0"/>
              </a:rPr>
              <a:t>Needed to meet God’s approval</a:t>
            </a:r>
          </a:p>
        </p:txBody>
      </p:sp>
    </p:spTree>
    <p:extLst>
      <p:ext uri="{BB962C8B-B14F-4D97-AF65-F5344CB8AC3E}">
        <p14:creationId xmlns:p14="http://schemas.microsoft.com/office/powerpoint/2010/main" val="25749344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2E42A5C-0AC4-635B-977F-A91BDC7587B0}"/>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2B8381E3-747D-E520-87C9-13D1749A111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47" y="0"/>
            <a:ext cx="12195347" cy="6858000"/>
          </a:xfrm>
          <a:prstGeom prst="rect">
            <a:avLst/>
          </a:prstGeom>
        </p:spPr>
      </p:pic>
      <p:sp>
        <p:nvSpPr>
          <p:cNvPr id="6" name="Title 2">
            <a:extLst>
              <a:ext uri="{FF2B5EF4-FFF2-40B4-BE49-F238E27FC236}">
                <a16:creationId xmlns:a16="http://schemas.microsoft.com/office/drawing/2014/main" id="{8C13A4C8-DD4D-3382-FBD9-E25D39B578B3}"/>
              </a:ext>
            </a:extLst>
          </p:cNvPr>
          <p:cNvSpPr txBox="1">
            <a:spLocks/>
          </p:cNvSpPr>
          <p:nvPr/>
        </p:nvSpPr>
        <p:spPr>
          <a:xfrm>
            <a:off x="836526" y="321956"/>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solidFill>
                  <a:schemeClr val="bg1"/>
                </a:solidFill>
                <a:latin typeface="Bernard MT Condensed" panose="02050806060905020404" pitchFamily="18" charset="0"/>
              </a:rPr>
              <a:t>Active Protective Religion – The Word of God</a:t>
            </a:r>
          </a:p>
        </p:txBody>
      </p:sp>
      <p:sp>
        <p:nvSpPr>
          <p:cNvPr id="7" name="Minus Sign 6">
            <a:extLst>
              <a:ext uri="{FF2B5EF4-FFF2-40B4-BE49-F238E27FC236}">
                <a16:creationId xmlns:a16="http://schemas.microsoft.com/office/drawing/2014/main" id="{8FACE910-5C37-29E6-09C5-BA900AFD3B42}"/>
              </a:ext>
            </a:extLst>
          </p:cNvPr>
          <p:cNvSpPr/>
          <p:nvPr/>
        </p:nvSpPr>
        <p:spPr>
          <a:xfrm>
            <a:off x="-3347" y="984738"/>
            <a:ext cx="12195347" cy="327227"/>
          </a:xfrm>
          <a:prstGeom prst="mathMinus">
            <a:avLst/>
          </a:prstGeom>
          <a:solidFill>
            <a:schemeClr val="accent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2">
            <a:extLst>
              <a:ext uri="{FF2B5EF4-FFF2-40B4-BE49-F238E27FC236}">
                <a16:creationId xmlns:a16="http://schemas.microsoft.com/office/drawing/2014/main" id="{577E0793-220C-647A-EB85-79F3A97BCBCC}"/>
              </a:ext>
            </a:extLst>
          </p:cNvPr>
          <p:cNvSpPr txBox="1">
            <a:spLocks/>
          </p:cNvSpPr>
          <p:nvPr/>
        </p:nvSpPr>
        <p:spPr>
          <a:xfrm>
            <a:off x="838200" y="1504814"/>
            <a:ext cx="10515600" cy="1119118"/>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000" dirty="0">
                <a:solidFill>
                  <a:schemeClr val="accent4">
                    <a:lumMod val="60000"/>
                    <a:lumOff val="40000"/>
                  </a:schemeClr>
                </a:solidFill>
                <a:latin typeface="Bernard MT Condensed" panose="02050806060905020404" pitchFamily="18" charset="0"/>
              </a:rPr>
              <a:t>Needed to meet God’s approval</a:t>
            </a:r>
          </a:p>
        </p:txBody>
      </p:sp>
      <p:sp>
        <p:nvSpPr>
          <p:cNvPr id="3" name="TextBox 2">
            <a:extLst>
              <a:ext uri="{FF2B5EF4-FFF2-40B4-BE49-F238E27FC236}">
                <a16:creationId xmlns:a16="http://schemas.microsoft.com/office/drawing/2014/main" id="{2446552F-9AF3-56D1-4BB7-D126E4D15169}"/>
              </a:ext>
            </a:extLst>
          </p:cNvPr>
          <p:cNvSpPr txBox="1"/>
          <p:nvPr/>
        </p:nvSpPr>
        <p:spPr>
          <a:xfrm>
            <a:off x="1530626" y="2521059"/>
            <a:ext cx="9130747" cy="2308324"/>
          </a:xfrm>
          <a:prstGeom prst="rect">
            <a:avLst/>
          </a:prstGeom>
          <a:noFill/>
        </p:spPr>
        <p:txBody>
          <a:bodyPr wrap="square">
            <a:spAutoFit/>
          </a:bodyPr>
          <a:lstStyle/>
          <a:p>
            <a:pPr algn="ctr"/>
            <a:r>
              <a:rPr lang="en-US" sz="3200" b="1" i="1" dirty="0">
                <a:solidFill>
                  <a:schemeClr val="bg1">
                    <a:lumMod val="95000"/>
                  </a:schemeClr>
                </a:solidFill>
                <a:effectLst/>
              </a:rPr>
              <a:t>“Be diligent to present yourself approved to God, </a:t>
            </a:r>
          </a:p>
          <a:p>
            <a:pPr algn="ctr"/>
            <a:r>
              <a:rPr lang="en-US" sz="3200" b="1" i="1" dirty="0">
                <a:solidFill>
                  <a:schemeClr val="bg1">
                    <a:lumMod val="95000"/>
                  </a:schemeClr>
                </a:solidFill>
                <a:effectLst/>
              </a:rPr>
              <a:t>a worker who does not need to be ashamed, </a:t>
            </a:r>
          </a:p>
          <a:p>
            <a:pPr algn="ctr"/>
            <a:r>
              <a:rPr lang="en-US" sz="3200" b="1" i="1" dirty="0">
                <a:solidFill>
                  <a:schemeClr val="bg1">
                    <a:lumMod val="95000"/>
                  </a:schemeClr>
                </a:solidFill>
                <a:effectLst/>
              </a:rPr>
              <a:t>rightly dividing the word of truth?</a:t>
            </a:r>
            <a:r>
              <a:rPr lang="en-US" sz="3200" b="1" i="1" dirty="0">
                <a:solidFill>
                  <a:schemeClr val="bg1">
                    <a:lumMod val="95000"/>
                  </a:schemeClr>
                </a:solidFill>
              </a:rPr>
              <a:t>”</a:t>
            </a:r>
            <a:r>
              <a:rPr lang="en-US" sz="3200" b="1" i="1" dirty="0">
                <a:solidFill>
                  <a:schemeClr val="bg1">
                    <a:lumMod val="95000"/>
                  </a:schemeClr>
                </a:solidFill>
                <a:effectLst/>
              </a:rPr>
              <a:t> </a:t>
            </a:r>
            <a:r>
              <a:rPr lang="en-US" sz="1600" b="1" i="1" dirty="0">
                <a:solidFill>
                  <a:schemeClr val="bg1">
                    <a:lumMod val="95000"/>
                  </a:schemeClr>
                </a:solidFill>
                <a:effectLst/>
              </a:rPr>
              <a:t> </a:t>
            </a:r>
          </a:p>
          <a:p>
            <a:endParaRPr lang="en-US" sz="1600" b="1" i="1" dirty="0">
              <a:solidFill>
                <a:schemeClr val="bg1">
                  <a:lumMod val="95000"/>
                </a:schemeClr>
              </a:solidFill>
              <a:effectLst/>
            </a:endParaRPr>
          </a:p>
          <a:p>
            <a:r>
              <a:rPr lang="en-US" sz="3200" b="1" i="1" dirty="0">
                <a:solidFill>
                  <a:schemeClr val="bg1">
                    <a:lumMod val="95000"/>
                  </a:schemeClr>
                </a:solidFill>
              </a:rPr>
              <a:t>					                         </a:t>
            </a:r>
            <a:r>
              <a:rPr lang="en-US" sz="2400" dirty="0">
                <a:solidFill>
                  <a:schemeClr val="bg1">
                    <a:lumMod val="95000"/>
                  </a:schemeClr>
                </a:solidFill>
              </a:rPr>
              <a:t>2 Timothy 2:15</a:t>
            </a:r>
          </a:p>
        </p:txBody>
      </p:sp>
    </p:spTree>
    <p:extLst>
      <p:ext uri="{BB962C8B-B14F-4D97-AF65-F5344CB8AC3E}">
        <p14:creationId xmlns:p14="http://schemas.microsoft.com/office/powerpoint/2010/main" val="36049973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6207ACE-EDE8-13D3-EDFA-A3A0DAD0F815}"/>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8DE4A3F1-A784-7E24-B6E1-2FEFE7A7130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47" y="0"/>
            <a:ext cx="12195347" cy="6858000"/>
          </a:xfrm>
          <a:prstGeom prst="rect">
            <a:avLst/>
          </a:prstGeom>
        </p:spPr>
      </p:pic>
      <p:sp>
        <p:nvSpPr>
          <p:cNvPr id="6" name="Title 2">
            <a:extLst>
              <a:ext uri="{FF2B5EF4-FFF2-40B4-BE49-F238E27FC236}">
                <a16:creationId xmlns:a16="http://schemas.microsoft.com/office/drawing/2014/main" id="{13BEE026-2832-7741-BA0E-E67E7F731AE2}"/>
              </a:ext>
            </a:extLst>
          </p:cNvPr>
          <p:cNvSpPr txBox="1">
            <a:spLocks/>
          </p:cNvSpPr>
          <p:nvPr/>
        </p:nvSpPr>
        <p:spPr>
          <a:xfrm>
            <a:off x="836526" y="321956"/>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solidFill>
                  <a:schemeClr val="bg1"/>
                </a:solidFill>
                <a:latin typeface="Bernard MT Condensed" panose="02050806060905020404" pitchFamily="18" charset="0"/>
              </a:rPr>
              <a:t>Active Protective Religion – The Word of God</a:t>
            </a:r>
          </a:p>
        </p:txBody>
      </p:sp>
      <p:sp>
        <p:nvSpPr>
          <p:cNvPr id="7" name="Minus Sign 6">
            <a:extLst>
              <a:ext uri="{FF2B5EF4-FFF2-40B4-BE49-F238E27FC236}">
                <a16:creationId xmlns:a16="http://schemas.microsoft.com/office/drawing/2014/main" id="{546119D9-CF12-730B-30A0-63435B5C7ABE}"/>
              </a:ext>
            </a:extLst>
          </p:cNvPr>
          <p:cNvSpPr/>
          <p:nvPr/>
        </p:nvSpPr>
        <p:spPr>
          <a:xfrm>
            <a:off x="-3347" y="984738"/>
            <a:ext cx="12195347" cy="327227"/>
          </a:xfrm>
          <a:prstGeom prst="mathMinus">
            <a:avLst/>
          </a:prstGeom>
          <a:solidFill>
            <a:schemeClr val="accent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2">
            <a:extLst>
              <a:ext uri="{FF2B5EF4-FFF2-40B4-BE49-F238E27FC236}">
                <a16:creationId xmlns:a16="http://schemas.microsoft.com/office/drawing/2014/main" id="{1C8E9A3D-DDA3-2712-29A8-91BF51002A9F}"/>
              </a:ext>
            </a:extLst>
          </p:cNvPr>
          <p:cNvSpPr txBox="1">
            <a:spLocks/>
          </p:cNvSpPr>
          <p:nvPr/>
        </p:nvSpPr>
        <p:spPr>
          <a:xfrm>
            <a:off x="838200" y="1504814"/>
            <a:ext cx="10515600" cy="1119118"/>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000" dirty="0">
                <a:solidFill>
                  <a:schemeClr val="accent4">
                    <a:lumMod val="60000"/>
                    <a:lumOff val="40000"/>
                  </a:schemeClr>
                </a:solidFill>
                <a:latin typeface="Bernard MT Condensed" panose="02050806060905020404" pitchFamily="18" charset="0"/>
              </a:rPr>
              <a:t>Needed to meet God’s approval</a:t>
            </a:r>
          </a:p>
        </p:txBody>
      </p:sp>
      <p:sp>
        <p:nvSpPr>
          <p:cNvPr id="3" name="TextBox 2">
            <a:extLst>
              <a:ext uri="{FF2B5EF4-FFF2-40B4-BE49-F238E27FC236}">
                <a16:creationId xmlns:a16="http://schemas.microsoft.com/office/drawing/2014/main" id="{A4DDD567-A5CA-C691-0F24-8546F8C0305F}"/>
              </a:ext>
            </a:extLst>
          </p:cNvPr>
          <p:cNvSpPr txBox="1"/>
          <p:nvPr/>
        </p:nvSpPr>
        <p:spPr>
          <a:xfrm>
            <a:off x="1530626" y="2521059"/>
            <a:ext cx="9130747" cy="1815882"/>
          </a:xfrm>
          <a:prstGeom prst="rect">
            <a:avLst/>
          </a:prstGeom>
          <a:noFill/>
        </p:spPr>
        <p:txBody>
          <a:bodyPr wrap="square">
            <a:spAutoFit/>
          </a:bodyPr>
          <a:lstStyle/>
          <a:p>
            <a:pPr algn="ctr"/>
            <a:r>
              <a:rPr lang="en-US" sz="3200" b="1" i="1" dirty="0">
                <a:solidFill>
                  <a:schemeClr val="bg1">
                    <a:lumMod val="95000"/>
                  </a:schemeClr>
                </a:solidFill>
                <a:effectLst/>
              </a:rPr>
              <a:t>“But his delight is in the law of the Lord,</a:t>
            </a:r>
          </a:p>
          <a:p>
            <a:pPr algn="ctr"/>
            <a:r>
              <a:rPr lang="en-US" sz="3200" b="1" i="1" dirty="0">
                <a:solidFill>
                  <a:schemeClr val="bg1">
                    <a:lumMod val="95000"/>
                  </a:schemeClr>
                </a:solidFill>
                <a:effectLst/>
              </a:rPr>
              <a:t>And in His law he meditates day and night.</a:t>
            </a:r>
            <a:r>
              <a:rPr lang="en-US" sz="3200" b="1" i="1" dirty="0">
                <a:solidFill>
                  <a:schemeClr val="bg1">
                    <a:lumMod val="95000"/>
                  </a:schemeClr>
                </a:solidFill>
              </a:rPr>
              <a:t>”</a:t>
            </a:r>
            <a:r>
              <a:rPr lang="en-US" sz="3200" b="1" i="1" dirty="0">
                <a:solidFill>
                  <a:schemeClr val="bg1">
                    <a:lumMod val="95000"/>
                  </a:schemeClr>
                </a:solidFill>
                <a:effectLst/>
              </a:rPr>
              <a:t> </a:t>
            </a:r>
            <a:r>
              <a:rPr lang="en-US" sz="1600" b="1" i="1" dirty="0">
                <a:solidFill>
                  <a:schemeClr val="bg1">
                    <a:lumMod val="95000"/>
                  </a:schemeClr>
                </a:solidFill>
                <a:effectLst/>
              </a:rPr>
              <a:t> </a:t>
            </a:r>
          </a:p>
          <a:p>
            <a:endParaRPr lang="en-US" sz="1600" b="1" i="1" dirty="0">
              <a:solidFill>
                <a:schemeClr val="bg1">
                  <a:lumMod val="95000"/>
                </a:schemeClr>
              </a:solidFill>
              <a:effectLst/>
            </a:endParaRPr>
          </a:p>
          <a:p>
            <a:r>
              <a:rPr lang="en-US" sz="3200" b="1" i="1" dirty="0">
                <a:solidFill>
                  <a:schemeClr val="bg1">
                    <a:lumMod val="95000"/>
                  </a:schemeClr>
                </a:solidFill>
              </a:rPr>
              <a:t>					                         </a:t>
            </a:r>
            <a:r>
              <a:rPr lang="en-US" sz="2400" dirty="0">
                <a:solidFill>
                  <a:schemeClr val="bg1">
                    <a:lumMod val="95000"/>
                  </a:schemeClr>
                </a:solidFill>
              </a:rPr>
              <a:t>Psalm 1:2</a:t>
            </a:r>
          </a:p>
        </p:txBody>
      </p:sp>
    </p:spTree>
    <p:extLst>
      <p:ext uri="{BB962C8B-B14F-4D97-AF65-F5344CB8AC3E}">
        <p14:creationId xmlns:p14="http://schemas.microsoft.com/office/powerpoint/2010/main" val="24942725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EF84DF-24FF-AB5E-6A55-1A29719EF138}"/>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A6BDE463-5058-66C7-CAF2-94B7DD79F21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47" y="0"/>
            <a:ext cx="12195347" cy="6858000"/>
          </a:xfrm>
          <a:prstGeom prst="rect">
            <a:avLst/>
          </a:prstGeom>
        </p:spPr>
      </p:pic>
      <p:sp>
        <p:nvSpPr>
          <p:cNvPr id="6" name="Title 2">
            <a:extLst>
              <a:ext uri="{FF2B5EF4-FFF2-40B4-BE49-F238E27FC236}">
                <a16:creationId xmlns:a16="http://schemas.microsoft.com/office/drawing/2014/main" id="{C4D301D5-2D9D-CFEA-E0D9-F2EF90EDBD3E}"/>
              </a:ext>
            </a:extLst>
          </p:cNvPr>
          <p:cNvSpPr txBox="1">
            <a:spLocks/>
          </p:cNvSpPr>
          <p:nvPr/>
        </p:nvSpPr>
        <p:spPr>
          <a:xfrm>
            <a:off x="836526" y="321956"/>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solidFill>
                  <a:schemeClr val="bg1"/>
                </a:solidFill>
                <a:latin typeface="Bernard MT Condensed" panose="02050806060905020404" pitchFamily="18" charset="0"/>
              </a:rPr>
              <a:t>Active Protective Religion – The Word of God</a:t>
            </a:r>
          </a:p>
        </p:txBody>
      </p:sp>
      <p:sp>
        <p:nvSpPr>
          <p:cNvPr id="7" name="Minus Sign 6">
            <a:extLst>
              <a:ext uri="{FF2B5EF4-FFF2-40B4-BE49-F238E27FC236}">
                <a16:creationId xmlns:a16="http://schemas.microsoft.com/office/drawing/2014/main" id="{7FD8678D-3A66-CF00-71EB-9026ED747EE8}"/>
              </a:ext>
            </a:extLst>
          </p:cNvPr>
          <p:cNvSpPr/>
          <p:nvPr/>
        </p:nvSpPr>
        <p:spPr>
          <a:xfrm>
            <a:off x="-3347" y="984738"/>
            <a:ext cx="12195347" cy="327227"/>
          </a:xfrm>
          <a:prstGeom prst="mathMinus">
            <a:avLst/>
          </a:prstGeom>
          <a:solidFill>
            <a:schemeClr val="accent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2">
            <a:extLst>
              <a:ext uri="{FF2B5EF4-FFF2-40B4-BE49-F238E27FC236}">
                <a16:creationId xmlns:a16="http://schemas.microsoft.com/office/drawing/2014/main" id="{FDAB2BD2-E332-8D5A-4F1F-C303AF0A6855}"/>
              </a:ext>
            </a:extLst>
          </p:cNvPr>
          <p:cNvSpPr txBox="1">
            <a:spLocks/>
          </p:cNvSpPr>
          <p:nvPr/>
        </p:nvSpPr>
        <p:spPr>
          <a:xfrm>
            <a:off x="838200" y="1504814"/>
            <a:ext cx="10515600" cy="1119118"/>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000" dirty="0">
                <a:solidFill>
                  <a:schemeClr val="accent4">
                    <a:lumMod val="60000"/>
                    <a:lumOff val="40000"/>
                  </a:schemeClr>
                </a:solidFill>
                <a:latin typeface="Bernard MT Condensed" panose="02050806060905020404" pitchFamily="18" charset="0"/>
              </a:rPr>
              <a:t>Needed to Save the Soul</a:t>
            </a:r>
          </a:p>
        </p:txBody>
      </p:sp>
    </p:spTree>
    <p:extLst>
      <p:ext uri="{BB962C8B-B14F-4D97-AF65-F5344CB8AC3E}">
        <p14:creationId xmlns:p14="http://schemas.microsoft.com/office/powerpoint/2010/main" val="12678514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53783F4-29D3-5DFB-E490-B349440614AA}"/>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AB46CFCB-26A6-D9C3-4603-AD30AAA447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47" y="0"/>
            <a:ext cx="12195347" cy="6858000"/>
          </a:xfrm>
          <a:prstGeom prst="rect">
            <a:avLst/>
          </a:prstGeom>
        </p:spPr>
      </p:pic>
      <p:sp>
        <p:nvSpPr>
          <p:cNvPr id="6" name="Title 2">
            <a:extLst>
              <a:ext uri="{FF2B5EF4-FFF2-40B4-BE49-F238E27FC236}">
                <a16:creationId xmlns:a16="http://schemas.microsoft.com/office/drawing/2014/main" id="{A63DA372-3DE0-FECF-955C-0CA72FA6BA81}"/>
              </a:ext>
            </a:extLst>
          </p:cNvPr>
          <p:cNvSpPr txBox="1">
            <a:spLocks/>
          </p:cNvSpPr>
          <p:nvPr/>
        </p:nvSpPr>
        <p:spPr>
          <a:xfrm>
            <a:off x="836526" y="321956"/>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solidFill>
                  <a:schemeClr val="bg1"/>
                </a:solidFill>
                <a:latin typeface="Bernard MT Condensed" panose="02050806060905020404" pitchFamily="18" charset="0"/>
              </a:rPr>
              <a:t>Active Protective Religion – The Word of God</a:t>
            </a:r>
          </a:p>
        </p:txBody>
      </p:sp>
      <p:sp>
        <p:nvSpPr>
          <p:cNvPr id="7" name="Minus Sign 6">
            <a:extLst>
              <a:ext uri="{FF2B5EF4-FFF2-40B4-BE49-F238E27FC236}">
                <a16:creationId xmlns:a16="http://schemas.microsoft.com/office/drawing/2014/main" id="{978F7B55-9CDE-D2B9-7201-BCECE6985435}"/>
              </a:ext>
            </a:extLst>
          </p:cNvPr>
          <p:cNvSpPr/>
          <p:nvPr/>
        </p:nvSpPr>
        <p:spPr>
          <a:xfrm>
            <a:off x="-3347" y="984738"/>
            <a:ext cx="12195347" cy="327227"/>
          </a:xfrm>
          <a:prstGeom prst="mathMinus">
            <a:avLst/>
          </a:prstGeom>
          <a:solidFill>
            <a:schemeClr val="accent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2">
            <a:extLst>
              <a:ext uri="{FF2B5EF4-FFF2-40B4-BE49-F238E27FC236}">
                <a16:creationId xmlns:a16="http://schemas.microsoft.com/office/drawing/2014/main" id="{03E6E398-29B2-A712-688B-A73AA4062E8F}"/>
              </a:ext>
            </a:extLst>
          </p:cNvPr>
          <p:cNvSpPr txBox="1">
            <a:spLocks/>
          </p:cNvSpPr>
          <p:nvPr/>
        </p:nvSpPr>
        <p:spPr>
          <a:xfrm>
            <a:off x="838200" y="1504814"/>
            <a:ext cx="10515600" cy="1119118"/>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000" dirty="0">
                <a:solidFill>
                  <a:schemeClr val="accent4">
                    <a:lumMod val="60000"/>
                    <a:lumOff val="40000"/>
                  </a:schemeClr>
                </a:solidFill>
                <a:latin typeface="Bernard MT Condensed" panose="02050806060905020404" pitchFamily="18" charset="0"/>
              </a:rPr>
              <a:t>Needed to Save the Soul</a:t>
            </a:r>
          </a:p>
        </p:txBody>
      </p:sp>
      <p:sp>
        <p:nvSpPr>
          <p:cNvPr id="3" name="TextBox 2">
            <a:extLst>
              <a:ext uri="{FF2B5EF4-FFF2-40B4-BE49-F238E27FC236}">
                <a16:creationId xmlns:a16="http://schemas.microsoft.com/office/drawing/2014/main" id="{D1A0A85D-C1B0-F4CE-1344-80DC421FE537}"/>
              </a:ext>
            </a:extLst>
          </p:cNvPr>
          <p:cNvSpPr txBox="1"/>
          <p:nvPr/>
        </p:nvSpPr>
        <p:spPr>
          <a:xfrm>
            <a:off x="836526" y="2364169"/>
            <a:ext cx="10515600" cy="2800767"/>
          </a:xfrm>
          <a:prstGeom prst="rect">
            <a:avLst/>
          </a:prstGeom>
          <a:noFill/>
        </p:spPr>
        <p:txBody>
          <a:bodyPr wrap="square">
            <a:spAutoFit/>
          </a:bodyPr>
          <a:lstStyle/>
          <a:p>
            <a:pPr algn="ctr"/>
            <a:r>
              <a:rPr lang="en-US" sz="3200" b="1" i="1" dirty="0">
                <a:solidFill>
                  <a:schemeClr val="bg1">
                    <a:lumMod val="95000"/>
                  </a:schemeClr>
                </a:solidFill>
                <a:effectLst/>
              </a:rPr>
              <a:t>“Therefore lay aside all filthiness and overflow of wickedness, and receive with meekness the implanted word, which is able to save your souls. But be doers of the word, and not hearers only, deceiving yourselves… </a:t>
            </a:r>
            <a:r>
              <a:rPr lang="en-US" sz="1600" b="1" i="1" dirty="0">
                <a:solidFill>
                  <a:schemeClr val="bg1">
                    <a:lumMod val="95000"/>
                  </a:schemeClr>
                </a:solidFill>
                <a:effectLst/>
              </a:rPr>
              <a:t> </a:t>
            </a:r>
          </a:p>
          <a:p>
            <a:endParaRPr lang="en-US" sz="1600" b="1" i="1" dirty="0">
              <a:solidFill>
                <a:schemeClr val="bg1">
                  <a:lumMod val="95000"/>
                </a:schemeClr>
              </a:solidFill>
              <a:effectLst/>
            </a:endParaRPr>
          </a:p>
          <a:p>
            <a:r>
              <a:rPr lang="en-US" sz="3200" b="1" i="1" dirty="0">
                <a:solidFill>
                  <a:schemeClr val="bg1">
                    <a:lumMod val="95000"/>
                  </a:schemeClr>
                </a:solidFill>
              </a:rPr>
              <a:t>					                                    </a:t>
            </a:r>
            <a:r>
              <a:rPr lang="en-US" sz="2400" dirty="0">
                <a:solidFill>
                  <a:schemeClr val="bg1">
                    <a:lumMod val="95000"/>
                  </a:schemeClr>
                </a:solidFill>
              </a:rPr>
              <a:t>James 1:21-25</a:t>
            </a:r>
          </a:p>
        </p:txBody>
      </p:sp>
    </p:spTree>
    <p:extLst>
      <p:ext uri="{BB962C8B-B14F-4D97-AF65-F5344CB8AC3E}">
        <p14:creationId xmlns:p14="http://schemas.microsoft.com/office/powerpoint/2010/main" val="19356994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33E052-D1C0-2F3C-0BF8-331B7B7A78F4}"/>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3DFE4279-48D3-D045-2EFF-3632491C580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47" y="0"/>
            <a:ext cx="12195347" cy="6858000"/>
          </a:xfrm>
          <a:prstGeom prst="rect">
            <a:avLst/>
          </a:prstGeom>
        </p:spPr>
      </p:pic>
      <p:sp>
        <p:nvSpPr>
          <p:cNvPr id="6" name="Title 2">
            <a:extLst>
              <a:ext uri="{FF2B5EF4-FFF2-40B4-BE49-F238E27FC236}">
                <a16:creationId xmlns:a16="http://schemas.microsoft.com/office/drawing/2014/main" id="{A3770C7E-9EE6-5B7D-FD57-18DFC6419934}"/>
              </a:ext>
            </a:extLst>
          </p:cNvPr>
          <p:cNvSpPr txBox="1">
            <a:spLocks/>
          </p:cNvSpPr>
          <p:nvPr/>
        </p:nvSpPr>
        <p:spPr>
          <a:xfrm>
            <a:off x="836526" y="321956"/>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solidFill>
                  <a:schemeClr val="bg1"/>
                </a:solidFill>
                <a:latin typeface="Bernard MT Condensed" panose="02050806060905020404" pitchFamily="18" charset="0"/>
              </a:rPr>
              <a:t>Active Protective Religion – The Word of God</a:t>
            </a:r>
          </a:p>
        </p:txBody>
      </p:sp>
      <p:sp>
        <p:nvSpPr>
          <p:cNvPr id="7" name="Minus Sign 6">
            <a:extLst>
              <a:ext uri="{FF2B5EF4-FFF2-40B4-BE49-F238E27FC236}">
                <a16:creationId xmlns:a16="http://schemas.microsoft.com/office/drawing/2014/main" id="{5515316F-6C95-E7C2-BD41-B2E703F15C70}"/>
              </a:ext>
            </a:extLst>
          </p:cNvPr>
          <p:cNvSpPr/>
          <p:nvPr/>
        </p:nvSpPr>
        <p:spPr>
          <a:xfrm>
            <a:off x="-3347" y="984738"/>
            <a:ext cx="12195347" cy="327227"/>
          </a:xfrm>
          <a:prstGeom prst="mathMinus">
            <a:avLst/>
          </a:prstGeom>
          <a:solidFill>
            <a:schemeClr val="accent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2">
            <a:extLst>
              <a:ext uri="{FF2B5EF4-FFF2-40B4-BE49-F238E27FC236}">
                <a16:creationId xmlns:a16="http://schemas.microsoft.com/office/drawing/2014/main" id="{43D9F2D3-F2A7-8830-0155-72BA8953803F}"/>
              </a:ext>
            </a:extLst>
          </p:cNvPr>
          <p:cNvSpPr txBox="1">
            <a:spLocks/>
          </p:cNvSpPr>
          <p:nvPr/>
        </p:nvSpPr>
        <p:spPr>
          <a:xfrm>
            <a:off x="838200" y="1504814"/>
            <a:ext cx="10515600" cy="1119118"/>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000" dirty="0">
                <a:solidFill>
                  <a:schemeClr val="accent4">
                    <a:lumMod val="60000"/>
                    <a:lumOff val="40000"/>
                  </a:schemeClr>
                </a:solidFill>
                <a:latin typeface="Bernard MT Condensed" panose="02050806060905020404" pitchFamily="18" charset="0"/>
              </a:rPr>
              <a:t>Needed to Save the Soul</a:t>
            </a:r>
          </a:p>
        </p:txBody>
      </p:sp>
      <p:sp>
        <p:nvSpPr>
          <p:cNvPr id="3" name="TextBox 2">
            <a:extLst>
              <a:ext uri="{FF2B5EF4-FFF2-40B4-BE49-F238E27FC236}">
                <a16:creationId xmlns:a16="http://schemas.microsoft.com/office/drawing/2014/main" id="{D590B54C-7F85-B80D-B30D-677D17BCAC66}"/>
              </a:ext>
            </a:extLst>
          </p:cNvPr>
          <p:cNvSpPr txBox="1"/>
          <p:nvPr/>
        </p:nvSpPr>
        <p:spPr>
          <a:xfrm>
            <a:off x="836526" y="2364169"/>
            <a:ext cx="10515600" cy="2800767"/>
          </a:xfrm>
          <a:prstGeom prst="rect">
            <a:avLst/>
          </a:prstGeom>
          <a:noFill/>
        </p:spPr>
        <p:txBody>
          <a:bodyPr wrap="square">
            <a:spAutoFit/>
          </a:bodyPr>
          <a:lstStyle/>
          <a:p>
            <a:pPr algn="ctr"/>
            <a:r>
              <a:rPr lang="en-US" sz="3200" b="1" i="1" dirty="0">
                <a:solidFill>
                  <a:schemeClr val="bg1">
                    <a:lumMod val="95000"/>
                  </a:schemeClr>
                </a:solidFill>
              </a:rPr>
              <a:t>…</a:t>
            </a:r>
            <a:r>
              <a:rPr lang="en-US" sz="3200" b="1" i="1" dirty="0">
                <a:solidFill>
                  <a:schemeClr val="bg1">
                    <a:lumMod val="95000"/>
                  </a:schemeClr>
                </a:solidFill>
                <a:effectLst/>
              </a:rPr>
              <a:t>or if anyone is a hearer of the word and not a doer, </a:t>
            </a:r>
          </a:p>
          <a:p>
            <a:pPr algn="ctr"/>
            <a:r>
              <a:rPr lang="en-US" sz="3200" b="1" i="1" dirty="0">
                <a:solidFill>
                  <a:schemeClr val="bg1">
                    <a:lumMod val="95000"/>
                  </a:schemeClr>
                </a:solidFill>
                <a:effectLst/>
              </a:rPr>
              <a:t>he is like a man observing his natural face in a mirror; </a:t>
            </a:r>
          </a:p>
          <a:p>
            <a:pPr algn="ctr"/>
            <a:r>
              <a:rPr lang="en-US" sz="3200" b="1" i="1" dirty="0">
                <a:solidFill>
                  <a:schemeClr val="bg1">
                    <a:lumMod val="95000"/>
                  </a:schemeClr>
                </a:solidFill>
                <a:effectLst/>
              </a:rPr>
              <a:t>for he observes himself, goes away, and immediately forgets what kind of man he was…</a:t>
            </a:r>
            <a:endParaRPr lang="en-US" sz="1600" b="1" i="1" dirty="0">
              <a:solidFill>
                <a:schemeClr val="bg1">
                  <a:lumMod val="95000"/>
                </a:schemeClr>
              </a:solidFill>
              <a:effectLst/>
            </a:endParaRPr>
          </a:p>
          <a:p>
            <a:endParaRPr lang="en-US" sz="1600" b="1" i="1" dirty="0">
              <a:solidFill>
                <a:schemeClr val="bg1">
                  <a:lumMod val="95000"/>
                </a:schemeClr>
              </a:solidFill>
              <a:effectLst/>
            </a:endParaRPr>
          </a:p>
          <a:p>
            <a:r>
              <a:rPr lang="en-US" sz="3200" b="1" i="1" dirty="0">
                <a:solidFill>
                  <a:schemeClr val="bg1">
                    <a:lumMod val="95000"/>
                  </a:schemeClr>
                </a:solidFill>
              </a:rPr>
              <a:t>					                                    </a:t>
            </a:r>
            <a:r>
              <a:rPr lang="en-US" sz="2400" dirty="0">
                <a:solidFill>
                  <a:schemeClr val="bg1">
                    <a:lumMod val="95000"/>
                  </a:schemeClr>
                </a:solidFill>
              </a:rPr>
              <a:t>James 1:21-25</a:t>
            </a:r>
          </a:p>
        </p:txBody>
      </p:sp>
    </p:spTree>
    <p:extLst>
      <p:ext uri="{BB962C8B-B14F-4D97-AF65-F5344CB8AC3E}">
        <p14:creationId xmlns:p14="http://schemas.microsoft.com/office/powerpoint/2010/main" val="15995698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139F2D0-D12D-7E6E-6489-0CF90ACEFE3A}"/>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D75CD30A-4DB3-AAB5-98E3-AFD2A3AA29A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47" y="0"/>
            <a:ext cx="12195347" cy="6858000"/>
          </a:xfrm>
          <a:prstGeom prst="rect">
            <a:avLst/>
          </a:prstGeom>
        </p:spPr>
      </p:pic>
      <p:sp>
        <p:nvSpPr>
          <p:cNvPr id="6" name="Title 2">
            <a:extLst>
              <a:ext uri="{FF2B5EF4-FFF2-40B4-BE49-F238E27FC236}">
                <a16:creationId xmlns:a16="http://schemas.microsoft.com/office/drawing/2014/main" id="{A3458362-1E16-4E2C-E3FB-AD472BDEEBD7}"/>
              </a:ext>
            </a:extLst>
          </p:cNvPr>
          <p:cNvSpPr txBox="1">
            <a:spLocks/>
          </p:cNvSpPr>
          <p:nvPr/>
        </p:nvSpPr>
        <p:spPr>
          <a:xfrm>
            <a:off x="836526" y="321956"/>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solidFill>
                  <a:schemeClr val="bg1"/>
                </a:solidFill>
                <a:latin typeface="Bernard MT Condensed" panose="02050806060905020404" pitchFamily="18" charset="0"/>
              </a:rPr>
              <a:t>Active Protective Religion – The Word of God</a:t>
            </a:r>
          </a:p>
        </p:txBody>
      </p:sp>
      <p:sp>
        <p:nvSpPr>
          <p:cNvPr id="7" name="Minus Sign 6">
            <a:extLst>
              <a:ext uri="{FF2B5EF4-FFF2-40B4-BE49-F238E27FC236}">
                <a16:creationId xmlns:a16="http://schemas.microsoft.com/office/drawing/2014/main" id="{DF2E7001-6AEA-3055-F1C2-75CB83C47574}"/>
              </a:ext>
            </a:extLst>
          </p:cNvPr>
          <p:cNvSpPr/>
          <p:nvPr/>
        </p:nvSpPr>
        <p:spPr>
          <a:xfrm>
            <a:off x="-3347" y="984738"/>
            <a:ext cx="12195347" cy="327227"/>
          </a:xfrm>
          <a:prstGeom prst="mathMinus">
            <a:avLst/>
          </a:prstGeom>
          <a:solidFill>
            <a:schemeClr val="accent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2">
            <a:extLst>
              <a:ext uri="{FF2B5EF4-FFF2-40B4-BE49-F238E27FC236}">
                <a16:creationId xmlns:a16="http://schemas.microsoft.com/office/drawing/2014/main" id="{CC7F192B-5FB6-08F6-0C4C-8AE421ED4BA5}"/>
              </a:ext>
            </a:extLst>
          </p:cNvPr>
          <p:cNvSpPr txBox="1">
            <a:spLocks/>
          </p:cNvSpPr>
          <p:nvPr/>
        </p:nvSpPr>
        <p:spPr>
          <a:xfrm>
            <a:off x="838200" y="1504814"/>
            <a:ext cx="10515600" cy="1119118"/>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000" dirty="0">
                <a:solidFill>
                  <a:schemeClr val="accent4">
                    <a:lumMod val="60000"/>
                    <a:lumOff val="40000"/>
                  </a:schemeClr>
                </a:solidFill>
                <a:latin typeface="Bernard MT Condensed" panose="02050806060905020404" pitchFamily="18" charset="0"/>
              </a:rPr>
              <a:t>Needed to Save the Soul</a:t>
            </a:r>
          </a:p>
        </p:txBody>
      </p:sp>
      <p:sp>
        <p:nvSpPr>
          <p:cNvPr id="3" name="TextBox 2">
            <a:extLst>
              <a:ext uri="{FF2B5EF4-FFF2-40B4-BE49-F238E27FC236}">
                <a16:creationId xmlns:a16="http://schemas.microsoft.com/office/drawing/2014/main" id="{D921FDA9-249B-E913-E720-B2CF79112DEA}"/>
              </a:ext>
            </a:extLst>
          </p:cNvPr>
          <p:cNvSpPr txBox="1"/>
          <p:nvPr/>
        </p:nvSpPr>
        <p:spPr>
          <a:xfrm>
            <a:off x="836526" y="2364169"/>
            <a:ext cx="10515600" cy="2308324"/>
          </a:xfrm>
          <a:prstGeom prst="rect">
            <a:avLst/>
          </a:prstGeom>
          <a:noFill/>
        </p:spPr>
        <p:txBody>
          <a:bodyPr wrap="square">
            <a:spAutoFit/>
          </a:bodyPr>
          <a:lstStyle/>
          <a:p>
            <a:pPr algn="ctr"/>
            <a:r>
              <a:rPr lang="en-US" sz="3200" b="1" i="1" dirty="0">
                <a:solidFill>
                  <a:schemeClr val="bg1">
                    <a:lumMod val="95000"/>
                  </a:schemeClr>
                </a:solidFill>
              </a:rPr>
              <a:t>…B</a:t>
            </a:r>
            <a:r>
              <a:rPr lang="en-US" sz="3200" b="1" i="1" dirty="0">
                <a:solidFill>
                  <a:schemeClr val="bg1">
                    <a:lumMod val="95000"/>
                  </a:schemeClr>
                </a:solidFill>
                <a:effectLst/>
              </a:rPr>
              <a:t>ut he who looks into the perfect law of liberty and continues in it, and is not a forgetful hearer but a doer </a:t>
            </a:r>
          </a:p>
          <a:p>
            <a:pPr algn="ctr"/>
            <a:r>
              <a:rPr lang="en-US" sz="3200" b="1" i="1" dirty="0">
                <a:solidFill>
                  <a:schemeClr val="bg1">
                    <a:lumMod val="95000"/>
                  </a:schemeClr>
                </a:solidFill>
                <a:effectLst/>
              </a:rPr>
              <a:t>of the work, this one will be blessed in what he does.”</a:t>
            </a:r>
            <a:r>
              <a:rPr lang="en-US" sz="1600" b="1" i="1" dirty="0">
                <a:solidFill>
                  <a:schemeClr val="bg1">
                    <a:lumMod val="95000"/>
                  </a:schemeClr>
                </a:solidFill>
                <a:effectLst/>
              </a:rPr>
              <a:t> </a:t>
            </a:r>
          </a:p>
          <a:p>
            <a:endParaRPr lang="en-US" sz="1600" b="1" i="1" dirty="0">
              <a:solidFill>
                <a:schemeClr val="bg1">
                  <a:lumMod val="95000"/>
                </a:schemeClr>
              </a:solidFill>
              <a:effectLst/>
            </a:endParaRPr>
          </a:p>
          <a:p>
            <a:r>
              <a:rPr lang="en-US" sz="3200" b="1" i="1" dirty="0">
                <a:solidFill>
                  <a:schemeClr val="bg1">
                    <a:lumMod val="95000"/>
                  </a:schemeClr>
                </a:solidFill>
              </a:rPr>
              <a:t>					                                    </a:t>
            </a:r>
            <a:r>
              <a:rPr lang="en-US" sz="2400" dirty="0">
                <a:solidFill>
                  <a:schemeClr val="bg1">
                    <a:lumMod val="95000"/>
                  </a:schemeClr>
                </a:solidFill>
              </a:rPr>
              <a:t>James 1:21-25</a:t>
            </a:r>
          </a:p>
        </p:txBody>
      </p:sp>
    </p:spTree>
    <p:extLst>
      <p:ext uri="{BB962C8B-B14F-4D97-AF65-F5344CB8AC3E}">
        <p14:creationId xmlns:p14="http://schemas.microsoft.com/office/powerpoint/2010/main" val="16793679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A7DD933-29F1-B121-7378-7B85FF801A2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5347" cy="6858000"/>
          </a:xfrm>
          <a:prstGeom prst="rect">
            <a:avLst/>
          </a:prstGeom>
        </p:spPr>
      </p:pic>
      <p:sp>
        <p:nvSpPr>
          <p:cNvPr id="6" name="Title 2">
            <a:extLst>
              <a:ext uri="{FF2B5EF4-FFF2-40B4-BE49-F238E27FC236}">
                <a16:creationId xmlns:a16="http://schemas.microsoft.com/office/drawing/2014/main" id="{B6F4446D-DFC7-6769-05F2-D68590DB7192}"/>
              </a:ext>
            </a:extLst>
          </p:cNvPr>
          <p:cNvSpPr txBox="1">
            <a:spLocks/>
          </p:cNvSpPr>
          <p:nvPr/>
        </p:nvSpPr>
        <p:spPr>
          <a:xfrm>
            <a:off x="838200" y="365126"/>
            <a:ext cx="10515600" cy="1119118"/>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5400" dirty="0">
                <a:solidFill>
                  <a:schemeClr val="bg1"/>
                </a:solidFill>
                <a:latin typeface="Bernard MT Condensed" panose="02050806060905020404" pitchFamily="18" charset="0"/>
              </a:rPr>
              <a:t>The Gospel’s Twofold Power:</a:t>
            </a:r>
          </a:p>
        </p:txBody>
      </p:sp>
      <p:sp>
        <p:nvSpPr>
          <p:cNvPr id="2" name="Title 2">
            <a:extLst>
              <a:ext uri="{FF2B5EF4-FFF2-40B4-BE49-F238E27FC236}">
                <a16:creationId xmlns:a16="http://schemas.microsoft.com/office/drawing/2014/main" id="{5599C277-9A7D-D976-20DB-3AD8C9393722}"/>
              </a:ext>
            </a:extLst>
          </p:cNvPr>
          <p:cNvSpPr txBox="1">
            <a:spLocks/>
          </p:cNvSpPr>
          <p:nvPr/>
        </p:nvSpPr>
        <p:spPr>
          <a:xfrm>
            <a:off x="838200" y="1504814"/>
            <a:ext cx="10515600" cy="1119118"/>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800" dirty="0">
                <a:solidFill>
                  <a:schemeClr val="accent4">
                    <a:lumMod val="60000"/>
                    <a:lumOff val="40000"/>
                  </a:schemeClr>
                </a:solidFill>
                <a:latin typeface="Bernard MT Condensed" panose="02050806060905020404" pitchFamily="18" charset="0"/>
              </a:rPr>
              <a:t>- Removes Sin</a:t>
            </a:r>
          </a:p>
        </p:txBody>
      </p:sp>
    </p:spTree>
    <p:extLst>
      <p:ext uri="{BB962C8B-B14F-4D97-AF65-F5344CB8AC3E}">
        <p14:creationId xmlns:p14="http://schemas.microsoft.com/office/powerpoint/2010/main" val="15217739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3DAB5D-B6F7-38A4-F19D-E89B783D620C}"/>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2AE88084-7794-CF3B-D7CC-19B35F76D99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47" y="0"/>
            <a:ext cx="12195347" cy="6858000"/>
          </a:xfrm>
          <a:prstGeom prst="rect">
            <a:avLst/>
          </a:prstGeom>
        </p:spPr>
      </p:pic>
      <p:sp>
        <p:nvSpPr>
          <p:cNvPr id="6" name="Title 2">
            <a:extLst>
              <a:ext uri="{FF2B5EF4-FFF2-40B4-BE49-F238E27FC236}">
                <a16:creationId xmlns:a16="http://schemas.microsoft.com/office/drawing/2014/main" id="{52B8DD79-EA51-5A5B-77A6-BDB421C556D4}"/>
              </a:ext>
            </a:extLst>
          </p:cNvPr>
          <p:cNvSpPr txBox="1">
            <a:spLocks/>
          </p:cNvSpPr>
          <p:nvPr/>
        </p:nvSpPr>
        <p:spPr>
          <a:xfrm>
            <a:off x="836526" y="321956"/>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solidFill>
                  <a:schemeClr val="bg1"/>
                </a:solidFill>
                <a:latin typeface="Bernard MT Condensed" panose="02050806060905020404" pitchFamily="18" charset="0"/>
              </a:rPr>
              <a:t>Active Protective Religion – The Word of God</a:t>
            </a:r>
          </a:p>
        </p:txBody>
      </p:sp>
      <p:sp>
        <p:nvSpPr>
          <p:cNvPr id="7" name="Minus Sign 6">
            <a:extLst>
              <a:ext uri="{FF2B5EF4-FFF2-40B4-BE49-F238E27FC236}">
                <a16:creationId xmlns:a16="http://schemas.microsoft.com/office/drawing/2014/main" id="{B01121D4-3B19-03A1-AEB0-AE9BB414BBB3}"/>
              </a:ext>
            </a:extLst>
          </p:cNvPr>
          <p:cNvSpPr/>
          <p:nvPr/>
        </p:nvSpPr>
        <p:spPr>
          <a:xfrm>
            <a:off x="-3347" y="984738"/>
            <a:ext cx="12195347" cy="327227"/>
          </a:xfrm>
          <a:prstGeom prst="mathMinus">
            <a:avLst/>
          </a:prstGeom>
          <a:solidFill>
            <a:schemeClr val="accent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2">
            <a:extLst>
              <a:ext uri="{FF2B5EF4-FFF2-40B4-BE49-F238E27FC236}">
                <a16:creationId xmlns:a16="http://schemas.microsoft.com/office/drawing/2014/main" id="{84F1D71E-A530-94EA-3371-14E5617EAC99}"/>
              </a:ext>
            </a:extLst>
          </p:cNvPr>
          <p:cNvSpPr txBox="1">
            <a:spLocks/>
          </p:cNvSpPr>
          <p:nvPr/>
        </p:nvSpPr>
        <p:spPr>
          <a:xfrm>
            <a:off x="838200" y="1504814"/>
            <a:ext cx="10515600" cy="1119118"/>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000" dirty="0">
                <a:solidFill>
                  <a:schemeClr val="accent4">
                    <a:lumMod val="60000"/>
                    <a:lumOff val="40000"/>
                  </a:schemeClr>
                </a:solidFill>
                <a:latin typeface="Bernard MT Condensed" panose="02050806060905020404" pitchFamily="18" charset="0"/>
              </a:rPr>
              <a:t>Needed to Grow Spiritually</a:t>
            </a:r>
          </a:p>
        </p:txBody>
      </p:sp>
    </p:spTree>
    <p:extLst>
      <p:ext uri="{BB962C8B-B14F-4D97-AF65-F5344CB8AC3E}">
        <p14:creationId xmlns:p14="http://schemas.microsoft.com/office/powerpoint/2010/main" val="15891317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73C4AA-D7FC-70B7-EEE1-E09129BAD2C4}"/>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21871CAA-4EA9-DEA9-4565-3E03C15E4F8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47" y="0"/>
            <a:ext cx="12195347" cy="6858000"/>
          </a:xfrm>
          <a:prstGeom prst="rect">
            <a:avLst/>
          </a:prstGeom>
        </p:spPr>
      </p:pic>
      <p:sp>
        <p:nvSpPr>
          <p:cNvPr id="6" name="Title 2">
            <a:extLst>
              <a:ext uri="{FF2B5EF4-FFF2-40B4-BE49-F238E27FC236}">
                <a16:creationId xmlns:a16="http://schemas.microsoft.com/office/drawing/2014/main" id="{57019D9E-8E37-FB4F-B3BD-68BBB05EF3B7}"/>
              </a:ext>
            </a:extLst>
          </p:cNvPr>
          <p:cNvSpPr txBox="1">
            <a:spLocks/>
          </p:cNvSpPr>
          <p:nvPr/>
        </p:nvSpPr>
        <p:spPr>
          <a:xfrm>
            <a:off x="836526" y="321956"/>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solidFill>
                  <a:schemeClr val="bg1"/>
                </a:solidFill>
                <a:latin typeface="Bernard MT Condensed" panose="02050806060905020404" pitchFamily="18" charset="0"/>
              </a:rPr>
              <a:t>Active Protective Religion – The Word of God</a:t>
            </a:r>
          </a:p>
        </p:txBody>
      </p:sp>
      <p:sp>
        <p:nvSpPr>
          <p:cNvPr id="7" name="Minus Sign 6">
            <a:extLst>
              <a:ext uri="{FF2B5EF4-FFF2-40B4-BE49-F238E27FC236}">
                <a16:creationId xmlns:a16="http://schemas.microsoft.com/office/drawing/2014/main" id="{DA9441A5-41B9-03E3-A6ED-61FD9CBDCBCF}"/>
              </a:ext>
            </a:extLst>
          </p:cNvPr>
          <p:cNvSpPr/>
          <p:nvPr/>
        </p:nvSpPr>
        <p:spPr>
          <a:xfrm>
            <a:off x="-3347" y="984738"/>
            <a:ext cx="12195347" cy="327227"/>
          </a:xfrm>
          <a:prstGeom prst="mathMinus">
            <a:avLst/>
          </a:prstGeom>
          <a:solidFill>
            <a:schemeClr val="accent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2">
            <a:extLst>
              <a:ext uri="{FF2B5EF4-FFF2-40B4-BE49-F238E27FC236}">
                <a16:creationId xmlns:a16="http://schemas.microsoft.com/office/drawing/2014/main" id="{A555017B-2F0A-8157-5E8F-D3925728D9E3}"/>
              </a:ext>
            </a:extLst>
          </p:cNvPr>
          <p:cNvSpPr txBox="1">
            <a:spLocks/>
          </p:cNvSpPr>
          <p:nvPr/>
        </p:nvSpPr>
        <p:spPr>
          <a:xfrm>
            <a:off x="838200" y="1504814"/>
            <a:ext cx="10515600" cy="1119118"/>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000" dirty="0">
                <a:solidFill>
                  <a:schemeClr val="accent4">
                    <a:lumMod val="60000"/>
                    <a:lumOff val="40000"/>
                  </a:schemeClr>
                </a:solidFill>
                <a:latin typeface="Bernard MT Condensed" panose="02050806060905020404" pitchFamily="18" charset="0"/>
              </a:rPr>
              <a:t>Needed to Grow Spiritually</a:t>
            </a:r>
          </a:p>
        </p:txBody>
      </p:sp>
      <p:sp>
        <p:nvSpPr>
          <p:cNvPr id="3" name="TextBox 2">
            <a:extLst>
              <a:ext uri="{FF2B5EF4-FFF2-40B4-BE49-F238E27FC236}">
                <a16:creationId xmlns:a16="http://schemas.microsoft.com/office/drawing/2014/main" id="{CEC9FB80-E319-F466-5939-073C402426F1}"/>
              </a:ext>
            </a:extLst>
          </p:cNvPr>
          <p:cNvSpPr txBox="1"/>
          <p:nvPr/>
        </p:nvSpPr>
        <p:spPr>
          <a:xfrm>
            <a:off x="836526" y="2364169"/>
            <a:ext cx="10515600" cy="1815882"/>
          </a:xfrm>
          <a:prstGeom prst="rect">
            <a:avLst/>
          </a:prstGeom>
          <a:noFill/>
        </p:spPr>
        <p:txBody>
          <a:bodyPr wrap="square">
            <a:spAutoFit/>
          </a:bodyPr>
          <a:lstStyle/>
          <a:p>
            <a:pPr algn="ctr"/>
            <a:r>
              <a:rPr lang="en-US" sz="3200" b="1" i="1" dirty="0">
                <a:solidFill>
                  <a:schemeClr val="bg1">
                    <a:lumMod val="95000"/>
                  </a:schemeClr>
                </a:solidFill>
              </a:rPr>
              <a:t>“newborn babes, desire the pure milk of the word, </a:t>
            </a:r>
          </a:p>
          <a:p>
            <a:pPr algn="ctr"/>
            <a:r>
              <a:rPr lang="en-US" sz="3200" b="1" i="1" dirty="0">
                <a:solidFill>
                  <a:schemeClr val="bg1">
                    <a:lumMod val="95000"/>
                  </a:schemeClr>
                </a:solidFill>
              </a:rPr>
              <a:t>that you may grow thereby,</a:t>
            </a:r>
            <a:r>
              <a:rPr lang="en-US" sz="3200" b="1" i="1" dirty="0">
                <a:solidFill>
                  <a:schemeClr val="bg1">
                    <a:lumMod val="95000"/>
                  </a:schemeClr>
                </a:solidFill>
                <a:effectLst/>
              </a:rPr>
              <a:t>”</a:t>
            </a:r>
            <a:r>
              <a:rPr lang="en-US" sz="1600" b="1" i="1" dirty="0">
                <a:solidFill>
                  <a:schemeClr val="bg1">
                    <a:lumMod val="95000"/>
                  </a:schemeClr>
                </a:solidFill>
                <a:effectLst/>
              </a:rPr>
              <a:t> </a:t>
            </a:r>
          </a:p>
          <a:p>
            <a:endParaRPr lang="en-US" sz="1600" b="1" i="1" dirty="0">
              <a:solidFill>
                <a:schemeClr val="bg1">
                  <a:lumMod val="95000"/>
                </a:schemeClr>
              </a:solidFill>
              <a:effectLst/>
            </a:endParaRPr>
          </a:p>
          <a:p>
            <a:r>
              <a:rPr lang="en-US" sz="3200" b="1" i="1" dirty="0">
                <a:solidFill>
                  <a:schemeClr val="bg1">
                    <a:lumMod val="95000"/>
                  </a:schemeClr>
                </a:solidFill>
              </a:rPr>
              <a:t>					                                    </a:t>
            </a:r>
            <a:r>
              <a:rPr lang="en-US" sz="2400" dirty="0">
                <a:solidFill>
                  <a:schemeClr val="bg1">
                    <a:lumMod val="95000"/>
                  </a:schemeClr>
                </a:solidFill>
              </a:rPr>
              <a:t>1 Peter 2:2</a:t>
            </a:r>
          </a:p>
        </p:txBody>
      </p:sp>
    </p:spTree>
    <p:extLst>
      <p:ext uri="{BB962C8B-B14F-4D97-AF65-F5344CB8AC3E}">
        <p14:creationId xmlns:p14="http://schemas.microsoft.com/office/powerpoint/2010/main" val="4420289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CDFBDD-8F57-C22C-9F31-71DFE9B9B3A2}"/>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1C3BC378-2617-0A62-14BC-76B41FDA1CF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47" y="0"/>
            <a:ext cx="12195347" cy="6858000"/>
          </a:xfrm>
          <a:prstGeom prst="rect">
            <a:avLst/>
          </a:prstGeom>
        </p:spPr>
      </p:pic>
      <p:sp>
        <p:nvSpPr>
          <p:cNvPr id="6" name="Title 2">
            <a:extLst>
              <a:ext uri="{FF2B5EF4-FFF2-40B4-BE49-F238E27FC236}">
                <a16:creationId xmlns:a16="http://schemas.microsoft.com/office/drawing/2014/main" id="{B43837D2-AAD8-E531-4AB5-75A816B4BE66}"/>
              </a:ext>
            </a:extLst>
          </p:cNvPr>
          <p:cNvSpPr txBox="1">
            <a:spLocks/>
          </p:cNvSpPr>
          <p:nvPr/>
        </p:nvSpPr>
        <p:spPr>
          <a:xfrm>
            <a:off x="836526" y="321956"/>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solidFill>
                  <a:schemeClr val="bg1"/>
                </a:solidFill>
                <a:latin typeface="Bernard MT Condensed" panose="02050806060905020404" pitchFamily="18" charset="0"/>
              </a:rPr>
              <a:t>Active Protective Religion – The Worship of God</a:t>
            </a:r>
          </a:p>
        </p:txBody>
      </p:sp>
      <p:sp>
        <p:nvSpPr>
          <p:cNvPr id="7" name="Minus Sign 6">
            <a:extLst>
              <a:ext uri="{FF2B5EF4-FFF2-40B4-BE49-F238E27FC236}">
                <a16:creationId xmlns:a16="http://schemas.microsoft.com/office/drawing/2014/main" id="{075C98E6-6644-FE10-DC5D-BEA3131370C8}"/>
              </a:ext>
            </a:extLst>
          </p:cNvPr>
          <p:cNvSpPr/>
          <p:nvPr/>
        </p:nvSpPr>
        <p:spPr>
          <a:xfrm>
            <a:off x="-3347" y="984738"/>
            <a:ext cx="12195347" cy="327227"/>
          </a:xfrm>
          <a:prstGeom prst="mathMinus">
            <a:avLst/>
          </a:prstGeom>
          <a:solidFill>
            <a:schemeClr val="accent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1736333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2C4F6FD-CD88-F034-3E5A-57124015E6C4}"/>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1513134A-E558-08F2-B946-53408A9786B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47" y="0"/>
            <a:ext cx="12195347" cy="6858000"/>
          </a:xfrm>
          <a:prstGeom prst="rect">
            <a:avLst/>
          </a:prstGeom>
        </p:spPr>
      </p:pic>
      <p:sp>
        <p:nvSpPr>
          <p:cNvPr id="6" name="Title 2">
            <a:extLst>
              <a:ext uri="{FF2B5EF4-FFF2-40B4-BE49-F238E27FC236}">
                <a16:creationId xmlns:a16="http://schemas.microsoft.com/office/drawing/2014/main" id="{040704CF-D1A6-C138-C136-BC0D15388336}"/>
              </a:ext>
            </a:extLst>
          </p:cNvPr>
          <p:cNvSpPr txBox="1">
            <a:spLocks/>
          </p:cNvSpPr>
          <p:nvPr/>
        </p:nvSpPr>
        <p:spPr>
          <a:xfrm>
            <a:off x="836526" y="321956"/>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solidFill>
                  <a:schemeClr val="bg1"/>
                </a:solidFill>
                <a:latin typeface="Bernard MT Condensed" panose="02050806060905020404" pitchFamily="18" charset="0"/>
              </a:rPr>
              <a:t>Active Protective Religion – The Worship of God</a:t>
            </a:r>
          </a:p>
        </p:txBody>
      </p:sp>
      <p:sp>
        <p:nvSpPr>
          <p:cNvPr id="7" name="Minus Sign 6">
            <a:extLst>
              <a:ext uri="{FF2B5EF4-FFF2-40B4-BE49-F238E27FC236}">
                <a16:creationId xmlns:a16="http://schemas.microsoft.com/office/drawing/2014/main" id="{BE0736CF-1493-D6C5-4324-99564DABE62C}"/>
              </a:ext>
            </a:extLst>
          </p:cNvPr>
          <p:cNvSpPr/>
          <p:nvPr/>
        </p:nvSpPr>
        <p:spPr>
          <a:xfrm>
            <a:off x="-3347" y="984738"/>
            <a:ext cx="12195347" cy="327227"/>
          </a:xfrm>
          <a:prstGeom prst="mathMinus">
            <a:avLst/>
          </a:prstGeom>
          <a:solidFill>
            <a:schemeClr val="accent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2">
            <a:extLst>
              <a:ext uri="{FF2B5EF4-FFF2-40B4-BE49-F238E27FC236}">
                <a16:creationId xmlns:a16="http://schemas.microsoft.com/office/drawing/2014/main" id="{74A03B28-D96A-70CF-21FD-CCA9B73A804F}"/>
              </a:ext>
            </a:extLst>
          </p:cNvPr>
          <p:cNvSpPr txBox="1">
            <a:spLocks/>
          </p:cNvSpPr>
          <p:nvPr/>
        </p:nvSpPr>
        <p:spPr>
          <a:xfrm>
            <a:off x="838200" y="1504814"/>
            <a:ext cx="10515600" cy="1119118"/>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000" dirty="0">
                <a:solidFill>
                  <a:schemeClr val="accent4">
                    <a:lumMod val="60000"/>
                    <a:lumOff val="40000"/>
                  </a:schemeClr>
                </a:solidFill>
                <a:latin typeface="Bernard MT Condensed" panose="02050806060905020404" pitchFamily="18" charset="0"/>
              </a:rPr>
              <a:t>Regularly - Publicly</a:t>
            </a:r>
          </a:p>
        </p:txBody>
      </p:sp>
    </p:spTree>
    <p:extLst>
      <p:ext uri="{BB962C8B-B14F-4D97-AF65-F5344CB8AC3E}">
        <p14:creationId xmlns:p14="http://schemas.microsoft.com/office/powerpoint/2010/main" val="35932548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A332349-B401-E5CA-B84D-240B0170F558}"/>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AD97E363-E854-861A-1CE1-093621A4065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47" y="0"/>
            <a:ext cx="12195347" cy="6858000"/>
          </a:xfrm>
          <a:prstGeom prst="rect">
            <a:avLst/>
          </a:prstGeom>
        </p:spPr>
      </p:pic>
      <p:sp>
        <p:nvSpPr>
          <p:cNvPr id="6" name="Title 2">
            <a:extLst>
              <a:ext uri="{FF2B5EF4-FFF2-40B4-BE49-F238E27FC236}">
                <a16:creationId xmlns:a16="http://schemas.microsoft.com/office/drawing/2014/main" id="{53260C76-A6BE-C97A-AE6F-818A598B292E}"/>
              </a:ext>
            </a:extLst>
          </p:cNvPr>
          <p:cNvSpPr txBox="1">
            <a:spLocks/>
          </p:cNvSpPr>
          <p:nvPr/>
        </p:nvSpPr>
        <p:spPr>
          <a:xfrm>
            <a:off x="836526" y="321956"/>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solidFill>
                  <a:schemeClr val="bg1"/>
                </a:solidFill>
                <a:latin typeface="Bernard MT Condensed" panose="02050806060905020404" pitchFamily="18" charset="0"/>
              </a:rPr>
              <a:t>Active Protective Religion – The Worship of God</a:t>
            </a:r>
          </a:p>
        </p:txBody>
      </p:sp>
      <p:sp>
        <p:nvSpPr>
          <p:cNvPr id="7" name="Minus Sign 6">
            <a:extLst>
              <a:ext uri="{FF2B5EF4-FFF2-40B4-BE49-F238E27FC236}">
                <a16:creationId xmlns:a16="http://schemas.microsoft.com/office/drawing/2014/main" id="{2D989558-8B4E-A5E4-F645-02ED5D72CA55}"/>
              </a:ext>
            </a:extLst>
          </p:cNvPr>
          <p:cNvSpPr/>
          <p:nvPr/>
        </p:nvSpPr>
        <p:spPr>
          <a:xfrm>
            <a:off x="-3347" y="984738"/>
            <a:ext cx="12195347" cy="327227"/>
          </a:xfrm>
          <a:prstGeom prst="mathMinus">
            <a:avLst/>
          </a:prstGeom>
          <a:solidFill>
            <a:schemeClr val="accent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2">
            <a:extLst>
              <a:ext uri="{FF2B5EF4-FFF2-40B4-BE49-F238E27FC236}">
                <a16:creationId xmlns:a16="http://schemas.microsoft.com/office/drawing/2014/main" id="{0E6BBCE3-7BFB-F99F-171A-937D60FF8658}"/>
              </a:ext>
            </a:extLst>
          </p:cNvPr>
          <p:cNvSpPr txBox="1">
            <a:spLocks/>
          </p:cNvSpPr>
          <p:nvPr/>
        </p:nvSpPr>
        <p:spPr>
          <a:xfrm>
            <a:off x="838200" y="1504814"/>
            <a:ext cx="10515600" cy="1119118"/>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000" dirty="0">
                <a:solidFill>
                  <a:schemeClr val="accent4">
                    <a:lumMod val="60000"/>
                    <a:lumOff val="40000"/>
                  </a:schemeClr>
                </a:solidFill>
                <a:latin typeface="Bernard MT Condensed" panose="02050806060905020404" pitchFamily="18" charset="0"/>
              </a:rPr>
              <a:t>Regularly - Publicly</a:t>
            </a:r>
          </a:p>
        </p:txBody>
      </p:sp>
      <p:sp>
        <p:nvSpPr>
          <p:cNvPr id="3" name="TextBox 2">
            <a:extLst>
              <a:ext uri="{FF2B5EF4-FFF2-40B4-BE49-F238E27FC236}">
                <a16:creationId xmlns:a16="http://schemas.microsoft.com/office/drawing/2014/main" id="{D6CB5F9D-5092-82CA-221C-8E5E46E7D3B3}"/>
              </a:ext>
            </a:extLst>
          </p:cNvPr>
          <p:cNvSpPr txBox="1"/>
          <p:nvPr/>
        </p:nvSpPr>
        <p:spPr>
          <a:xfrm>
            <a:off x="836526" y="2364169"/>
            <a:ext cx="10515600" cy="2308324"/>
          </a:xfrm>
          <a:prstGeom prst="rect">
            <a:avLst/>
          </a:prstGeom>
          <a:noFill/>
        </p:spPr>
        <p:txBody>
          <a:bodyPr wrap="square">
            <a:spAutoFit/>
          </a:bodyPr>
          <a:lstStyle/>
          <a:p>
            <a:pPr algn="ctr"/>
            <a:r>
              <a:rPr lang="en-US" sz="3200" b="1" i="1" dirty="0">
                <a:solidFill>
                  <a:schemeClr val="bg1">
                    <a:lumMod val="95000"/>
                  </a:schemeClr>
                </a:solidFill>
              </a:rPr>
              <a:t>“Now on the first day of the week, when the disciples came together to break bread, Paul, ready to depart the next day, spoke to them and continued his message until midnight.</a:t>
            </a:r>
            <a:r>
              <a:rPr lang="en-US" sz="3200" b="1" i="1" dirty="0">
                <a:solidFill>
                  <a:schemeClr val="bg1">
                    <a:lumMod val="95000"/>
                  </a:schemeClr>
                </a:solidFill>
                <a:effectLst/>
              </a:rPr>
              <a:t>”</a:t>
            </a:r>
            <a:r>
              <a:rPr lang="en-US" sz="1600" b="1" i="1" dirty="0">
                <a:solidFill>
                  <a:schemeClr val="bg1">
                    <a:lumMod val="95000"/>
                  </a:schemeClr>
                </a:solidFill>
                <a:effectLst/>
              </a:rPr>
              <a:t> </a:t>
            </a:r>
          </a:p>
          <a:p>
            <a:endParaRPr lang="en-US" sz="1600" b="1" i="1" dirty="0">
              <a:solidFill>
                <a:schemeClr val="bg1">
                  <a:lumMod val="95000"/>
                </a:schemeClr>
              </a:solidFill>
              <a:effectLst/>
            </a:endParaRPr>
          </a:p>
          <a:p>
            <a:r>
              <a:rPr lang="en-US" sz="3200" b="1" i="1" dirty="0">
                <a:solidFill>
                  <a:schemeClr val="bg1">
                    <a:lumMod val="95000"/>
                  </a:schemeClr>
                </a:solidFill>
              </a:rPr>
              <a:t>					                                    </a:t>
            </a:r>
            <a:r>
              <a:rPr lang="en-US" sz="2400" dirty="0">
                <a:solidFill>
                  <a:schemeClr val="bg1">
                    <a:lumMod val="95000"/>
                  </a:schemeClr>
                </a:solidFill>
              </a:rPr>
              <a:t>Acts 20:7</a:t>
            </a:r>
          </a:p>
        </p:txBody>
      </p:sp>
    </p:spTree>
    <p:extLst>
      <p:ext uri="{BB962C8B-B14F-4D97-AF65-F5344CB8AC3E}">
        <p14:creationId xmlns:p14="http://schemas.microsoft.com/office/powerpoint/2010/main" val="42467803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84C8B1-FB7C-A6D5-454E-47E38218B04E}"/>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6EF603A4-78FD-C937-E10C-10C460A8CEB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47" y="0"/>
            <a:ext cx="12195347" cy="6858000"/>
          </a:xfrm>
          <a:prstGeom prst="rect">
            <a:avLst/>
          </a:prstGeom>
        </p:spPr>
      </p:pic>
      <p:sp>
        <p:nvSpPr>
          <p:cNvPr id="6" name="Title 2">
            <a:extLst>
              <a:ext uri="{FF2B5EF4-FFF2-40B4-BE49-F238E27FC236}">
                <a16:creationId xmlns:a16="http://schemas.microsoft.com/office/drawing/2014/main" id="{F83660D9-2EA6-062E-E258-366050CC8305}"/>
              </a:ext>
            </a:extLst>
          </p:cNvPr>
          <p:cNvSpPr txBox="1">
            <a:spLocks/>
          </p:cNvSpPr>
          <p:nvPr/>
        </p:nvSpPr>
        <p:spPr>
          <a:xfrm>
            <a:off x="836526" y="321956"/>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solidFill>
                  <a:schemeClr val="bg1"/>
                </a:solidFill>
                <a:latin typeface="Bernard MT Condensed" panose="02050806060905020404" pitchFamily="18" charset="0"/>
              </a:rPr>
              <a:t>Active Protective Religion – The Worship of God</a:t>
            </a:r>
          </a:p>
        </p:txBody>
      </p:sp>
      <p:sp>
        <p:nvSpPr>
          <p:cNvPr id="7" name="Minus Sign 6">
            <a:extLst>
              <a:ext uri="{FF2B5EF4-FFF2-40B4-BE49-F238E27FC236}">
                <a16:creationId xmlns:a16="http://schemas.microsoft.com/office/drawing/2014/main" id="{FF0A823F-1E62-7A5F-07F5-B13D62724553}"/>
              </a:ext>
            </a:extLst>
          </p:cNvPr>
          <p:cNvSpPr/>
          <p:nvPr/>
        </p:nvSpPr>
        <p:spPr>
          <a:xfrm>
            <a:off x="-3347" y="984738"/>
            <a:ext cx="12195347" cy="327227"/>
          </a:xfrm>
          <a:prstGeom prst="mathMinus">
            <a:avLst/>
          </a:prstGeom>
          <a:solidFill>
            <a:schemeClr val="accent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2">
            <a:extLst>
              <a:ext uri="{FF2B5EF4-FFF2-40B4-BE49-F238E27FC236}">
                <a16:creationId xmlns:a16="http://schemas.microsoft.com/office/drawing/2014/main" id="{5B2E645D-2066-996E-CAF8-928A6136DBE3}"/>
              </a:ext>
            </a:extLst>
          </p:cNvPr>
          <p:cNvSpPr txBox="1">
            <a:spLocks/>
          </p:cNvSpPr>
          <p:nvPr/>
        </p:nvSpPr>
        <p:spPr>
          <a:xfrm>
            <a:off x="838200" y="1504814"/>
            <a:ext cx="10515600" cy="1119118"/>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000" dirty="0">
                <a:solidFill>
                  <a:schemeClr val="accent4">
                    <a:lumMod val="60000"/>
                    <a:lumOff val="40000"/>
                  </a:schemeClr>
                </a:solidFill>
                <a:latin typeface="Bernard MT Condensed" panose="02050806060905020404" pitchFamily="18" charset="0"/>
              </a:rPr>
              <a:t>Regularly - Publicly</a:t>
            </a:r>
          </a:p>
        </p:txBody>
      </p:sp>
      <p:sp>
        <p:nvSpPr>
          <p:cNvPr id="3" name="TextBox 2">
            <a:extLst>
              <a:ext uri="{FF2B5EF4-FFF2-40B4-BE49-F238E27FC236}">
                <a16:creationId xmlns:a16="http://schemas.microsoft.com/office/drawing/2014/main" id="{3ECAFAAC-95CC-2F5C-EE01-CE17876A3ADB}"/>
              </a:ext>
            </a:extLst>
          </p:cNvPr>
          <p:cNvSpPr txBox="1"/>
          <p:nvPr/>
        </p:nvSpPr>
        <p:spPr>
          <a:xfrm>
            <a:off x="836526" y="2364169"/>
            <a:ext cx="10515600" cy="2308324"/>
          </a:xfrm>
          <a:prstGeom prst="rect">
            <a:avLst/>
          </a:prstGeom>
          <a:noFill/>
        </p:spPr>
        <p:txBody>
          <a:bodyPr wrap="square">
            <a:spAutoFit/>
          </a:bodyPr>
          <a:lstStyle/>
          <a:p>
            <a:pPr algn="ctr"/>
            <a:r>
              <a:rPr lang="en-US" sz="3200" b="1" i="1" dirty="0">
                <a:solidFill>
                  <a:schemeClr val="bg1">
                    <a:lumMod val="95000"/>
                  </a:schemeClr>
                </a:solidFill>
              </a:rPr>
              <a:t>“not forsaking the assembling of ourselves together, as is the manner of some, but exhorting one another, and so much the more as you see the Day approaching.</a:t>
            </a:r>
            <a:r>
              <a:rPr lang="en-US" sz="3200" b="1" i="1" dirty="0">
                <a:solidFill>
                  <a:schemeClr val="bg1">
                    <a:lumMod val="95000"/>
                  </a:schemeClr>
                </a:solidFill>
                <a:effectLst/>
              </a:rPr>
              <a:t>”</a:t>
            </a:r>
            <a:r>
              <a:rPr lang="en-US" sz="1600" b="1" i="1" dirty="0">
                <a:solidFill>
                  <a:schemeClr val="bg1">
                    <a:lumMod val="95000"/>
                  </a:schemeClr>
                </a:solidFill>
                <a:effectLst/>
              </a:rPr>
              <a:t> </a:t>
            </a:r>
          </a:p>
          <a:p>
            <a:endParaRPr lang="en-US" sz="1600" b="1" i="1" dirty="0">
              <a:solidFill>
                <a:schemeClr val="bg1">
                  <a:lumMod val="95000"/>
                </a:schemeClr>
              </a:solidFill>
              <a:effectLst/>
            </a:endParaRPr>
          </a:p>
          <a:p>
            <a:r>
              <a:rPr lang="en-US" sz="3200" b="1" i="1" dirty="0">
                <a:solidFill>
                  <a:schemeClr val="bg1">
                    <a:lumMod val="95000"/>
                  </a:schemeClr>
                </a:solidFill>
              </a:rPr>
              <a:t>					                                    </a:t>
            </a:r>
            <a:r>
              <a:rPr lang="en-US" sz="2400" dirty="0">
                <a:solidFill>
                  <a:schemeClr val="bg1">
                    <a:lumMod val="95000"/>
                  </a:schemeClr>
                </a:solidFill>
              </a:rPr>
              <a:t>Hebrews 10:25</a:t>
            </a:r>
          </a:p>
        </p:txBody>
      </p:sp>
    </p:spTree>
    <p:extLst>
      <p:ext uri="{BB962C8B-B14F-4D97-AF65-F5344CB8AC3E}">
        <p14:creationId xmlns:p14="http://schemas.microsoft.com/office/powerpoint/2010/main" val="29182632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F937765-0B24-B911-6D18-1E3D392F82A5}"/>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3A50B41D-1F0A-BA33-534A-62980CAD49E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47" y="0"/>
            <a:ext cx="12195347" cy="6858000"/>
          </a:xfrm>
          <a:prstGeom prst="rect">
            <a:avLst/>
          </a:prstGeom>
        </p:spPr>
      </p:pic>
      <p:sp>
        <p:nvSpPr>
          <p:cNvPr id="6" name="Title 2">
            <a:extLst>
              <a:ext uri="{FF2B5EF4-FFF2-40B4-BE49-F238E27FC236}">
                <a16:creationId xmlns:a16="http://schemas.microsoft.com/office/drawing/2014/main" id="{F0FC1BE6-6715-073A-FA7A-EA9778268522}"/>
              </a:ext>
            </a:extLst>
          </p:cNvPr>
          <p:cNvSpPr txBox="1">
            <a:spLocks/>
          </p:cNvSpPr>
          <p:nvPr/>
        </p:nvSpPr>
        <p:spPr>
          <a:xfrm>
            <a:off x="836526" y="321956"/>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solidFill>
                  <a:schemeClr val="bg1"/>
                </a:solidFill>
                <a:latin typeface="Bernard MT Condensed" panose="02050806060905020404" pitchFamily="18" charset="0"/>
              </a:rPr>
              <a:t>Active Protective Religion – The Worship of God</a:t>
            </a:r>
          </a:p>
        </p:txBody>
      </p:sp>
      <p:sp>
        <p:nvSpPr>
          <p:cNvPr id="7" name="Minus Sign 6">
            <a:extLst>
              <a:ext uri="{FF2B5EF4-FFF2-40B4-BE49-F238E27FC236}">
                <a16:creationId xmlns:a16="http://schemas.microsoft.com/office/drawing/2014/main" id="{4760A12D-5BE2-AFAE-76BF-AA3108E10BEB}"/>
              </a:ext>
            </a:extLst>
          </p:cNvPr>
          <p:cNvSpPr/>
          <p:nvPr/>
        </p:nvSpPr>
        <p:spPr>
          <a:xfrm>
            <a:off x="-3347" y="984738"/>
            <a:ext cx="12195347" cy="327227"/>
          </a:xfrm>
          <a:prstGeom prst="mathMinus">
            <a:avLst/>
          </a:prstGeom>
          <a:solidFill>
            <a:schemeClr val="accent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2">
            <a:extLst>
              <a:ext uri="{FF2B5EF4-FFF2-40B4-BE49-F238E27FC236}">
                <a16:creationId xmlns:a16="http://schemas.microsoft.com/office/drawing/2014/main" id="{3FA3C8FD-756C-31AF-4310-F0937DBEE5D9}"/>
              </a:ext>
            </a:extLst>
          </p:cNvPr>
          <p:cNvSpPr txBox="1">
            <a:spLocks/>
          </p:cNvSpPr>
          <p:nvPr/>
        </p:nvSpPr>
        <p:spPr>
          <a:xfrm>
            <a:off x="838200" y="1504814"/>
            <a:ext cx="10515600" cy="1119118"/>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000" dirty="0">
                <a:solidFill>
                  <a:schemeClr val="accent4">
                    <a:lumMod val="60000"/>
                    <a:lumOff val="40000"/>
                  </a:schemeClr>
                </a:solidFill>
                <a:latin typeface="Bernard MT Condensed" panose="02050806060905020404" pitchFamily="18" charset="0"/>
              </a:rPr>
              <a:t>Regularly - Publicly</a:t>
            </a:r>
          </a:p>
        </p:txBody>
      </p:sp>
      <p:sp>
        <p:nvSpPr>
          <p:cNvPr id="3" name="TextBox 2">
            <a:extLst>
              <a:ext uri="{FF2B5EF4-FFF2-40B4-BE49-F238E27FC236}">
                <a16:creationId xmlns:a16="http://schemas.microsoft.com/office/drawing/2014/main" id="{692DE786-47CE-C2AE-26AF-8870CF6BBB66}"/>
              </a:ext>
            </a:extLst>
          </p:cNvPr>
          <p:cNvSpPr txBox="1"/>
          <p:nvPr/>
        </p:nvSpPr>
        <p:spPr>
          <a:xfrm>
            <a:off x="836526" y="2364169"/>
            <a:ext cx="10515600" cy="2800767"/>
          </a:xfrm>
          <a:prstGeom prst="rect">
            <a:avLst/>
          </a:prstGeom>
          <a:noFill/>
        </p:spPr>
        <p:txBody>
          <a:bodyPr wrap="square">
            <a:spAutoFit/>
          </a:bodyPr>
          <a:lstStyle/>
          <a:p>
            <a:pPr algn="ctr"/>
            <a:r>
              <a:rPr lang="en-US" sz="3200" b="1" i="1" dirty="0">
                <a:solidFill>
                  <a:schemeClr val="bg1">
                    <a:lumMod val="95000"/>
                  </a:schemeClr>
                </a:solidFill>
              </a:rPr>
              <a:t>“How is it then, brethren? Whenever you come together, each of you has a psalm, has a teaching, has a tongue,</a:t>
            </a:r>
          </a:p>
          <a:p>
            <a:pPr algn="ctr"/>
            <a:r>
              <a:rPr lang="en-US" sz="3200" b="1" i="1" dirty="0">
                <a:solidFill>
                  <a:schemeClr val="bg1">
                    <a:lumMod val="95000"/>
                  </a:schemeClr>
                </a:solidFill>
              </a:rPr>
              <a:t> has a revelation, has an interpretation. </a:t>
            </a:r>
          </a:p>
          <a:p>
            <a:pPr algn="ctr"/>
            <a:r>
              <a:rPr lang="en-US" sz="3200" b="1" i="1" dirty="0">
                <a:solidFill>
                  <a:schemeClr val="bg1">
                    <a:lumMod val="95000"/>
                  </a:schemeClr>
                </a:solidFill>
              </a:rPr>
              <a:t>Let all things be done for edification.</a:t>
            </a:r>
            <a:r>
              <a:rPr lang="en-US" sz="3200" b="1" i="1" dirty="0">
                <a:solidFill>
                  <a:schemeClr val="bg1">
                    <a:lumMod val="95000"/>
                  </a:schemeClr>
                </a:solidFill>
                <a:effectLst/>
              </a:rPr>
              <a:t>”</a:t>
            </a:r>
            <a:r>
              <a:rPr lang="en-US" sz="1600" b="1" i="1" dirty="0">
                <a:solidFill>
                  <a:schemeClr val="bg1">
                    <a:lumMod val="95000"/>
                  </a:schemeClr>
                </a:solidFill>
                <a:effectLst/>
              </a:rPr>
              <a:t> </a:t>
            </a:r>
          </a:p>
          <a:p>
            <a:endParaRPr lang="en-US" sz="1600" b="1" i="1" dirty="0">
              <a:solidFill>
                <a:schemeClr val="bg1">
                  <a:lumMod val="95000"/>
                </a:schemeClr>
              </a:solidFill>
              <a:effectLst/>
            </a:endParaRPr>
          </a:p>
          <a:p>
            <a:r>
              <a:rPr lang="en-US" sz="3200" b="1" i="1" dirty="0">
                <a:solidFill>
                  <a:schemeClr val="bg1">
                    <a:lumMod val="95000"/>
                  </a:schemeClr>
                </a:solidFill>
              </a:rPr>
              <a:t>					                                    </a:t>
            </a:r>
            <a:r>
              <a:rPr lang="en-US" sz="2400" dirty="0">
                <a:solidFill>
                  <a:schemeClr val="bg1">
                    <a:lumMod val="95000"/>
                  </a:schemeClr>
                </a:solidFill>
              </a:rPr>
              <a:t>1 Corinthians 14:26</a:t>
            </a:r>
          </a:p>
        </p:txBody>
      </p:sp>
    </p:spTree>
    <p:extLst>
      <p:ext uri="{BB962C8B-B14F-4D97-AF65-F5344CB8AC3E}">
        <p14:creationId xmlns:p14="http://schemas.microsoft.com/office/powerpoint/2010/main" val="9817754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B34CB11-F31C-4F45-33B8-A807B3591762}"/>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86623FB5-7448-F6A6-7C3B-5BED719C48D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47" y="0"/>
            <a:ext cx="12195347" cy="6858000"/>
          </a:xfrm>
          <a:prstGeom prst="rect">
            <a:avLst/>
          </a:prstGeom>
        </p:spPr>
      </p:pic>
      <p:sp>
        <p:nvSpPr>
          <p:cNvPr id="6" name="Title 2">
            <a:extLst>
              <a:ext uri="{FF2B5EF4-FFF2-40B4-BE49-F238E27FC236}">
                <a16:creationId xmlns:a16="http://schemas.microsoft.com/office/drawing/2014/main" id="{0D3EF43D-93BD-2F6D-3066-FECDDC9C1BCD}"/>
              </a:ext>
            </a:extLst>
          </p:cNvPr>
          <p:cNvSpPr txBox="1">
            <a:spLocks/>
          </p:cNvSpPr>
          <p:nvPr/>
        </p:nvSpPr>
        <p:spPr>
          <a:xfrm>
            <a:off x="836526" y="321956"/>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solidFill>
                  <a:schemeClr val="bg1"/>
                </a:solidFill>
                <a:latin typeface="Bernard MT Condensed" panose="02050806060905020404" pitchFamily="18" charset="0"/>
              </a:rPr>
              <a:t>Active Protective Religion – The Worship of God</a:t>
            </a:r>
          </a:p>
        </p:txBody>
      </p:sp>
      <p:sp>
        <p:nvSpPr>
          <p:cNvPr id="7" name="Minus Sign 6">
            <a:extLst>
              <a:ext uri="{FF2B5EF4-FFF2-40B4-BE49-F238E27FC236}">
                <a16:creationId xmlns:a16="http://schemas.microsoft.com/office/drawing/2014/main" id="{0DC7F9BF-04DD-FA7C-B1AB-8220A1B89305}"/>
              </a:ext>
            </a:extLst>
          </p:cNvPr>
          <p:cNvSpPr/>
          <p:nvPr/>
        </p:nvSpPr>
        <p:spPr>
          <a:xfrm>
            <a:off x="-3347" y="984738"/>
            <a:ext cx="12195347" cy="327227"/>
          </a:xfrm>
          <a:prstGeom prst="mathMinus">
            <a:avLst/>
          </a:prstGeom>
          <a:solidFill>
            <a:schemeClr val="accent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2">
            <a:extLst>
              <a:ext uri="{FF2B5EF4-FFF2-40B4-BE49-F238E27FC236}">
                <a16:creationId xmlns:a16="http://schemas.microsoft.com/office/drawing/2014/main" id="{2F6FFB63-976D-797C-7C17-0B1ADBF4C812}"/>
              </a:ext>
            </a:extLst>
          </p:cNvPr>
          <p:cNvSpPr txBox="1">
            <a:spLocks/>
          </p:cNvSpPr>
          <p:nvPr/>
        </p:nvSpPr>
        <p:spPr>
          <a:xfrm>
            <a:off x="838200" y="1504814"/>
            <a:ext cx="10515600" cy="1119118"/>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000" dirty="0">
                <a:solidFill>
                  <a:schemeClr val="accent4">
                    <a:lumMod val="60000"/>
                    <a:lumOff val="40000"/>
                  </a:schemeClr>
                </a:solidFill>
                <a:latin typeface="Bernard MT Condensed" panose="02050806060905020404" pitchFamily="18" charset="0"/>
              </a:rPr>
              <a:t>Regularly - Privately</a:t>
            </a:r>
          </a:p>
        </p:txBody>
      </p:sp>
    </p:spTree>
    <p:extLst>
      <p:ext uri="{BB962C8B-B14F-4D97-AF65-F5344CB8AC3E}">
        <p14:creationId xmlns:p14="http://schemas.microsoft.com/office/powerpoint/2010/main" val="33396925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9982E7-D411-AE33-3337-FF8717B30ACF}"/>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5F6012B6-3C5C-DD77-6993-9165A44440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47" y="0"/>
            <a:ext cx="12195347" cy="6858000"/>
          </a:xfrm>
          <a:prstGeom prst="rect">
            <a:avLst/>
          </a:prstGeom>
        </p:spPr>
      </p:pic>
      <p:sp>
        <p:nvSpPr>
          <p:cNvPr id="6" name="Title 2">
            <a:extLst>
              <a:ext uri="{FF2B5EF4-FFF2-40B4-BE49-F238E27FC236}">
                <a16:creationId xmlns:a16="http://schemas.microsoft.com/office/drawing/2014/main" id="{2AF8156A-0C6C-CAE0-0669-B46B7D705E93}"/>
              </a:ext>
            </a:extLst>
          </p:cNvPr>
          <p:cNvSpPr txBox="1">
            <a:spLocks/>
          </p:cNvSpPr>
          <p:nvPr/>
        </p:nvSpPr>
        <p:spPr>
          <a:xfrm>
            <a:off x="836526" y="321956"/>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solidFill>
                  <a:schemeClr val="bg1"/>
                </a:solidFill>
                <a:latin typeface="Bernard MT Condensed" panose="02050806060905020404" pitchFamily="18" charset="0"/>
              </a:rPr>
              <a:t>Active Protective Religion – The Worship of God</a:t>
            </a:r>
          </a:p>
        </p:txBody>
      </p:sp>
      <p:sp>
        <p:nvSpPr>
          <p:cNvPr id="7" name="Minus Sign 6">
            <a:extLst>
              <a:ext uri="{FF2B5EF4-FFF2-40B4-BE49-F238E27FC236}">
                <a16:creationId xmlns:a16="http://schemas.microsoft.com/office/drawing/2014/main" id="{C1275512-7238-9842-E644-AD6B16BBBF24}"/>
              </a:ext>
            </a:extLst>
          </p:cNvPr>
          <p:cNvSpPr/>
          <p:nvPr/>
        </p:nvSpPr>
        <p:spPr>
          <a:xfrm>
            <a:off x="-3347" y="984738"/>
            <a:ext cx="12195347" cy="327227"/>
          </a:xfrm>
          <a:prstGeom prst="mathMinus">
            <a:avLst/>
          </a:prstGeom>
          <a:solidFill>
            <a:schemeClr val="accent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2">
            <a:extLst>
              <a:ext uri="{FF2B5EF4-FFF2-40B4-BE49-F238E27FC236}">
                <a16:creationId xmlns:a16="http://schemas.microsoft.com/office/drawing/2014/main" id="{78C1B2CB-85B6-62C0-7853-277A48C29CC5}"/>
              </a:ext>
            </a:extLst>
          </p:cNvPr>
          <p:cNvSpPr txBox="1">
            <a:spLocks/>
          </p:cNvSpPr>
          <p:nvPr/>
        </p:nvSpPr>
        <p:spPr>
          <a:xfrm>
            <a:off x="838200" y="1504814"/>
            <a:ext cx="10515600" cy="1119118"/>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000" dirty="0">
                <a:solidFill>
                  <a:schemeClr val="accent4">
                    <a:lumMod val="60000"/>
                    <a:lumOff val="40000"/>
                  </a:schemeClr>
                </a:solidFill>
                <a:latin typeface="Bernard MT Condensed" panose="02050806060905020404" pitchFamily="18" charset="0"/>
              </a:rPr>
              <a:t>Regularly - Privately</a:t>
            </a:r>
          </a:p>
        </p:txBody>
      </p:sp>
      <p:sp>
        <p:nvSpPr>
          <p:cNvPr id="3" name="TextBox 2">
            <a:extLst>
              <a:ext uri="{FF2B5EF4-FFF2-40B4-BE49-F238E27FC236}">
                <a16:creationId xmlns:a16="http://schemas.microsoft.com/office/drawing/2014/main" id="{3C9C2216-8712-1EB4-52BE-16217401A4B5}"/>
              </a:ext>
            </a:extLst>
          </p:cNvPr>
          <p:cNvSpPr txBox="1"/>
          <p:nvPr/>
        </p:nvSpPr>
        <p:spPr>
          <a:xfrm>
            <a:off x="836526" y="2364169"/>
            <a:ext cx="10515600" cy="2800767"/>
          </a:xfrm>
          <a:prstGeom prst="rect">
            <a:avLst/>
          </a:prstGeom>
          <a:noFill/>
        </p:spPr>
        <p:txBody>
          <a:bodyPr wrap="square">
            <a:spAutoFit/>
          </a:bodyPr>
          <a:lstStyle/>
          <a:p>
            <a:pPr algn="ctr"/>
            <a:r>
              <a:rPr lang="en-US" sz="3200" b="1" i="1" dirty="0">
                <a:solidFill>
                  <a:schemeClr val="bg1">
                    <a:lumMod val="95000"/>
                  </a:schemeClr>
                </a:solidFill>
              </a:rPr>
              <a:t>“But you, when you pray, go into your room,  </a:t>
            </a:r>
          </a:p>
          <a:p>
            <a:pPr algn="ctr"/>
            <a:r>
              <a:rPr lang="en-US" sz="3200" b="1" i="1" dirty="0">
                <a:solidFill>
                  <a:schemeClr val="bg1">
                    <a:lumMod val="95000"/>
                  </a:schemeClr>
                </a:solidFill>
              </a:rPr>
              <a:t>and when you have shut your door, </a:t>
            </a:r>
          </a:p>
          <a:p>
            <a:pPr algn="ctr"/>
            <a:r>
              <a:rPr lang="en-US" sz="3200" b="1" i="1" dirty="0">
                <a:solidFill>
                  <a:schemeClr val="bg1">
                    <a:lumMod val="95000"/>
                  </a:schemeClr>
                </a:solidFill>
              </a:rPr>
              <a:t>pray to your Father who is in the secret place; </a:t>
            </a:r>
          </a:p>
          <a:p>
            <a:pPr algn="ctr"/>
            <a:r>
              <a:rPr lang="en-US" sz="3200" b="1" i="1" dirty="0">
                <a:solidFill>
                  <a:schemeClr val="bg1">
                    <a:lumMod val="95000"/>
                  </a:schemeClr>
                </a:solidFill>
              </a:rPr>
              <a:t>and your Father who sees in secret will reward you openly.</a:t>
            </a:r>
            <a:r>
              <a:rPr lang="en-US" sz="3200" b="1" i="1" dirty="0">
                <a:solidFill>
                  <a:schemeClr val="bg1">
                    <a:lumMod val="95000"/>
                  </a:schemeClr>
                </a:solidFill>
                <a:effectLst/>
              </a:rPr>
              <a:t>”</a:t>
            </a:r>
            <a:r>
              <a:rPr lang="en-US" sz="1600" b="1" i="1" dirty="0">
                <a:solidFill>
                  <a:schemeClr val="bg1">
                    <a:lumMod val="95000"/>
                  </a:schemeClr>
                </a:solidFill>
                <a:effectLst/>
              </a:rPr>
              <a:t> </a:t>
            </a:r>
          </a:p>
          <a:p>
            <a:endParaRPr lang="en-US" sz="1600" b="1" i="1" dirty="0">
              <a:solidFill>
                <a:schemeClr val="bg1">
                  <a:lumMod val="95000"/>
                </a:schemeClr>
              </a:solidFill>
              <a:effectLst/>
            </a:endParaRPr>
          </a:p>
          <a:p>
            <a:r>
              <a:rPr lang="en-US" sz="3200" b="1" i="1" dirty="0">
                <a:solidFill>
                  <a:schemeClr val="bg1">
                    <a:lumMod val="95000"/>
                  </a:schemeClr>
                </a:solidFill>
              </a:rPr>
              <a:t>					                                    </a:t>
            </a:r>
            <a:r>
              <a:rPr lang="en-US" sz="2400" dirty="0">
                <a:solidFill>
                  <a:schemeClr val="bg1">
                    <a:lumMod val="95000"/>
                  </a:schemeClr>
                </a:solidFill>
              </a:rPr>
              <a:t>Matthew 6:6</a:t>
            </a:r>
          </a:p>
        </p:txBody>
      </p:sp>
    </p:spTree>
    <p:extLst>
      <p:ext uri="{BB962C8B-B14F-4D97-AF65-F5344CB8AC3E}">
        <p14:creationId xmlns:p14="http://schemas.microsoft.com/office/powerpoint/2010/main" val="19991285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5C01346-CD95-DC21-95BD-0D3FE64C87D0}"/>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7DD683AD-AB69-F09B-7EF1-CC9692C9A24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47" y="0"/>
            <a:ext cx="12195347" cy="6858000"/>
          </a:xfrm>
          <a:prstGeom prst="rect">
            <a:avLst/>
          </a:prstGeom>
        </p:spPr>
      </p:pic>
      <p:sp>
        <p:nvSpPr>
          <p:cNvPr id="6" name="Title 2">
            <a:extLst>
              <a:ext uri="{FF2B5EF4-FFF2-40B4-BE49-F238E27FC236}">
                <a16:creationId xmlns:a16="http://schemas.microsoft.com/office/drawing/2014/main" id="{06B2F356-563F-C043-6E88-F3F7DCC57AC8}"/>
              </a:ext>
            </a:extLst>
          </p:cNvPr>
          <p:cNvSpPr txBox="1">
            <a:spLocks/>
          </p:cNvSpPr>
          <p:nvPr/>
        </p:nvSpPr>
        <p:spPr>
          <a:xfrm>
            <a:off x="836526" y="321956"/>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solidFill>
                  <a:schemeClr val="bg1"/>
                </a:solidFill>
                <a:latin typeface="Bernard MT Condensed" panose="02050806060905020404" pitchFamily="18" charset="0"/>
              </a:rPr>
              <a:t>Active Protective Religion – The Worship of God</a:t>
            </a:r>
          </a:p>
        </p:txBody>
      </p:sp>
      <p:sp>
        <p:nvSpPr>
          <p:cNvPr id="7" name="Minus Sign 6">
            <a:extLst>
              <a:ext uri="{FF2B5EF4-FFF2-40B4-BE49-F238E27FC236}">
                <a16:creationId xmlns:a16="http://schemas.microsoft.com/office/drawing/2014/main" id="{25FBF470-44C1-4A8D-3E60-52269718201E}"/>
              </a:ext>
            </a:extLst>
          </p:cNvPr>
          <p:cNvSpPr/>
          <p:nvPr/>
        </p:nvSpPr>
        <p:spPr>
          <a:xfrm>
            <a:off x="-3347" y="984738"/>
            <a:ext cx="12195347" cy="327227"/>
          </a:xfrm>
          <a:prstGeom prst="mathMinus">
            <a:avLst/>
          </a:prstGeom>
          <a:solidFill>
            <a:schemeClr val="accent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2">
            <a:extLst>
              <a:ext uri="{FF2B5EF4-FFF2-40B4-BE49-F238E27FC236}">
                <a16:creationId xmlns:a16="http://schemas.microsoft.com/office/drawing/2014/main" id="{E867FB4D-909B-FF07-15F6-20C87C49FAB0}"/>
              </a:ext>
            </a:extLst>
          </p:cNvPr>
          <p:cNvSpPr txBox="1">
            <a:spLocks/>
          </p:cNvSpPr>
          <p:nvPr/>
        </p:nvSpPr>
        <p:spPr>
          <a:xfrm>
            <a:off x="838200" y="1504814"/>
            <a:ext cx="10515600" cy="1119118"/>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000" dirty="0">
                <a:solidFill>
                  <a:schemeClr val="accent4">
                    <a:lumMod val="60000"/>
                    <a:lumOff val="40000"/>
                  </a:schemeClr>
                </a:solidFill>
                <a:latin typeface="Bernard MT Condensed" panose="02050806060905020404" pitchFamily="18" charset="0"/>
              </a:rPr>
              <a:t>Regularly - Privately</a:t>
            </a:r>
          </a:p>
        </p:txBody>
      </p:sp>
      <p:sp>
        <p:nvSpPr>
          <p:cNvPr id="3" name="TextBox 2">
            <a:extLst>
              <a:ext uri="{FF2B5EF4-FFF2-40B4-BE49-F238E27FC236}">
                <a16:creationId xmlns:a16="http://schemas.microsoft.com/office/drawing/2014/main" id="{DD20CA16-C3BF-606D-B651-F0F652D3D7D1}"/>
              </a:ext>
            </a:extLst>
          </p:cNvPr>
          <p:cNvSpPr txBox="1"/>
          <p:nvPr/>
        </p:nvSpPr>
        <p:spPr>
          <a:xfrm>
            <a:off x="836526" y="2364169"/>
            <a:ext cx="10515600" cy="1815882"/>
          </a:xfrm>
          <a:prstGeom prst="rect">
            <a:avLst/>
          </a:prstGeom>
          <a:noFill/>
        </p:spPr>
        <p:txBody>
          <a:bodyPr wrap="square">
            <a:spAutoFit/>
          </a:bodyPr>
          <a:lstStyle/>
          <a:p>
            <a:pPr algn="ctr"/>
            <a:r>
              <a:rPr lang="en-US" sz="3200" b="1" i="1" dirty="0">
                <a:solidFill>
                  <a:schemeClr val="bg1">
                    <a:lumMod val="95000"/>
                  </a:schemeClr>
                </a:solidFill>
              </a:rPr>
              <a:t>“But at midnight Paul and Silas were praying and singing hymns to God, and the prisoners were listening to them.</a:t>
            </a:r>
            <a:r>
              <a:rPr lang="en-US" sz="3200" b="1" i="1" dirty="0">
                <a:solidFill>
                  <a:schemeClr val="bg1">
                    <a:lumMod val="95000"/>
                  </a:schemeClr>
                </a:solidFill>
                <a:effectLst/>
              </a:rPr>
              <a:t>”</a:t>
            </a:r>
            <a:r>
              <a:rPr lang="en-US" sz="1600" b="1" i="1" dirty="0">
                <a:solidFill>
                  <a:schemeClr val="bg1">
                    <a:lumMod val="95000"/>
                  </a:schemeClr>
                </a:solidFill>
                <a:effectLst/>
              </a:rPr>
              <a:t> </a:t>
            </a:r>
          </a:p>
          <a:p>
            <a:endParaRPr lang="en-US" sz="1600" b="1" i="1" dirty="0">
              <a:solidFill>
                <a:schemeClr val="bg1">
                  <a:lumMod val="95000"/>
                </a:schemeClr>
              </a:solidFill>
              <a:effectLst/>
            </a:endParaRPr>
          </a:p>
          <a:p>
            <a:r>
              <a:rPr lang="en-US" sz="3200" b="1" i="1" dirty="0">
                <a:solidFill>
                  <a:schemeClr val="bg1">
                    <a:lumMod val="95000"/>
                  </a:schemeClr>
                </a:solidFill>
              </a:rPr>
              <a:t>					                                    </a:t>
            </a:r>
            <a:r>
              <a:rPr lang="en-US" sz="2400" dirty="0">
                <a:solidFill>
                  <a:schemeClr val="bg1">
                    <a:lumMod val="95000"/>
                  </a:schemeClr>
                </a:solidFill>
              </a:rPr>
              <a:t>Acts 16:25</a:t>
            </a:r>
          </a:p>
        </p:txBody>
      </p:sp>
    </p:spTree>
    <p:extLst>
      <p:ext uri="{BB962C8B-B14F-4D97-AF65-F5344CB8AC3E}">
        <p14:creationId xmlns:p14="http://schemas.microsoft.com/office/powerpoint/2010/main" val="14991856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E76110F-A49F-DB45-B54C-CE0D3A560B2C}"/>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B9F5A2C9-8187-D60C-9F42-046C641FAC2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5347" cy="6858000"/>
          </a:xfrm>
          <a:prstGeom prst="rect">
            <a:avLst/>
          </a:prstGeom>
        </p:spPr>
      </p:pic>
      <p:sp>
        <p:nvSpPr>
          <p:cNvPr id="6" name="Title 2">
            <a:extLst>
              <a:ext uri="{FF2B5EF4-FFF2-40B4-BE49-F238E27FC236}">
                <a16:creationId xmlns:a16="http://schemas.microsoft.com/office/drawing/2014/main" id="{A7E2A475-A8C6-8BFD-3606-4B10D24EC09C}"/>
              </a:ext>
            </a:extLst>
          </p:cNvPr>
          <p:cNvSpPr txBox="1">
            <a:spLocks/>
          </p:cNvSpPr>
          <p:nvPr/>
        </p:nvSpPr>
        <p:spPr>
          <a:xfrm>
            <a:off x="838200" y="365126"/>
            <a:ext cx="10515600" cy="1119118"/>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5400" dirty="0">
                <a:solidFill>
                  <a:schemeClr val="bg1"/>
                </a:solidFill>
                <a:latin typeface="Bernard MT Condensed" panose="02050806060905020404" pitchFamily="18" charset="0"/>
              </a:rPr>
              <a:t>The Gospel’s Twofold Power:</a:t>
            </a:r>
          </a:p>
        </p:txBody>
      </p:sp>
      <p:sp>
        <p:nvSpPr>
          <p:cNvPr id="2" name="Title 2">
            <a:extLst>
              <a:ext uri="{FF2B5EF4-FFF2-40B4-BE49-F238E27FC236}">
                <a16:creationId xmlns:a16="http://schemas.microsoft.com/office/drawing/2014/main" id="{CDD336E1-9C23-DD38-1902-3C6D959BB1E0}"/>
              </a:ext>
            </a:extLst>
          </p:cNvPr>
          <p:cNvSpPr txBox="1">
            <a:spLocks/>
          </p:cNvSpPr>
          <p:nvPr/>
        </p:nvSpPr>
        <p:spPr>
          <a:xfrm>
            <a:off x="838200" y="1504814"/>
            <a:ext cx="10515600" cy="1119118"/>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800" dirty="0">
                <a:solidFill>
                  <a:schemeClr val="accent4">
                    <a:lumMod val="60000"/>
                    <a:lumOff val="40000"/>
                  </a:schemeClr>
                </a:solidFill>
                <a:latin typeface="Bernard MT Condensed" panose="02050806060905020404" pitchFamily="18" charset="0"/>
              </a:rPr>
              <a:t>- Removes Sin</a:t>
            </a:r>
          </a:p>
        </p:txBody>
      </p:sp>
      <p:sp>
        <p:nvSpPr>
          <p:cNvPr id="4" name="TextBox 3">
            <a:extLst>
              <a:ext uri="{FF2B5EF4-FFF2-40B4-BE49-F238E27FC236}">
                <a16:creationId xmlns:a16="http://schemas.microsoft.com/office/drawing/2014/main" id="{FDCFCEFF-9B41-16AB-F17E-5E63A450DC77}"/>
              </a:ext>
            </a:extLst>
          </p:cNvPr>
          <p:cNvSpPr txBox="1"/>
          <p:nvPr/>
        </p:nvSpPr>
        <p:spPr>
          <a:xfrm>
            <a:off x="838200" y="2623932"/>
            <a:ext cx="10677939" cy="2308324"/>
          </a:xfrm>
          <a:prstGeom prst="rect">
            <a:avLst/>
          </a:prstGeom>
          <a:noFill/>
        </p:spPr>
        <p:txBody>
          <a:bodyPr wrap="square">
            <a:spAutoFit/>
          </a:bodyPr>
          <a:lstStyle/>
          <a:p>
            <a:pPr algn="ctr"/>
            <a:r>
              <a:rPr lang="en-US" sz="3200" b="1" i="1" dirty="0">
                <a:solidFill>
                  <a:schemeClr val="bg1">
                    <a:lumMod val="95000"/>
                  </a:schemeClr>
                </a:solidFill>
                <a:effectLst/>
              </a:rPr>
              <a:t>“Then Peter said to them, “Repent, and let every one of you be baptized in the name of Jesus Christ for the remission of sins; and you shall receive the gift of the Holy Spirit.</a:t>
            </a:r>
            <a:r>
              <a:rPr lang="en-US" sz="3200" b="1" i="1" dirty="0">
                <a:solidFill>
                  <a:schemeClr val="bg1">
                    <a:lumMod val="95000"/>
                  </a:schemeClr>
                </a:solidFill>
              </a:rPr>
              <a:t>”</a:t>
            </a:r>
            <a:r>
              <a:rPr lang="en-US" sz="3200" b="1" i="1" dirty="0">
                <a:solidFill>
                  <a:schemeClr val="bg1">
                    <a:lumMod val="95000"/>
                  </a:schemeClr>
                </a:solidFill>
                <a:effectLst/>
              </a:rPr>
              <a:t> </a:t>
            </a:r>
            <a:r>
              <a:rPr lang="en-US" sz="1600" b="1" i="1" dirty="0">
                <a:solidFill>
                  <a:schemeClr val="bg1">
                    <a:lumMod val="95000"/>
                  </a:schemeClr>
                </a:solidFill>
                <a:effectLst/>
              </a:rPr>
              <a:t> </a:t>
            </a:r>
          </a:p>
          <a:p>
            <a:endParaRPr lang="en-US" sz="1600" b="1" i="1" dirty="0">
              <a:solidFill>
                <a:schemeClr val="bg1">
                  <a:lumMod val="95000"/>
                </a:schemeClr>
              </a:solidFill>
              <a:effectLst/>
            </a:endParaRPr>
          </a:p>
          <a:p>
            <a:r>
              <a:rPr lang="en-US" sz="3200" b="1" i="1" dirty="0">
                <a:solidFill>
                  <a:schemeClr val="bg1">
                    <a:lumMod val="95000"/>
                  </a:schemeClr>
                </a:solidFill>
              </a:rPr>
              <a:t>								</a:t>
            </a:r>
            <a:r>
              <a:rPr lang="en-US" b="1" i="1" dirty="0">
                <a:solidFill>
                  <a:schemeClr val="bg1">
                    <a:lumMod val="95000"/>
                  </a:schemeClr>
                </a:solidFill>
              </a:rPr>
              <a:t> </a:t>
            </a:r>
            <a:r>
              <a:rPr lang="en-US" sz="1600" b="1" i="1" dirty="0">
                <a:solidFill>
                  <a:schemeClr val="bg1">
                    <a:lumMod val="95000"/>
                  </a:schemeClr>
                </a:solidFill>
              </a:rPr>
              <a:t> </a:t>
            </a:r>
            <a:r>
              <a:rPr lang="en-US" sz="2400" b="1" i="1" dirty="0">
                <a:solidFill>
                  <a:schemeClr val="bg1">
                    <a:lumMod val="95000"/>
                  </a:schemeClr>
                </a:solidFill>
              </a:rPr>
              <a:t>	</a:t>
            </a:r>
            <a:r>
              <a:rPr lang="en-US" sz="2400" dirty="0">
                <a:solidFill>
                  <a:schemeClr val="bg1">
                    <a:lumMod val="95000"/>
                  </a:schemeClr>
                </a:solidFill>
              </a:rPr>
              <a:t>Acts 2:38</a:t>
            </a:r>
          </a:p>
        </p:txBody>
      </p:sp>
    </p:spTree>
    <p:extLst>
      <p:ext uri="{BB962C8B-B14F-4D97-AF65-F5344CB8AC3E}">
        <p14:creationId xmlns:p14="http://schemas.microsoft.com/office/powerpoint/2010/main" val="237196479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E59500-03A0-5C34-5934-DE7F5B9C5CF8}"/>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667084B8-3D81-4190-181A-BE84378F29A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47" y="0"/>
            <a:ext cx="12195347" cy="6858000"/>
          </a:xfrm>
          <a:prstGeom prst="rect">
            <a:avLst/>
          </a:prstGeom>
        </p:spPr>
      </p:pic>
      <p:sp>
        <p:nvSpPr>
          <p:cNvPr id="6" name="Title 2">
            <a:extLst>
              <a:ext uri="{FF2B5EF4-FFF2-40B4-BE49-F238E27FC236}">
                <a16:creationId xmlns:a16="http://schemas.microsoft.com/office/drawing/2014/main" id="{DF10514B-3521-4E04-5EAF-C9E82A120BBE}"/>
              </a:ext>
            </a:extLst>
          </p:cNvPr>
          <p:cNvSpPr txBox="1">
            <a:spLocks/>
          </p:cNvSpPr>
          <p:nvPr/>
        </p:nvSpPr>
        <p:spPr>
          <a:xfrm>
            <a:off x="836526" y="321956"/>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solidFill>
                  <a:schemeClr val="bg1"/>
                </a:solidFill>
                <a:latin typeface="Bernard MT Condensed" panose="02050806060905020404" pitchFamily="18" charset="0"/>
              </a:rPr>
              <a:t>Active Protective Religion – The Worship of God</a:t>
            </a:r>
          </a:p>
        </p:txBody>
      </p:sp>
      <p:sp>
        <p:nvSpPr>
          <p:cNvPr id="7" name="Minus Sign 6">
            <a:extLst>
              <a:ext uri="{FF2B5EF4-FFF2-40B4-BE49-F238E27FC236}">
                <a16:creationId xmlns:a16="http://schemas.microsoft.com/office/drawing/2014/main" id="{3D27028C-D20E-0961-1FE4-3945DA8DE3DD}"/>
              </a:ext>
            </a:extLst>
          </p:cNvPr>
          <p:cNvSpPr/>
          <p:nvPr/>
        </p:nvSpPr>
        <p:spPr>
          <a:xfrm>
            <a:off x="-3347" y="984738"/>
            <a:ext cx="12195347" cy="327227"/>
          </a:xfrm>
          <a:prstGeom prst="mathMinus">
            <a:avLst/>
          </a:prstGeom>
          <a:solidFill>
            <a:schemeClr val="accent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2">
            <a:extLst>
              <a:ext uri="{FF2B5EF4-FFF2-40B4-BE49-F238E27FC236}">
                <a16:creationId xmlns:a16="http://schemas.microsoft.com/office/drawing/2014/main" id="{32C4523B-058B-2D24-54FB-601498587760}"/>
              </a:ext>
            </a:extLst>
          </p:cNvPr>
          <p:cNvSpPr txBox="1">
            <a:spLocks/>
          </p:cNvSpPr>
          <p:nvPr/>
        </p:nvSpPr>
        <p:spPr>
          <a:xfrm>
            <a:off x="838200" y="1504814"/>
            <a:ext cx="10515600" cy="1119118"/>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000" dirty="0">
                <a:solidFill>
                  <a:schemeClr val="accent4">
                    <a:lumMod val="60000"/>
                    <a:lumOff val="40000"/>
                  </a:schemeClr>
                </a:solidFill>
                <a:latin typeface="Bernard MT Condensed" panose="02050806060905020404" pitchFamily="18" charset="0"/>
              </a:rPr>
              <a:t>Regularly - Dependently</a:t>
            </a:r>
          </a:p>
        </p:txBody>
      </p:sp>
    </p:spTree>
    <p:extLst>
      <p:ext uri="{BB962C8B-B14F-4D97-AF65-F5344CB8AC3E}">
        <p14:creationId xmlns:p14="http://schemas.microsoft.com/office/powerpoint/2010/main" val="9723990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F046AB-238B-3169-8082-C9CDD96C9C00}"/>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85304A11-6C0F-9813-F843-8DEA2296FFC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47" y="0"/>
            <a:ext cx="12195347" cy="6858000"/>
          </a:xfrm>
          <a:prstGeom prst="rect">
            <a:avLst/>
          </a:prstGeom>
        </p:spPr>
      </p:pic>
      <p:sp>
        <p:nvSpPr>
          <p:cNvPr id="6" name="Title 2">
            <a:extLst>
              <a:ext uri="{FF2B5EF4-FFF2-40B4-BE49-F238E27FC236}">
                <a16:creationId xmlns:a16="http://schemas.microsoft.com/office/drawing/2014/main" id="{A1E8062F-38F3-7D79-7960-38ECDFBD9ADD}"/>
              </a:ext>
            </a:extLst>
          </p:cNvPr>
          <p:cNvSpPr txBox="1">
            <a:spLocks/>
          </p:cNvSpPr>
          <p:nvPr/>
        </p:nvSpPr>
        <p:spPr>
          <a:xfrm>
            <a:off x="836526" y="321956"/>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solidFill>
                  <a:schemeClr val="bg1"/>
                </a:solidFill>
                <a:latin typeface="Bernard MT Condensed" panose="02050806060905020404" pitchFamily="18" charset="0"/>
              </a:rPr>
              <a:t>Active Protective Religion – The Worship of God</a:t>
            </a:r>
          </a:p>
        </p:txBody>
      </p:sp>
      <p:sp>
        <p:nvSpPr>
          <p:cNvPr id="7" name="Minus Sign 6">
            <a:extLst>
              <a:ext uri="{FF2B5EF4-FFF2-40B4-BE49-F238E27FC236}">
                <a16:creationId xmlns:a16="http://schemas.microsoft.com/office/drawing/2014/main" id="{00721EA9-B9B9-D71A-B586-BF49DE400DFC}"/>
              </a:ext>
            </a:extLst>
          </p:cNvPr>
          <p:cNvSpPr/>
          <p:nvPr/>
        </p:nvSpPr>
        <p:spPr>
          <a:xfrm>
            <a:off x="-3347" y="984738"/>
            <a:ext cx="12195347" cy="327227"/>
          </a:xfrm>
          <a:prstGeom prst="mathMinus">
            <a:avLst/>
          </a:prstGeom>
          <a:solidFill>
            <a:schemeClr val="accent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2">
            <a:extLst>
              <a:ext uri="{FF2B5EF4-FFF2-40B4-BE49-F238E27FC236}">
                <a16:creationId xmlns:a16="http://schemas.microsoft.com/office/drawing/2014/main" id="{68BCC5F8-3B05-341D-4F28-DE5E28945D58}"/>
              </a:ext>
            </a:extLst>
          </p:cNvPr>
          <p:cNvSpPr txBox="1">
            <a:spLocks/>
          </p:cNvSpPr>
          <p:nvPr/>
        </p:nvSpPr>
        <p:spPr>
          <a:xfrm>
            <a:off x="838200" y="1504814"/>
            <a:ext cx="10515600" cy="1119118"/>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000" dirty="0">
                <a:solidFill>
                  <a:schemeClr val="accent4">
                    <a:lumMod val="60000"/>
                    <a:lumOff val="40000"/>
                  </a:schemeClr>
                </a:solidFill>
                <a:latin typeface="Bernard MT Condensed" panose="02050806060905020404" pitchFamily="18" charset="0"/>
              </a:rPr>
              <a:t>Regularly - Dependently</a:t>
            </a:r>
          </a:p>
        </p:txBody>
      </p:sp>
      <p:sp>
        <p:nvSpPr>
          <p:cNvPr id="9" name="TextBox 8">
            <a:extLst>
              <a:ext uri="{FF2B5EF4-FFF2-40B4-BE49-F238E27FC236}">
                <a16:creationId xmlns:a16="http://schemas.microsoft.com/office/drawing/2014/main" id="{D610561E-A70B-E8B6-0A10-5FA1628144DB}"/>
              </a:ext>
            </a:extLst>
          </p:cNvPr>
          <p:cNvSpPr txBox="1"/>
          <p:nvPr/>
        </p:nvSpPr>
        <p:spPr>
          <a:xfrm>
            <a:off x="836526" y="2364169"/>
            <a:ext cx="10515600" cy="2308324"/>
          </a:xfrm>
          <a:prstGeom prst="rect">
            <a:avLst/>
          </a:prstGeom>
          <a:noFill/>
        </p:spPr>
        <p:txBody>
          <a:bodyPr wrap="square">
            <a:spAutoFit/>
          </a:bodyPr>
          <a:lstStyle/>
          <a:p>
            <a:pPr algn="ctr"/>
            <a:r>
              <a:rPr lang="en-US" sz="3200" b="1" i="1" dirty="0">
                <a:solidFill>
                  <a:schemeClr val="bg1">
                    <a:lumMod val="95000"/>
                  </a:schemeClr>
                </a:solidFill>
              </a:rPr>
              <a:t>“Nor is He worshiped with men’s hands, </a:t>
            </a:r>
          </a:p>
          <a:p>
            <a:pPr algn="ctr"/>
            <a:r>
              <a:rPr lang="en-US" sz="3200" b="1" i="1" dirty="0">
                <a:solidFill>
                  <a:schemeClr val="bg1">
                    <a:lumMod val="95000"/>
                  </a:schemeClr>
                </a:solidFill>
              </a:rPr>
              <a:t>as though He needed anything, </a:t>
            </a:r>
          </a:p>
          <a:p>
            <a:pPr algn="ctr"/>
            <a:r>
              <a:rPr lang="en-US" sz="3200" b="1" i="1" dirty="0">
                <a:solidFill>
                  <a:schemeClr val="bg1">
                    <a:lumMod val="95000"/>
                  </a:schemeClr>
                </a:solidFill>
              </a:rPr>
              <a:t>since He gives to all life, breath, and all things.</a:t>
            </a:r>
            <a:r>
              <a:rPr lang="en-US" sz="3200" b="1" i="1" dirty="0">
                <a:solidFill>
                  <a:schemeClr val="bg1">
                    <a:lumMod val="95000"/>
                  </a:schemeClr>
                </a:solidFill>
                <a:effectLst/>
              </a:rPr>
              <a:t>”</a:t>
            </a:r>
            <a:r>
              <a:rPr lang="en-US" sz="1600" b="1" i="1" dirty="0">
                <a:solidFill>
                  <a:schemeClr val="bg1">
                    <a:lumMod val="95000"/>
                  </a:schemeClr>
                </a:solidFill>
                <a:effectLst/>
              </a:rPr>
              <a:t> </a:t>
            </a:r>
          </a:p>
          <a:p>
            <a:endParaRPr lang="en-US" sz="1600" b="1" i="1" dirty="0">
              <a:solidFill>
                <a:schemeClr val="bg1">
                  <a:lumMod val="95000"/>
                </a:schemeClr>
              </a:solidFill>
              <a:effectLst/>
            </a:endParaRPr>
          </a:p>
          <a:p>
            <a:r>
              <a:rPr lang="en-US" sz="3200" b="1" i="1" dirty="0">
                <a:solidFill>
                  <a:schemeClr val="bg1">
                    <a:lumMod val="95000"/>
                  </a:schemeClr>
                </a:solidFill>
              </a:rPr>
              <a:t>					                                    </a:t>
            </a:r>
            <a:r>
              <a:rPr lang="en-US" sz="2400" dirty="0">
                <a:solidFill>
                  <a:schemeClr val="bg1">
                    <a:lumMod val="95000"/>
                  </a:schemeClr>
                </a:solidFill>
              </a:rPr>
              <a:t>Acts 17:25</a:t>
            </a:r>
          </a:p>
        </p:txBody>
      </p:sp>
    </p:spTree>
    <p:extLst>
      <p:ext uri="{BB962C8B-B14F-4D97-AF65-F5344CB8AC3E}">
        <p14:creationId xmlns:p14="http://schemas.microsoft.com/office/powerpoint/2010/main" val="215828379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646BD79-514B-19F3-0700-873EBA7D9F20}"/>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8C122510-8D0A-11CC-D2B7-F1543CE78B2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47" y="0"/>
            <a:ext cx="12195347" cy="6858000"/>
          </a:xfrm>
          <a:prstGeom prst="rect">
            <a:avLst/>
          </a:prstGeom>
        </p:spPr>
      </p:pic>
      <p:sp>
        <p:nvSpPr>
          <p:cNvPr id="6" name="Title 2">
            <a:extLst>
              <a:ext uri="{FF2B5EF4-FFF2-40B4-BE49-F238E27FC236}">
                <a16:creationId xmlns:a16="http://schemas.microsoft.com/office/drawing/2014/main" id="{00B7F910-58CA-0ED1-2352-3AE3B7203572}"/>
              </a:ext>
            </a:extLst>
          </p:cNvPr>
          <p:cNvSpPr txBox="1">
            <a:spLocks/>
          </p:cNvSpPr>
          <p:nvPr/>
        </p:nvSpPr>
        <p:spPr>
          <a:xfrm>
            <a:off x="836526" y="321956"/>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solidFill>
                  <a:schemeClr val="bg1"/>
                </a:solidFill>
                <a:latin typeface="Bernard MT Condensed" panose="02050806060905020404" pitchFamily="18" charset="0"/>
              </a:rPr>
              <a:t>Active Protective Religion – The Work of God</a:t>
            </a:r>
          </a:p>
        </p:txBody>
      </p:sp>
      <p:sp>
        <p:nvSpPr>
          <p:cNvPr id="7" name="Minus Sign 6">
            <a:extLst>
              <a:ext uri="{FF2B5EF4-FFF2-40B4-BE49-F238E27FC236}">
                <a16:creationId xmlns:a16="http://schemas.microsoft.com/office/drawing/2014/main" id="{B3A5E267-5CED-A07B-DD18-42D8CFC13B50}"/>
              </a:ext>
            </a:extLst>
          </p:cNvPr>
          <p:cNvSpPr/>
          <p:nvPr/>
        </p:nvSpPr>
        <p:spPr>
          <a:xfrm>
            <a:off x="-3347" y="984738"/>
            <a:ext cx="12195347" cy="327227"/>
          </a:xfrm>
          <a:prstGeom prst="mathMinus">
            <a:avLst/>
          </a:prstGeom>
          <a:solidFill>
            <a:schemeClr val="accent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0173740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22B8B6-F895-9842-B32B-1A9D12DF1105}"/>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8BF1F335-2DCE-9636-36D3-8124F3A8BE2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47" y="0"/>
            <a:ext cx="12195347" cy="6858000"/>
          </a:xfrm>
          <a:prstGeom prst="rect">
            <a:avLst/>
          </a:prstGeom>
        </p:spPr>
      </p:pic>
      <p:sp>
        <p:nvSpPr>
          <p:cNvPr id="6" name="Title 2">
            <a:extLst>
              <a:ext uri="{FF2B5EF4-FFF2-40B4-BE49-F238E27FC236}">
                <a16:creationId xmlns:a16="http://schemas.microsoft.com/office/drawing/2014/main" id="{5091E461-5DCF-CBA9-10C0-6D0EB7A203BC}"/>
              </a:ext>
            </a:extLst>
          </p:cNvPr>
          <p:cNvSpPr txBox="1">
            <a:spLocks/>
          </p:cNvSpPr>
          <p:nvPr/>
        </p:nvSpPr>
        <p:spPr>
          <a:xfrm>
            <a:off x="836526" y="321956"/>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solidFill>
                  <a:schemeClr val="bg1"/>
                </a:solidFill>
                <a:latin typeface="Bernard MT Condensed" panose="02050806060905020404" pitchFamily="18" charset="0"/>
              </a:rPr>
              <a:t>Active Protective Religion – The Work of God</a:t>
            </a:r>
          </a:p>
        </p:txBody>
      </p:sp>
      <p:sp>
        <p:nvSpPr>
          <p:cNvPr id="7" name="Minus Sign 6">
            <a:extLst>
              <a:ext uri="{FF2B5EF4-FFF2-40B4-BE49-F238E27FC236}">
                <a16:creationId xmlns:a16="http://schemas.microsoft.com/office/drawing/2014/main" id="{46CEADE3-864B-4DAC-9E85-E75D2C566436}"/>
              </a:ext>
            </a:extLst>
          </p:cNvPr>
          <p:cNvSpPr/>
          <p:nvPr/>
        </p:nvSpPr>
        <p:spPr>
          <a:xfrm>
            <a:off x="-3347" y="984738"/>
            <a:ext cx="12195347" cy="327227"/>
          </a:xfrm>
          <a:prstGeom prst="mathMinus">
            <a:avLst/>
          </a:prstGeom>
          <a:solidFill>
            <a:schemeClr val="accent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2">
            <a:extLst>
              <a:ext uri="{FF2B5EF4-FFF2-40B4-BE49-F238E27FC236}">
                <a16:creationId xmlns:a16="http://schemas.microsoft.com/office/drawing/2014/main" id="{1D1BBEB6-7F32-644D-5B1A-6758E62D550F}"/>
              </a:ext>
            </a:extLst>
          </p:cNvPr>
          <p:cNvSpPr txBox="1">
            <a:spLocks/>
          </p:cNvSpPr>
          <p:nvPr/>
        </p:nvSpPr>
        <p:spPr>
          <a:xfrm>
            <a:off x="838200" y="1504814"/>
            <a:ext cx="10515600" cy="1119118"/>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000" dirty="0">
                <a:solidFill>
                  <a:schemeClr val="accent4">
                    <a:lumMod val="60000"/>
                    <a:lumOff val="40000"/>
                  </a:schemeClr>
                </a:solidFill>
                <a:latin typeface="Bernard MT Condensed" panose="02050806060905020404" pitchFamily="18" charset="0"/>
              </a:rPr>
              <a:t>Jesus Was a Worker</a:t>
            </a:r>
          </a:p>
        </p:txBody>
      </p:sp>
    </p:spTree>
    <p:extLst>
      <p:ext uri="{BB962C8B-B14F-4D97-AF65-F5344CB8AC3E}">
        <p14:creationId xmlns:p14="http://schemas.microsoft.com/office/powerpoint/2010/main" val="8096909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E95F2E-1B6A-600A-472F-AC12A9191F2A}"/>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CE057F53-F828-25FF-7B9E-74F84EE24F4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47" y="0"/>
            <a:ext cx="12195347" cy="6858000"/>
          </a:xfrm>
          <a:prstGeom prst="rect">
            <a:avLst/>
          </a:prstGeom>
        </p:spPr>
      </p:pic>
      <p:sp>
        <p:nvSpPr>
          <p:cNvPr id="6" name="Title 2">
            <a:extLst>
              <a:ext uri="{FF2B5EF4-FFF2-40B4-BE49-F238E27FC236}">
                <a16:creationId xmlns:a16="http://schemas.microsoft.com/office/drawing/2014/main" id="{853651CD-E1EC-E014-BE97-892036250833}"/>
              </a:ext>
            </a:extLst>
          </p:cNvPr>
          <p:cNvSpPr txBox="1">
            <a:spLocks/>
          </p:cNvSpPr>
          <p:nvPr/>
        </p:nvSpPr>
        <p:spPr>
          <a:xfrm>
            <a:off x="836526" y="321956"/>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solidFill>
                  <a:schemeClr val="bg1"/>
                </a:solidFill>
                <a:latin typeface="Bernard MT Condensed" panose="02050806060905020404" pitchFamily="18" charset="0"/>
              </a:rPr>
              <a:t>Active Protective Religion – The Work of God</a:t>
            </a:r>
          </a:p>
        </p:txBody>
      </p:sp>
      <p:sp>
        <p:nvSpPr>
          <p:cNvPr id="7" name="Minus Sign 6">
            <a:extLst>
              <a:ext uri="{FF2B5EF4-FFF2-40B4-BE49-F238E27FC236}">
                <a16:creationId xmlns:a16="http://schemas.microsoft.com/office/drawing/2014/main" id="{8969F77E-8E4E-EC05-8E1A-AE778D79B267}"/>
              </a:ext>
            </a:extLst>
          </p:cNvPr>
          <p:cNvSpPr/>
          <p:nvPr/>
        </p:nvSpPr>
        <p:spPr>
          <a:xfrm>
            <a:off x="-3347" y="984738"/>
            <a:ext cx="12195347" cy="327227"/>
          </a:xfrm>
          <a:prstGeom prst="mathMinus">
            <a:avLst/>
          </a:prstGeom>
          <a:solidFill>
            <a:schemeClr val="accent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2">
            <a:extLst>
              <a:ext uri="{FF2B5EF4-FFF2-40B4-BE49-F238E27FC236}">
                <a16:creationId xmlns:a16="http://schemas.microsoft.com/office/drawing/2014/main" id="{A160848C-F6E2-177F-E3D9-8A237B11C060}"/>
              </a:ext>
            </a:extLst>
          </p:cNvPr>
          <p:cNvSpPr txBox="1">
            <a:spLocks/>
          </p:cNvSpPr>
          <p:nvPr/>
        </p:nvSpPr>
        <p:spPr>
          <a:xfrm>
            <a:off x="838200" y="1504814"/>
            <a:ext cx="10515600" cy="1119118"/>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000" dirty="0">
                <a:solidFill>
                  <a:schemeClr val="accent4">
                    <a:lumMod val="60000"/>
                    <a:lumOff val="40000"/>
                  </a:schemeClr>
                </a:solidFill>
                <a:latin typeface="Bernard MT Condensed" panose="02050806060905020404" pitchFamily="18" charset="0"/>
              </a:rPr>
              <a:t>Jesus Was a Worker</a:t>
            </a:r>
          </a:p>
        </p:txBody>
      </p:sp>
      <p:sp>
        <p:nvSpPr>
          <p:cNvPr id="3" name="TextBox 2">
            <a:extLst>
              <a:ext uri="{FF2B5EF4-FFF2-40B4-BE49-F238E27FC236}">
                <a16:creationId xmlns:a16="http://schemas.microsoft.com/office/drawing/2014/main" id="{7714FD1B-ED37-AF93-688D-875AECB0F3F9}"/>
              </a:ext>
            </a:extLst>
          </p:cNvPr>
          <p:cNvSpPr txBox="1"/>
          <p:nvPr/>
        </p:nvSpPr>
        <p:spPr>
          <a:xfrm>
            <a:off x="836526" y="2364169"/>
            <a:ext cx="10515600" cy="1815882"/>
          </a:xfrm>
          <a:prstGeom prst="rect">
            <a:avLst/>
          </a:prstGeom>
          <a:noFill/>
        </p:spPr>
        <p:txBody>
          <a:bodyPr wrap="square">
            <a:spAutoFit/>
          </a:bodyPr>
          <a:lstStyle/>
          <a:p>
            <a:pPr algn="ctr"/>
            <a:r>
              <a:rPr lang="en-US" sz="3200" b="1" i="1" dirty="0">
                <a:solidFill>
                  <a:schemeClr val="bg1">
                    <a:lumMod val="95000"/>
                  </a:schemeClr>
                </a:solidFill>
              </a:rPr>
              <a:t>“I must work the works of Him who sent Me while it is day; the night is coming when no one can work.</a:t>
            </a:r>
            <a:r>
              <a:rPr lang="en-US" sz="3200" b="1" i="1" dirty="0">
                <a:solidFill>
                  <a:schemeClr val="bg1">
                    <a:lumMod val="95000"/>
                  </a:schemeClr>
                </a:solidFill>
                <a:effectLst/>
              </a:rPr>
              <a:t>”</a:t>
            </a:r>
            <a:r>
              <a:rPr lang="en-US" sz="1600" b="1" i="1" dirty="0">
                <a:solidFill>
                  <a:schemeClr val="bg1">
                    <a:lumMod val="95000"/>
                  </a:schemeClr>
                </a:solidFill>
                <a:effectLst/>
              </a:rPr>
              <a:t> </a:t>
            </a:r>
          </a:p>
          <a:p>
            <a:endParaRPr lang="en-US" sz="1600" b="1" i="1" dirty="0">
              <a:solidFill>
                <a:schemeClr val="bg1">
                  <a:lumMod val="95000"/>
                </a:schemeClr>
              </a:solidFill>
              <a:effectLst/>
            </a:endParaRPr>
          </a:p>
          <a:p>
            <a:r>
              <a:rPr lang="en-US" sz="3200" b="1" i="1" dirty="0">
                <a:solidFill>
                  <a:schemeClr val="bg1">
                    <a:lumMod val="95000"/>
                  </a:schemeClr>
                </a:solidFill>
              </a:rPr>
              <a:t>					                                    </a:t>
            </a:r>
            <a:r>
              <a:rPr lang="en-US" sz="2400" dirty="0">
                <a:solidFill>
                  <a:schemeClr val="bg1">
                    <a:lumMod val="95000"/>
                  </a:schemeClr>
                </a:solidFill>
              </a:rPr>
              <a:t>John 9:4</a:t>
            </a:r>
          </a:p>
        </p:txBody>
      </p:sp>
    </p:spTree>
    <p:extLst>
      <p:ext uri="{BB962C8B-B14F-4D97-AF65-F5344CB8AC3E}">
        <p14:creationId xmlns:p14="http://schemas.microsoft.com/office/powerpoint/2010/main" val="204834280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1D078ED-7618-E22C-9E39-669A8F7E0B96}"/>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2D13A8CE-1838-BA14-4464-F4FEAD7E1A9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47" y="0"/>
            <a:ext cx="12195347" cy="6858000"/>
          </a:xfrm>
          <a:prstGeom prst="rect">
            <a:avLst/>
          </a:prstGeom>
        </p:spPr>
      </p:pic>
      <p:sp>
        <p:nvSpPr>
          <p:cNvPr id="6" name="Title 2">
            <a:extLst>
              <a:ext uri="{FF2B5EF4-FFF2-40B4-BE49-F238E27FC236}">
                <a16:creationId xmlns:a16="http://schemas.microsoft.com/office/drawing/2014/main" id="{23C79899-9069-1D93-D6A8-3DC7244BE90C}"/>
              </a:ext>
            </a:extLst>
          </p:cNvPr>
          <p:cNvSpPr txBox="1">
            <a:spLocks/>
          </p:cNvSpPr>
          <p:nvPr/>
        </p:nvSpPr>
        <p:spPr>
          <a:xfrm>
            <a:off x="836526" y="321956"/>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solidFill>
                  <a:schemeClr val="bg1"/>
                </a:solidFill>
                <a:latin typeface="Bernard MT Condensed" panose="02050806060905020404" pitchFamily="18" charset="0"/>
              </a:rPr>
              <a:t>Active Protective Religion – The Work of God</a:t>
            </a:r>
          </a:p>
        </p:txBody>
      </p:sp>
      <p:sp>
        <p:nvSpPr>
          <p:cNvPr id="7" name="Minus Sign 6">
            <a:extLst>
              <a:ext uri="{FF2B5EF4-FFF2-40B4-BE49-F238E27FC236}">
                <a16:creationId xmlns:a16="http://schemas.microsoft.com/office/drawing/2014/main" id="{396583EC-F511-260C-798F-AE436747851E}"/>
              </a:ext>
            </a:extLst>
          </p:cNvPr>
          <p:cNvSpPr/>
          <p:nvPr/>
        </p:nvSpPr>
        <p:spPr>
          <a:xfrm>
            <a:off x="-3347" y="984738"/>
            <a:ext cx="12195347" cy="327227"/>
          </a:xfrm>
          <a:prstGeom prst="mathMinus">
            <a:avLst/>
          </a:prstGeom>
          <a:solidFill>
            <a:schemeClr val="accent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2">
            <a:extLst>
              <a:ext uri="{FF2B5EF4-FFF2-40B4-BE49-F238E27FC236}">
                <a16:creationId xmlns:a16="http://schemas.microsoft.com/office/drawing/2014/main" id="{6DB9EF62-0440-F20F-2BAA-B69931C5C674}"/>
              </a:ext>
            </a:extLst>
          </p:cNvPr>
          <p:cNvSpPr txBox="1">
            <a:spLocks/>
          </p:cNvSpPr>
          <p:nvPr/>
        </p:nvSpPr>
        <p:spPr>
          <a:xfrm>
            <a:off x="838200" y="1504814"/>
            <a:ext cx="10515600" cy="1119118"/>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000" dirty="0">
                <a:solidFill>
                  <a:schemeClr val="accent4">
                    <a:lumMod val="60000"/>
                    <a:lumOff val="40000"/>
                  </a:schemeClr>
                </a:solidFill>
                <a:latin typeface="Bernard MT Condensed" panose="02050806060905020404" pitchFamily="18" charset="0"/>
              </a:rPr>
              <a:t>Early Christians Were Workers</a:t>
            </a:r>
          </a:p>
        </p:txBody>
      </p:sp>
      <p:sp>
        <p:nvSpPr>
          <p:cNvPr id="3" name="TextBox 2">
            <a:extLst>
              <a:ext uri="{FF2B5EF4-FFF2-40B4-BE49-F238E27FC236}">
                <a16:creationId xmlns:a16="http://schemas.microsoft.com/office/drawing/2014/main" id="{F2A3B68C-892F-4136-3706-9EE7A7DF8B25}"/>
              </a:ext>
            </a:extLst>
          </p:cNvPr>
          <p:cNvSpPr txBox="1"/>
          <p:nvPr/>
        </p:nvSpPr>
        <p:spPr>
          <a:xfrm>
            <a:off x="836526" y="2364169"/>
            <a:ext cx="10515600" cy="1815882"/>
          </a:xfrm>
          <a:prstGeom prst="rect">
            <a:avLst/>
          </a:prstGeom>
          <a:noFill/>
        </p:spPr>
        <p:txBody>
          <a:bodyPr wrap="square">
            <a:spAutoFit/>
          </a:bodyPr>
          <a:lstStyle/>
          <a:p>
            <a:pPr algn="ctr"/>
            <a:r>
              <a:rPr lang="en-US" sz="3200" b="1" i="1" dirty="0">
                <a:solidFill>
                  <a:schemeClr val="bg1">
                    <a:lumMod val="95000"/>
                  </a:schemeClr>
                </a:solidFill>
              </a:rPr>
              <a:t>“Therefore those who were scattered </a:t>
            </a:r>
          </a:p>
          <a:p>
            <a:pPr algn="ctr"/>
            <a:r>
              <a:rPr lang="en-US" sz="3200" b="1" i="1" dirty="0">
                <a:solidFill>
                  <a:schemeClr val="bg1">
                    <a:lumMod val="95000"/>
                  </a:schemeClr>
                </a:solidFill>
              </a:rPr>
              <a:t>went everywhere preaching the word.</a:t>
            </a:r>
            <a:r>
              <a:rPr lang="en-US" sz="3200" b="1" i="1" dirty="0">
                <a:solidFill>
                  <a:schemeClr val="bg1">
                    <a:lumMod val="95000"/>
                  </a:schemeClr>
                </a:solidFill>
                <a:effectLst/>
              </a:rPr>
              <a:t>”</a:t>
            </a:r>
            <a:r>
              <a:rPr lang="en-US" sz="1600" b="1" i="1" dirty="0">
                <a:solidFill>
                  <a:schemeClr val="bg1">
                    <a:lumMod val="95000"/>
                  </a:schemeClr>
                </a:solidFill>
                <a:effectLst/>
              </a:rPr>
              <a:t> </a:t>
            </a:r>
          </a:p>
          <a:p>
            <a:endParaRPr lang="en-US" sz="1600" b="1" i="1" dirty="0">
              <a:solidFill>
                <a:schemeClr val="bg1">
                  <a:lumMod val="95000"/>
                </a:schemeClr>
              </a:solidFill>
              <a:effectLst/>
            </a:endParaRPr>
          </a:p>
          <a:p>
            <a:r>
              <a:rPr lang="en-US" sz="3200" b="1" i="1" dirty="0">
                <a:solidFill>
                  <a:schemeClr val="bg1">
                    <a:lumMod val="95000"/>
                  </a:schemeClr>
                </a:solidFill>
              </a:rPr>
              <a:t>					                                    </a:t>
            </a:r>
            <a:r>
              <a:rPr lang="en-US" sz="2400" dirty="0">
                <a:solidFill>
                  <a:schemeClr val="bg1">
                    <a:lumMod val="95000"/>
                  </a:schemeClr>
                </a:solidFill>
              </a:rPr>
              <a:t>Acts 8:4</a:t>
            </a:r>
          </a:p>
        </p:txBody>
      </p:sp>
    </p:spTree>
    <p:extLst>
      <p:ext uri="{BB962C8B-B14F-4D97-AF65-F5344CB8AC3E}">
        <p14:creationId xmlns:p14="http://schemas.microsoft.com/office/powerpoint/2010/main" val="203733413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46A0BF1-660E-9CB8-D736-496A65151DB2}"/>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606DE43F-7B50-C547-BC00-9092DE03C38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47" y="0"/>
            <a:ext cx="12195347" cy="6858000"/>
          </a:xfrm>
          <a:prstGeom prst="rect">
            <a:avLst/>
          </a:prstGeom>
        </p:spPr>
      </p:pic>
      <p:sp>
        <p:nvSpPr>
          <p:cNvPr id="6" name="Title 2">
            <a:extLst>
              <a:ext uri="{FF2B5EF4-FFF2-40B4-BE49-F238E27FC236}">
                <a16:creationId xmlns:a16="http://schemas.microsoft.com/office/drawing/2014/main" id="{B5B40CEE-233C-AB9F-53A5-22EFB5F9B888}"/>
              </a:ext>
            </a:extLst>
          </p:cNvPr>
          <p:cNvSpPr txBox="1">
            <a:spLocks/>
          </p:cNvSpPr>
          <p:nvPr/>
        </p:nvSpPr>
        <p:spPr>
          <a:xfrm>
            <a:off x="836526" y="321956"/>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solidFill>
                  <a:schemeClr val="bg1"/>
                </a:solidFill>
                <a:latin typeface="Bernard MT Condensed" panose="02050806060905020404" pitchFamily="18" charset="0"/>
              </a:rPr>
              <a:t>Active Protective Religion – The Work of God</a:t>
            </a:r>
          </a:p>
        </p:txBody>
      </p:sp>
      <p:sp>
        <p:nvSpPr>
          <p:cNvPr id="7" name="Minus Sign 6">
            <a:extLst>
              <a:ext uri="{FF2B5EF4-FFF2-40B4-BE49-F238E27FC236}">
                <a16:creationId xmlns:a16="http://schemas.microsoft.com/office/drawing/2014/main" id="{B76B36F4-5613-C19F-F386-AD3DEE61DB77}"/>
              </a:ext>
            </a:extLst>
          </p:cNvPr>
          <p:cNvSpPr/>
          <p:nvPr/>
        </p:nvSpPr>
        <p:spPr>
          <a:xfrm>
            <a:off x="-3347" y="984738"/>
            <a:ext cx="12195347" cy="327227"/>
          </a:xfrm>
          <a:prstGeom prst="mathMinus">
            <a:avLst/>
          </a:prstGeom>
          <a:solidFill>
            <a:schemeClr val="accent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2">
            <a:extLst>
              <a:ext uri="{FF2B5EF4-FFF2-40B4-BE49-F238E27FC236}">
                <a16:creationId xmlns:a16="http://schemas.microsoft.com/office/drawing/2014/main" id="{546FCA27-0E47-E585-6B69-9BDAB340B132}"/>
              </a:ext>
            </a:extLst>
          </p:cNvPr>
          <p:cNvSpPr txBox="1">
            <a:spLocks/>
          </p:cNvSpPr>
          <p:nvPr/>
        </p:nvSpPr>
        <p:spPr>
          <a:xfrm>
            <a:off x="838200" y="1504814"/>
            <a:ext cx="10515600" cy="1119118"/>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000" dirty="0">
                <a:solidFill>
                  <a:schemeClr val="accent4">
                    <a:lumMod val="60000"/>
                    <a:lumOff val="40000"/>
                  </a:schemeClr>
                </a:solidFill>
                <a:latin typeface="Bernard MT Condensed" panose="02050806060905020404" pitchFamily="18" charset="0"/>
              </a:rPr>
              <a:t>Word of God Produces Workers</a:t>
            </a:r>
          </a:p>
        </p:txBody>
      </p:sp>
      <p:sp>
        <p:nvSpPr>
          <p:cNvPr id="3" name="TextBox 2">
            <a:extLst>
              <a:ext uri="{FF2B5EF4-FFF2-40B4-BE49-F238E27FC236}">
                <a16:creationId xmlns:a16="http://schemas.microsoft.com/office/drawing/2014/main" id="{040A3C88-01C4-5E17-EBA6-2B18F850E135}"/>
              </a:ext>
            </a:extLst>
          </p:cNvPr>
          <p:cNvSpPr txBox="1"/>
          <p:nvPr/>
        </p:nvSpPr>
        <p:spPr>
          <a:xfrm>
            <a:off x="836526" y="2364169"/>
            <a:ext cx="10515600" cy="2308324"/>
          </a:xfrm>
          <a:prstGeom prst="rect">
            <a:avLst/>
          </a:prstGeom>
          <a:noFill/>
        </p:spPr>
        <p:txBody>
          <a:bodyPr wrap="square">
            <a:spAutoFit/>
          </a:bodyPr>
          <a:lstStyle/>
          <a:p>
            <a:pPr algn="ctr"/>
            <a:r>
              <a:rPr lang="en-US" sz="3200" b="1" i="1" dirty="0">
                <a:solidFill>
                  <a:schemeClr val="bg1">
                    <a:lumMod val="95000"/>
                  </a:schemeClr>
                </a:solidFill>
              </a:rPr>
              <a:t>“But he who looks into the perfect law of liberty and continues in it, and is not a forgetful hearer but a doer of the work, this one will be blessed in what he does.</a:t>
            </a:r>
            <a:r>
              <a:rPr lang="en-US" sz="3200" b="1" i="1" dirty="0">
                <a:solidFill>
                  <a:schemeClr val="bg1">
                    <a:lumMod val="95000"/>
                  </a:schemeClr>
                </a:solidFill>
                <a:effectLst/>
              </a:rPr>
              <a:t>”</a:t>
            </a:r>
            <a:r>
              <a:rPr lang="en-US" sz="1600" b="1" i="1" dirty="0">
                <a:solidFill>
                  <a:schemeClr val="bg1">
                    <a:lumMod val="95000"/>
                  </a:schemeClr>
                </a:solidFill>
                <a:effectLst/>
              </a:rPr>
              <a:t> </a:t>
            </a:r>
          </a:p>
          <a:p>
            <a:endParaRPr lang="en-US" sz="1600" b="1" i="1" dirty="0">
              <a:solidFill>
                <a:schemeClr val="bg1">
                  <a:lumMod val="95000"/>
                </a:schemeClr>
              </a:solidFill>
              <a:effectLst/>
            </a:endParaRPr>
          </a:p>
          <a:p>
            <a:r>
              <a:rPr lang="en-US" sz="3200" b="1" i="1" dirty="0">
                <a:solidFill>
                  <a:schemeClr val="bg1">
                    <a:lumMod val="95000"/>
                  </a:schemeClr>
                </a:solidFill>
              </a:rPr>
              <a:t>					                                    </a:t>
            </a:r>
            <a:r>
              <a:rPr lang="en-US" sz="2400" dirty="0">
                <a:solidFill>
                  <a:schemeClr val="bg1">
                    <a:lumMod val="95000"/>
                  </a:schemeClr>
                </a:solidFill>
              </a:rPr>
              <a:t>James 1:25</a:t>
            </a:r>
          </a:p>
        </p:txBody>
      </p:sp>
    </p:spTree>
    <p:extLst>
      <p:ext uri="{BB962C8B-B14F-4D97-AF65-F5344CB8AC3E}">
        <p14:creationId xmlns:p14="http://schemas.microsoft.com/office/powerpoint/2010/main" val="88985754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03EAC6-EB46-6F54-03FC-316B83A472DA}"/>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F7F68665-E8F2-1A34-8EA7-2C8538BB291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47" y="0"/>
            <a:ext cx="12195347" cy="6858000"/>
          </a:xfrm>
          <a:prstGeom prst="rect">
            <a:avLst/>
          </a:prstGeom>
        </p:spPr>
      </p:pic>
      <p:sp>
        <p:nvSpPr>
          <p:cNvPr id="6" name="Title 2">
            <a:extLst>
              <a:ext uri="{FF2B5EF4-FFF2-40B4-BE49-F238E27FC236}">
                <a16:creationId xmlns:a16="http://schemas.microsoft.com/office/drawing/2014/main" id="{29FA2052-C7FB-CA5B-01C2-8F88AC6E5334}"/>
              </a:ext>
            </a:extLst>
          </p:cNvPr>
          <p:cNvSpPr txBox="1">
            <a:spLocks/>
          </p:cNvSpPr>
          <p:nvPr/>
        </p:nvSpPr>
        <p:spPr>
          <a:xfrm>
            <a:off x="836526" y="321956"/>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solidFill>
                  <a:schemeClr val="bg1"/>
                </a:solidFill>
                <a:latin typeface="Bernard MT Condensed" panose="02050806060905020404" pitchFamily="18" charset="0"/>
              </a:rPr>
              <a:t>Active Protective Religion – The Work of God</a:t>
            </a:r>
          </a:p>
        </p:txBody>
      </p:sp>
      <p:sp>
        <p:nvSpPr>
          <p:cNvPr id="7" name="Minus Sign 6">
            <a:extLst>
              <a:ext uri="{FF2B5EF4-FFF2-40B4-BE49-F238E27FC236}">
                <a16:creationId xmlns:a16="http://schemas.microsoft.com/office/drawing/2014/main" id="{976332BD-CC58-B2A7-9C03-F0918F8A8F27}"/>
              </a:ext>
            </a:extLst>
          </p:cNvPr>
          <p:cNvSpPr/>
          <p:nvPr/>
        </p:nvSpPr>
        <p:spPr>
          <a:xfrm>
            <a:off x="-3347" y="984738"/>
            <a:ext cx="12195347" cy="327227"/>
          </a:xfrm>
          <a:prstGeom prst="mathMinus">
            <a:avLst/>
          </a:prstGeom>
          <a:solidFill>
            <a:schemeClr val="accent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2">
            <a:extLst>
              <a:ext uri="{FF2B5EF4-FFF2-40B4-BE49-F238E27FC236}">
                <a16:creationId xmlns:a16="http://schemas.microsoft.com/office/drawing/2014/main" id="{E144D8A7-098A-6D4D-FF1E-2EB0B31FB5A2}"/>
              </a:ext>
            </a:extLst>
          </p:cNvPr>
          <p:cNvSpPr txBox="1">
            <a:spLocks/>
          </p:cNvSpPr>
          <p:nvPr/>
        </p:nvSpPr>
        <p:spPr>
          <a:xfrm>
            <a:off x="838200" y="1504814"/>
            <a:ext cx="10515600" cy="1119118"/>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000" dirty="0">
                <a:solidFill>
                  <a:schemeClr val="accent4">
                    <a:lumMod val="60000"/>
                    <a:lumOff val="40000"/>
                  </a:schemeClr>
                </a:solidFill>
                <a:latin typeface="Bernard MT Condensed" panose="02050806060905020404" pitchFamily="18" charset="0"/>
              </a:rPr>
              <a:t>Christians Need to Work</a:t>
            </a:r>
          </a:p>
        </p:txBody>
      </p:sp>
      <p:sp>
        <p:nvSpPr>
          <p:cNvPr id="3" name="TextBox 2">
            <a:extLst>
              <a:ext uri="{FF2B5EF4-FFF2-40B4-BE49-F238E27FC236}">
                <a16:creationId xmlns:a16="http://schemas.microsoft.com/office/drawing/2014/main" id="{259F6FED-23B6-EAF8-39C7-A09EACF529D9}"/>
              </a:ext>
            </a:extLst>
          </p:cNvPr>
          <p:cNvSpPr txBox="1"/>
          <p:nvPr/>
        </p:nvSpPr>
        <p:spPr>
          <a:xfrm>
            <a:off x="836526" y="2364169"/>
            <a:ext cx="10515600" cy="2308324"/>
          </a:xfrm>
          <a:prstGeom prst="rect">
            <a:avLst/>
          </a:prstGeom>
          <a:noFill/>
        </p:spPr>
        <p:txBody>
          <a:bodyPr wrap="square">
            <a:spAutoFit/>
          </a:bodyPr>
          <a:lstStyle/>
          <a:p>
            <a:pPr algn="ctr"/>
            <a:r>
              <a:rPr lang="en-US" sz="3200" b="1" i="1" dirty="0">
                <a:solidFill>
                  <a:schemeClr val="bg1">
                    <a:lumMod val="95000"/>
                  </a:schemeClr>
                </a:solidFill>
              </a:rPr>
              <a:t>“Therefore, my beloved brethren, be steadfast, immovable, always abounding in the work of the Lord, </a:t>
            </a:r>
          </a:p>
          <a:p>
            <a:pPr algn="ctr"/>
            <a:r>
              <a:rPr lang="en-US" sz="3200" b="1" i="1" dirty="0">
                <a:solidFill>
                  <a:schemeClr val="bg1">
                    <a:lumMod val="95000"/>
                  </a:schemeClr>
                </a:solidFill>
              </a:rPr>
              <a:t>knowing that your labor is not in vain in the Lord.</a:t>
            </a:r>
            <a:r>
              <a:rPr lang="en-US" sz="3200" b="1" i="1" dirty="0">
                <a:solidFill>
                  <a:schemeClr val="bg1">
                    <a:lumMod val="95000"/>
                  </a:schemeClr>
                </a:solidFill>
                <a:effectLst/>
              </a:rPr>
              <a:t>”</a:t>
            </a:r>
            <a:r>
              <a:rPr lang="en-US" sz="1600" b="1" i="1" dirty="0">
                <a:solidFill>
                  <a:schemeClr val="bg1">
                    <a:lumMod val="95000"/>
                  </a:schemeClr>
                </a:solidFill>
                <a:effectLst/>
              </a:rPr>
              <a:t> </a:t>
            </a:r>
          </a:p>
          <a:p>
            <a:endParaRPr lang="en-US" sz="1600" b="1" i="1" dirty="0">
              <a:solidFill>
                <a:schemeClr val="bg1">
                  <a:lumMod val="95000"/>
                </a:schemeClr>
              </a:solidFill>
              <a:effectLst/>
            </a:endParaRPr>
          </a:p>
          <a:p>
            <a:r>
              <a:rPr lang="en-US" sz="3200" b="1" i="1" dirty="0">
                <a:solidFill>
                  <a:schemeClr val="bg1">
                    <a:lumMod val="95000"/>
                  </a:schemeClr>
                </a:solidFill>
              </a:rPr>
              <a:t>					                                    </a:t>
            </a:r>
            <a:r>
              <a:rPr lang="en-US" sz="2400" dirty="0">
                <a:solidFill>
                  <a:schemeClr val="bg1">
                    <a:lumMod val="95000"/>
                  </a:schemeClr>
                </a:solidFill>
              </a:rPr>
              <a:t>1 Corinthians 15:58</a:t>
            </a:r>
          </a:p>
        </p:txBody>
      </p:sp>
    </p:spTree>
    <p:extLst>
      <p:ext uri="{BB962C8B-B14F-4D97-AF65-F5344CB8AC3E}">
        <p14:creationId xmlns:p14="http://schemas.microsoft.com/office/powerpoint/2010/main" val="208803433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01417C-A560-EDC4-C169-19007019DCCC}"/>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A4889CC6-88A3-36DF-39BB-19D19280629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47" y="0"/>
            <a:ext cx="12195347" cy="6858000"/>
          </a:xfrm>
          <a:prstGeom prst="rect">
            <a:avLst/>
          </a:prstGeom>
        </p:spPr>
      </p:pic>
      <p:sp>
        <p:nvSpPr>
          <p:cNvPr id="6" name="Title 2">
            <a:extLst>
              <a:ext uri="{FF2B5EF4-FFF2-40B4-BE49-F238E27FC236}">
                <a16:creationId xmlns:a16="http://schemas.microsoft.com/office/drawing/2014/main" id="{AF98B4CC-7FA8-B92C-4F1F-911DBC8E7AE6}"/>
              </a:ext>
            </a:extLst>
          </p:cNvPr>
          <p:cNvSpPr txBox="1">
            <a:spLocks/>
          </p:cNvSpPr>
          <p:nvPr/>
        </p:nvSpPr>
        <p:spPr>
          <a:xfrm>
            <a:off x="836526" y="321956"/>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solidFill>
                  <a:schemeClr val="bg1"/>
                </a:solidFill>
                <a:latin typeface="Bernard MT Condensed" panose="02050806060905020404" pitchFamily="18" charset="0"/>
              </a:rPr>
              <a:t>Active Protective Religion – The Work of God</a:t>
            </a:r>
          </a:p>
        </p:txBody>
      </p:sp>
      <p:sp>
        <p:nvSpPr>
          <p:cNvPr id="7" name="Minus Sign 6">
            <a:extLst>
              <a:ext uri="{FF2B5EF4-FFF2-40B4-BE49-F238E27FC236}">
                <a16:creationId xmlns:a16="http://schemas.microsoft.com/office/drawing/2014/main" id="{38E5FDC0-3C07-A667-845E-FB8C973FA736}"/>
              </a:ext>
            </a:extLst>
          </p:cNvPr>
          <p:cNvSpPr/>
          <p:nvPr/>
        </p:nvSpPr>
        <p:spPr>
          <a:xfrm>
            <a:off x="-3347" y="984738"/>
            <a:ext cx="12195347" cy="327227"/>
          </a:xfrm>
          <a:prstGeom prst="mathMinus">
            <a:avLst/>
          </a:prstGeom>
          <a:solidFill>
            <a:schemeClr val="accent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2">
            <a:extLst>
              <a:ext uri="{FF2B5EF4-FFF2-40B4-BE49-F238E27FC236}">
                <a16:creationId xmlns:a16="http://schemas.microsoft.com/office/drawing/2014/main" id="{8E3B2BF3-91C6-65D4-8DE9-4753A36D3219}"/>
              </a:ext>
            </a:extLst>
          </p:cNvPr>
          <p:cNvSpPr txBox="1">
            <a:spLocks/>
          </p:cNvSpPr>
          <p:nvPr/>
        </p:nvSpPr>
        <p:spPr>
          <a:xfrm>
            <a:off x="838200" y="1504814"/>
            <a:ext cx="10515600" cy="1119118"/>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000" dirty="0">
                <a:solidFill>
                  <a:schemeClr val="accent4">
                    <a:lumMod val="60000"/>
                    <a:lumOff val="40000"/>
                  </a:schemeClr>
                </a:solidFill>
                <a:latin typeface="Bernard MT Condensed" panose="02050806060905020404" pitchFamily="18" charset="0"/>
              </a:rPr>
              <a:t>Christians Need to Work</a:t>
            </a:r>
          </a:p>
        </p:txBody>
      </p:sp>
      <p:sp>
        <p:nvSpPr>
          <p:cNvPr id="3" name="TextBox 2">
            <a:extLst>
              <a:ext uri="{FF2B5EF4-FFF2-40B4-BE49-F238E27FC236}">
                <a16:creationId xmlns:a16="http://schemas.microsoft.com/office/drawing/2014/main" id="{01C94EE9-E3F9-F2F4-EF04-2F097D41584C}"/>
              </a:ext>
            </a:extLst>
          </p:cNvPr>
          <p:cNvSpPr txBox="1"/>
          <p:nvPr/>
        </p:nvSpPr>
        <p:spPr>
          <a:xfrm>
            <a:off x="836526" y="2364169"/>
            <a:ext cx="10515600" cy="2308324"/>
          </a:xfrm>
          <a:prstGeom prst="rect">
            <a:avLst/>
          </a:prstGeom>
          <a:noFill/>
        </p:spPr>
        <p:txBody>
          <a:bodyPr wrap="square">
            <a:spAutoFit/>
          </a:bodyPr>
          <a:lstStyle/>
          <a:p>
            <a:pPr algn="ctr"/>
            <a:r>
              <a:rPr lang="en-US" sz="3200" b="1" i="1" dirty="0">
                <a:solidFill>
                  <a:schemeClr val="bg1">
                    <a:lumMod val="95000"/>
                  </a:schemeClr>
                </a:solidFill>
              </a:rPr>
              <a:t>“And besides they learn to be idle, wandering about from house to house, and not only idle but also gossips and busybodies, saying things which they ought not.</a:t>
            </a:r>
            <a:r>
              <a:rPr lang="en-US" sz="3200" b="1" i="1" dirty="0">
                <a:solidFill>
                  <a:schemeClr val="bg1">
                    <a:lumMod val="95000"/>
                  </a:schemeClr>
                </a:solidFill>
                <a:effectLst/>
              </a:rPr>
              <a:t>”</a:t>
            </a:r>
            <a:r>
              <a:rPr lang="en-US" sz="1600" b="1" i="1" dirty="0">
                <a:solidFill>
                  <a:schemeClr val="bg1">
                    <a:lumMod val="95000"/>
                  </a:schemeClr>
                </a:solidFill>
                <a:effectLst/>
              </a:rPr>
              <a:t> </a:t>
            </a:r>
          </a:p>
          <a:p>
            <a:endParaRPr lang="en-US" sz="1600" b="1" i="1" dirty="0">
              <a:solidFill>
                <a:schemeClr val="bg1">
                  <a:lumMod val="95000"/>
                </a:schemeClr>
              </a:solidFill>
              <a:effectLst/>
            </a:endParaRPr>
          </a:p>
          <a:p>
            <a:r>
              <a:rPr lang="en-US" sz="3200" b="1" i="1" dirty="0">
                <a:solidFill>
                  <a:schemeClr val="bg1">
                    <a:lumMod val="95000"/>
                  </a:schemeClr>
                </a:solidFill>
              </a:rPr>
              <a:t>					                                    </a:t>
            </a:r>
            <a:r>
              <a:rPr lang="en-US" sz="2400" dirty="0">
                <a:solidFill>
                  <a:schemeClr val="bg1">
                    <a:lumMod val="95000"/>
                  </a:schemeClr>
                </a:solidFill>
              </a:rPr>
              <a:t>1 Timothy 5:13</a:t>
            </a:r>
          </a:p>
        </p:txBody>
      </p:sp>
    </p:spTree>
    <p:extLst>
      <p:ext uri="{BB962C8B-B14F-4D97-AF65-F5344CB8AC3E}">
        <p14:creationId xmlns:p14="http://schemas.microsoft.com/office/powerpoint/2010/main" val="9846495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794AF0-9E97-B885-B70F-F60D424FD515}"/>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C44D300A-635F-C4EA-6BB9-85BFA3EF770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47" y="0"/>
            <a:ext cx="12195347" cy="6858000"/>
          </a:xfrm>
          <a:prstGeom prst="rect">
            <a:avLst/>
          </a:prstGeom>
        </p:spPr>
      </p:pic>
      <p:sp>
        <p:nvSpPr>
          <p:cNvPr id="6" name="Title 2">
            <a:extLst>
              <a:ext uri="{FF2B5EF4-FFF2-40B4-BE49-F238E27FC236}">
                <a16:creationId xmlns:a16="http://schemas.microsoft.com/office/drawing/2014/main" id="{1B9FFF18-3E4A-1345-88AE-AE3D23DF1DDE}"/>
              </a:ext>
            </a:extLst>
          </p:cNvPr>
          <p:cNvSpPr txBox="1">
            <a:spLocks/>
          </p:cNvSpPr>
          <p:nvPr/>
        </p:nvSpPr>
        <p:spPr>
          <a:xfrm>
            <a:off x="836526" y="321956"/>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solidFill>
                  <a:schemeClr val="bg1"/>
                </a:solidFill>
                <a:latin typeface="Bernard MT Condensed" panose="02050806060905020404" pitchFamily="18" charset="0"/>
              </a:rPr>
              <a:t>Active Protective Religion – The Work of God</a:t>
            </a:r>
          </a:p>
        </p:txBody>
      </p:sp>
      <p:sp>
        <p:nvSpPr>
          <p:cNvPr id="7" name="Minus Sign 6">
            <a:extLst>
              <a:ext uri="{FF2B5EF4-FFF2-40B4-BE49-F238E27FC236}">
                <a16:creationId xmlns:a16="http://schemas.microsoft.com/office/drawing/2014/main" id="{B789E474-431F-5668-3161-7C7DA13BE7C0}"/>
              </a:ext>
            </a:extLst>
          </p:cNvPr>
          <p:cNvSpPr/>
          <p:nvPr/>
        </p:nvSpPr>
        <p:spPr>
          <a:xfrm>
            <a:off x="-3347" y="984738"/>
            <a:ext cx="12195347" cy="327227"/>
          </a:xfrm>
          <a:prstGeom prst="mathMinus">
            <a:avLst/>
          </a:prstGeom>
          <a:solidFill>
            <a:schemeClr val="accent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2">
            <a:extLst>
              <a:ext uri="{FF2B5EF4-FFF2-40B4-BE49-F238E27FC236}">
                <a16:creationId xmlns:a16="http://schemas.microsoft.com/office/drawing/2014/main" id="{DBEED99A-7949-C583-15C1-793EB65CA9F6}"/>
              </a:ext>
            </a:extLst>
          </p:cNvPr>
          <p:cNvSpPr txBox="1">
            <a:spLocks/>
          </p:cNvSpPr>
          <p:nvPr/>
        </p:nvSpPr>
        <p:spPr>
          <a:xfrm>
            <a:off x="838200" y="1504814"/>
            <a:ext cx="10515600" cy="1119118"/>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000" dirty="0">
                <a:solidFill>
                  <a:schemeClr val="accent4">
                    <a:lumMod val="60000"/>
                    <a:lumOff val="40000"/>
                  </a:schemeClr>
                </a:solidFill>
                <a:latin typeface="Bernard MT Condensed" panose="02050806060905020404" pitchFamily="18" charset="0"/>
              </a:rPr>
              <a:t>Christians Need to Work to Improve Spirituality</a:t>
            </a:r>
          </a:p>
        </p:txBody>
      </p:sp>
      <p:sp>
        <p:nvSpPr>
          <p:cNvPr id="3" name="TextBox 2">
            <a:extLst>
              <a:ext uri="{FF2B5EF4-FFF2-40B4-BE49-F238E27FC236}">
                <a16:creationId xmlns:a16="http://schemas.microsoft.com/office/drawing/2014/main" id="{8993AEC0-BCFD-75EE-9E7D-27B920626973}"/>
              </a:ext>
            </a:extLst>
          </p:cNvPr>
          <p:cNvSpPr txBox="1"/>
          <p:nvPr/>
        </p:nvSpPr>
        <p:spPr>
          <a:xfrm>
            <a:off x="836526" y="2364169"/>
            <a:ext cx="10515600" cy="2308324"/>
          </a:xfrm>
          <a:prstGeom prst="rect">
            <a:avLst/>
          </a:prstGeom>
          <a:noFill/>
        </p:spPr>
        <p:txBody>
          <a:bodyPr wrap="square">
            <a:spAutoFit/>
          </a:bodyPr>
          <a:lstStyle/>
          <a:p>
            <a:pPr algn="ctr"/>
            <a:r>
              <a:rPr lang="en-US" sz="3200" b="1" i="1" dirty="0">
                <a:solidFill>
                  <a:schemeClr val="bg1">
                    <a:lumMod val="95000"/>
                  </a:schemeClr>
                </a:solidFill>
              </a:rPr>
              <a:t>“Then Jesus said to those Jews who believed Him, “If you abide in My word, you are My disciples indeed. And you shall know the truth, and the truth shall make you free.”</a:t>
            </a:r>
            <a:r>
              <a:rPr lang="en-US" sz="1600" b="1" i="1" dirty="0">
                <a:solidFill>
                  <a:schemeClr val="bg1">
                    <a:lumMod val="95000"/>
                  </a:schemeClr>
                </a:solidFill>
                <a:effectLst/>
              </a:rPr>
              <a:t> </a:t>
            </a:r>
          </a:p>
          <a:p>
            <a:endParaRPr lang="en-US" sz="1600" b="1" i="1" dirty="0">
              <a:solidFill>
                <a:schemeClr val="bg1">
                  <a:lumMod val="95000"/>
                </a:schemeClr>
              </a:solidFill>
              <a:effectLst/>
            </a:endParaRPr>
          </a:p>
          <a:p>
            <a:r>
              <a:rPr lang="en-US" sz="3200" b="1" i="1" dirty="0">
                <a:solidFill>
                  <a:schemeClr val="bg1">
                    <a:lumMod val="95000"/>
                  </a:schemeClr>
                </a:solidFill>
              </a:rPr>
              <a:t>					                                    </a:t>
            </a:r>
            <a:r>
              <a:rPr lang="en-US" sz="2400" dirty="0">
                <a:solidFill>
                  <a:schemeClr val="bg1">
                    <a:lumMod val="95000"/>
                  </a:schemeClr>
                </a:solidFill>
              </a:rPr>
              <a:t>John 8:31-32</a:t>
            </a:r>
          </a:p>
        </p:txBody>
      </p:sp>
    </p:spTree>
    <p:extLst>
      <p:ext uri="{BB962C8B-B14F-4D97-AF65-F5344CB8AC3E}">
        <p14:creationId xmlns:p14="http://schemas.microsoft.com/office/powerpoint/2010/main" val="5982504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576C6C-A151-8BB3-CDD1-83E238FEF5EF}"/>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E8C54B4A-3732-6352-34E7-FC53EA110F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5347" cy="6858000"/>
          </a:xfrm>
          <a:prstGeom prst="rect">
            <a:avLst/>
          </a:prstGeom>
        </p:spPr>
      </p:pic>
      <p:sp>
        <p:nvSpPr>
          <p:cNvPr id="6" name="Title 2">
            <a:extLst>
              <a:ext uri="{FF2B5EF4-FFF2-40B4-BE49-F238E27FC236}">
                <a16:creationId xmlns:a16="http://schemas.microsoft.com/office/drawing/2014/main" id="{AC374BE5-3927-01E1-4CFC-B2B18E1A79D4}"/>
              </a:ext>
            </a:extLst>
          </p:cNvPr>
          <p:cNvSpPr txBox="1">
            <a:spLocks/>
          </p:cNvSpPr>
          <p:nvPr/>
        </p:nvSpPr>
        <p:spPr>
          <a:xfrm>
            <a:off x="838200" y="365126"/>
            <a:ext cx="10515600" cy="1119118"/>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5400" dirty="0">
                <a:solidFill>
                  <a:schemeClr val="bg1"/>
                </a:solidFill>
                <a:latin typeface="Bernard MT Condensed" panose="02050806060905020404" pitchFamily="18" charset="0"/>
              </a:rPr>
              <a:t>The Gospel’s Twofold Power:</a:t>
            </a:r>
          </a:p>
        </p:txBody>
      </p:sp>
      <p:sp>
        <p:nvSpPr>
          <p:cNvPr id="2" name="Title 2">
            <a:extLst>
              <a:ext uri="{FF2B5EF4-FFF2-40B4-BE49-F238E27FC236}">
                <a16:creationId xmlns:a16="http://schemas.microsoft.com/office/drawing/2014/main" id="{B1F217A6-786D-84B6-F345-35D5B2BD2EF3}"/>
              </a:ext>
            </a:extLst>
          </p:cNvPr>
          <p:cNvSpPr txBox="1">
            <a:spLocks/>
          </p:cNvSpPr>
          <p:nvPr/>
        </p:nvSpPr>
        <p:spPr>
          <a:xfrm>
            <a:off x="838200" y="1504814"/>
            <a:ext cx="10515600" cy="1119118"/>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800" dirty="0">
                <a:solidFill>
                  <a:schemeClr val="accent4">
                    <a:lumMod val="60000"/>
                    <a:lumOff val="40000"/>
                  </a:schemeClr>
                </a:solidFill>
                <a:latin typeface="Bernard MT Condensed" panose="02050806060905020404" pitchFamily="18" charset="0"/>
              </a:rPr>
              <a:t>- Removes Sin</a:t>
            </a:r>
          </a:p>
        </p:txBody>
      </p:sp>
      <p:sp>
        <p:nvSpPr>
          <p:cNvPr id="4" name="TextBox 3">
            <a:extLst>
              <a:ext uri="{FF2B5EF4-FFF2-40B4-BE49-F238E27FC236}">
                <a16:creationId xmlns:a16="http://schemas.microsoft.com/office/drawing/2014/main" id="{9D3AD4E8-02D1-A5AE-238C-1A8A817CEF5F}"/>
              </a:ext>
            </a:extLst>
          </p:cNvPr>
          <p:cNvSpPr txBox="1"/>
          <p:nvPr/>
        </p:nvSpPr>
        <p:spPr>
          <a:xfrm>
            <a:off x="838200" y="2623932"/>
            <a:ext cx="10677939" cy="1815882"/>
          </a:xfrm>
          <a:prstGeom prst="rect">
            <a:avLst/>
          </a:prstGeom>
          <a:noFill/>
        </p:spPr>
        <p:txBody>
          <a:bodyPr wrap="square">
            <a:spAutoFit/>
          </a:bodyPr>
          <a:lstStyle/>
          <a:p>
            <a:pPr algn="ctr"/>
            <a:r>
              <a:rPr lang="en-US" sz="3200" b="1" i="1" dirty="0">
                <a:solidFill>
                  <a:schemeClr val="bg1">
                    <a:lumMod val="95000"/>
                  </a:schemeClr>
                </a:solidFill>
                <a:effectLst/>
              </a:rPr>
              <a:t>“and that repentance and remission of sins should be preached in His name to all nations, beginning at Jerusalem.</a:t>
            </a:r>
            <a:r>
              <a:rPr lang="en-US" sz="3200" b="1" i="1" dirty="0">
                <a:solidFill>
                  <a:schemeClr val="bg1">
                    <a:lumMod val="95000"/>
                  </a:schemeClr>
                </a:solidFill>
              </a:rPr>
              <a:t>”</a:t>
            </a:r>
            <a:r>
              <a:rPr lang="en-US" sz="3200" b="1" i="1" dirty="0">
                <a:solidFill>
                  <a:schemeClr val="bg1">
                    <a:lumMod val="95000"/>
                  </a:schemeClr>
                </a:solidFill>
                <a:effectLst/>
              </a:rPr>
              <a:t> </a:t>
            </a:r>
            <a:r>
              <a:rPr lang="en-US" sz="1600" b="1" i="1" dirty="0">
                <a:solidFill>
                  <a:schemeClr val="bg1">
                    <a:lumMod val="95000"/>
                  </a:schemeClr>
                </a:solidFill>
                <a:effectLst/>
              </a:rPr>
              <a:t> </a:t>
            </a:r>
          </a:p>
          <a:p>
            <a:endParaRPr lang="en-US" sz="1600" b="1" i="1" dirty="0">
              <a:solidFill>
                <a:schemeClr val="bg1">
                  <a:lumMod val="95000"/>
                </a:schemeClr>
              </a:solidFill>
              <a:effectLst/>
            </a:endParaRPr>
          </a:p>
          <a:p>
            <a:r>
              <a:rPr lang="en-US" sz="3200" b="1" i="1" dirty="0">
                <a:solidFill>
                  <a:schemeClr val="bg1">
                    <a:lumMod val="95000"/>
                  </a:schemeClr>
                </a:solidFill>
              </a:rPr>
              <a:t>								</a:t>
            </a:r>
            <a:r>
              <a:rPr lang="en-US" b="1" i="1" dirty="0">
                <a:solidFill>
                  <a:schemeClr val="bg1">
                    <a:lumMod val="95000"/>
                  </a:schemeClr>
                </a:solidFill>
              </a:rPr>
              <a:t> </a:t>
            </a:r>
            <a:r>
              <a:rPr lang="en-US" sz="1600" b="1" i="1" dirty="0">
                <a:solidFill>
                  <a:schemeClr val="bg1">
                    <a:lumMod val="95000"/>
                  </a:schemeClr>
                </a:solidFill>
              </a:rPr>
              <a:t> </a:t>
            </a:r>
            <a:r>
              <a:rPr lang="en-US" sz="2400" b="1" i="1" dirty="0">
                <a:solidFill>
                  <a:schemeClr val="bg1">
                    <a:lumMod val="95000"/>
                  </a:schemeClr>
                </a:solidFill>
              </a:rPr>
              <a:t>	</a:t>
            </a:r>
            <a:r>
              <a:rPr lang="en-US" sz="2400" dirty="0">
                <a:solidFill>
                  <a:schemeClr val="bg1">
                    <a:lumMod val="95000"/>
                  </a:schemeClr>
                </a:solidFill>
              </a:rPr>
              <a:t>Luke 24:47</a:t>
            </a:r>
          </a:p>
        </p:txBody>
      </p:sp>
    </p:spTree>
    <p:extLst>
      <p:ext uri="{BB962C8B-B14F-4D97-AF65-F5344CB8AC3E}">
        <p14:creationId xmlns:p14="http://schemas.microsoft.com/office/powerpoint/2010/main" val="66540380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F01AC79-049A-A6F0-915E-A98EFBFDC796}"/>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BE6FBD4C-6353-5A21-21EE-123A59BF9E2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47" y="0"/>
            <a:ext cx="12195347" cy="6858000"/>
          </a:xfrm>
          <a:prstGeom prst="rect">
            <a:avLst/>
          </a:prstGeom>
        </p:spPr>
      </p:pic>
      <p:sp>
        <p:nvSpPr>
          <p:cNvPr id="6" name="Title 2">
            <a:extLst>
              <a:ext uri="{FF2B5EF4-FFF2-40B4-BE49-F238E27FC236}">
                <a16:creationId xmlns:a16="http://schemas.microsoft.com/office/drawing/2014/main" id="{5EB4032F-F84F-15E7-5E3D-10A43FD097E1}"/>
              </a:ext>
            </a:extLst>
          </p:cNvPr>
          <p:cNvSpPr txBox="1">
            <a:spLocks/>
          </p:cNvSpPr>
          <p:nvPr/>
        </p:nvSpPr>
        <p:spPr>
          <a:xfrm>
            <a:off x="836526" y="321956"/>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solidFill>
                  <a:schemeClr val="bg1"/>
                </a:solidFill>
                <a:latin typeface="Bernard MT Condensed" panose="02050806060905020404" pitchFamily="18" charset="0"/>
              </a:rPr>
              <a:t>Active Protective Religion – The Work of God</a:t>
            </a:r>
          </a:p>
        </p:txBody>
      </p:sp>
      <p:sp>
        <p:nvSpPr>
          <p:cNvPr id="7" name="Minus Sign 6">
            <a:extLst>
              <a:ext uri="{FF2B5EF4-FFF2-40B4-BE49-F238E27FC236}">
                <a16:creationId xmlns:a16="http://schemas.microsoft.com/office/drawing/2014/main" id="{FF2A02C5-4C3D-84ED-46CF-BA2AB6BF33A9}"/>
              </a:ext>
            </a:extLst>
          </p:cNvPr>
          <p:cNvSpPr/>
          <p:nvPr/>
        </p:nvSpPr>
        <p:spPr>
          <a:xfrm>
            <a:off x="-3347" y="984738"/>
            <a:ext cx="12195347" cy="327227"/>
          </a:xfrm>
          <a:prstGeom prst="mathMinus">
            <a:avLst/>
          </a:prstGeom>
          <a:solidFill>
            <a:schemeClr val="accent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2">
            <a:extLst>
              <a:ext uri="{FF2B5EF4-FFF2-40B4-BE49-F238E27FC236}">
                <a16:creationId xmlns:a16="http://schemas.microsoft.com/office/drawing/2014/main" id="{90E19973-884F-A597-468B-17F54A76BECF}"/>
              </a:ext>
            </a:extLst>
          </p:cNvPr>
          <p:cNvSpPr txBox="1">
            <a:spLocks/>
          </p:cNvSpPr>
          <p:nvPr/>
        </p:nvSpPr>
        <p:spPr>
          <a:xfrm>
            <a:off x="838200" y="1504814"/>
            <a:ext cx="10515600" cy="1119118"/>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000" dirty="0">
                <a:solidFill>
                  <a:schemeClr val="accent4">
                    <a:lumMod val="60000"/>
                    <a:lumOff val="40000"/>
                  </a:schemeClr>
                </a:solidFill>
                <a:latin typeface="Bernard MT Condensed" panose="02050806060905020404" pitchFamily="18" charset="0"/>
              </a:rPr>
              <a:t>Christians Need to Work – Must be God’s Work</a:t>
            </a:r>
          </a:p>
        </p:txBody>
      </p:sp>
      <p:sp>
        <p:nvSpPr>
          <p:cNvPr id="3" name="TextBox 2">
            <a:extLst>
              <a:ext uri="{FF2B5EF4-FFF2-40B4-BE49-F238E27FC236}">
                <a16:creationId xmlns:a16="http://schemas.microsoft.com/office/drawing/2014/main" id="{F25523A8-D1EC-19B9-DFF1-89047CC9212C}"/>
              </a:ext>
            </a:extLst>
          </p:cNvPr>
          <p:cNvSpPr txBox="1"/>
          <p:nvPr/>
        </p:nvSpPr>
        <p:spPr>
          <a:xfrm>
            <a:off x="836526" y="2364169"/>
            <a:ext cx="10515600" cy="2308324"/>
          </a:xfrm>
          <a:prstGeom prst="rect">
            <a:avLst/>
          </a:prstGeom>
          <a:noFill/>
        </p:spPr>
        <p:txBody>
          <a:bodyPr wrap="square">
            <a:spAutoFit/>
          </a:bodyPr>
          <a:lstStyle/>
          <a:p>
            <a:pPr algn="ctr"/>
            <a:r>
              <a:rPr lang="en-US" sz="3200" b="1" i="1" dirty="0">
                <a:solidFill>
                  <a:schemeClr val="bg1">
                    <a:lumMod val="95000"/>
                  </a:schemeClr>
                </a:solidFill>
              </a:rPr>
              <a:t>“But he who looks into the perfect law of liberty and continues in it, and is not a forgetful hearer but a doer of the work, this one will be blessed in what he does.</a:t>
            </a:r>
            <a:r>
              <a:rPr lang="en-US" sz="3200" b="1" i="1" dirty="0">
                <a:solidFill>
                  <a:schemeClr val="bg1">
                    <a:lumMod val="95000"/>
                  </a:schemeClr>
                </a:solidFill>
                <a:effectLst/>
              </a:rPr>
              <a:t>”</a:t>
            </a:r>
            <a:r>
              <a:rPr lang="en-US" sz="1600" b="1" i="1" dirty="0">
                <a:solidFill>
                  <a:schemeClr val="bg1">
                    <a:lumMod val="95000"/>
                  </a:schemeClr>
                </a:solidFill>
                <a:effectLst/>
              </a:rPr>
              <a:t> </a:t>
            </a:r>
          </a:p>
          <a:p>
            <a:endParaRPr lang="en-US" sz="1600" b="1" i="1" dirty="0">
              <a:solidFill>
                <a:schemeClr val="bg1">
                  <a:lumMod val="95000"/>
                </a:schemeClr>
              </a:solidFill>
              <a:effectLst/>
            </a:endParaRPr>
          </a:p>
          <a:p>
            <a:r>
              <a:rPr lang="en-US" sz="3200" b="1" i="1" dirty="0">
                <a:solidFill>
                  <a:schemeClr val="bg1">
                    <a:lumMod val="95000"/>
                  </a:schemeClr>
                </a:solidFill>
              </a:rPr>
              <a:t>					                                    </a:t>
            </a:r>
            <a:r>
              <a:rPr lang="en-US" sz="2400" dirty="0">
                <a:solidFill>
                  <a:schemeClr val="bg1">
                    <a:lumMod val="95000"/>
                  </a:schemeClr>
                </a:solidFill>
              </a:rPr>
              <a:t>James 1:25</a:t>
            </a:r>
          </a:p>
        </p:txBody>
      </p:sp>
    </p:spTree>
    <p:extLst>
      <p:ext uri="{BB962C8B-B14F-4D97-AF65-F5344CB8AC3E}">
        <p14:creationId xmlns:p14="http://schemas.microsoft.com/office/powerpoint/2010/main" val="4874583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503DD61-DC4F-1D18-63F1-A352B4218DF2}"/>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E0BD856F-F4B1-6076-7E79-4E7A825D271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47" y="0"/>
            <a:ext cx="12195347" cy="6858000"/>
          </a:xfrm>
          <a:prstGeom prst="rect">
            <a:avLst/>
          </a:prstGeom>
        </p:spPr>
      </p:pic>
      <p:sp>
        <p:nvSpPr>
          <p:cNvPr id="6" name="Title 2">
            <a:extLst>
              <a:ext uri="{FF2B5EF4-FFF2-40B4-BE49-F238E27FC236}">
                <a16:creationId xmlns:a16="http://schemas.microsoft.com/office/drawing/2014/main" id="{980F35A6-3373-480E-9BAF-ECA2AAC82154}"/>
              </a:ext>
            </a:extLst>
          </p:cNvPr>
          <p:cNvSpPr txBox="1">
            <a:spLocks/>
          </p:cNvSpPr>
          <p:nvPr/>
        </p:nvSpPr>
        <p:spPr>
          <a:xfrm>
            <a:off x="836526" y="321956"/>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solidFill>
                  <a:schemeClr val="bg1"/>
                </a:solidFill>
                <a:latin typeface="Bernard MT Condensed" panose="02050806060905020404" pitchFamily="18" charset="0"/>
              </a:rPr>
              <a:t>Active Protective Religion – The Work of God</a:t>
            </a:r>
          </a:p>
        </p:txBody>
      </p:sp>
      <p:sp>
        <p:nvSpPr>
          <p:cNvPr id="7" name="Minus Sign 6">
            <a:extLst>
              <a:ext uri="{FF2B5EF4-FFF2-40B4-BE49-F238E27FC236}">
                <a16:creationId xmlns:a16="http://schemas.microsoft.com/office/drawing/2014/main" id="{17F7DA96-1A64-643C-5451-2CD9789BEDAA}"/>
              </a:ext>
            </a:extLst>
          </p:cNvPr>
          <p:cNvSpPr/>
          <p:nvPr/>
        </p:nvSpPr>
        <p:spPr>
          <a:xfrm>
            <a:off x="-3347" y="984738"/>
            <a:ext cx="12195347" cy="327227"/>
          </a:xfrm>
          <a:prstGeom prst="mathMinus">
            <a:avLst/>
          </a:prstGeom>
          <a:solidFill>
            <a:schemeClr val="accent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2">
            <a:extLst>
              <a:ext uri="{FF2B5EF4-FFF2-40B4-BE49-F238E27FC236}">
                <a16:creationId xmlns:a16="http://schemas.microsoft.com/office/drawing/2014/main" id="{7F56CBBB-0AE7-F25D-DEF6-790CE9F07240}"/>
              </a:ext>
            </a:extLst>
          </p:cNvPr>
          <p:cNvSpPr txBox="1">
            <a:spLocks/>
          </p:cNvSpPr>
          <p:nvPr/>
        </p:nvSpPr>
        <p:spPr>
          <a:xfrm>
            <a:off x="838200" y="1504814"/>
            <a:ext cx="10515600" cy="1119118"/>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000" dirty="0">
                <a:solidFill>
                  <a:schemeClr val="accent4">
                    <a:lumMod val="60000"/>
                    <a:lumOff val="40000"/>
                  </a:schemeClr>
                </a:solidFill>
                <a:latin typeface="Bernard MT Condensed" panose="02050806060905020404" pitchFamily="18" charset="0"/>
              </a:rPr>
              <a:t>Christians Need to Work – Must be God’s Work</a:t>
            </a:r>
          </a:p>
        </p:txBody>
      </p:sp>
      <p:sp>
        <p:nvSpPr>
          <p:cNvPr id="3" name="TextBox 2">
            <a:extLst>
              <a:ext uri="{FF2B5EF4-FFF2-40B4-BE49-F238E27FC236}">
                <a16:creationId xmlns:a16="http://schemas.microsoft.com/office/drawing/2014/main" id="{A5F5A344-EFC2-295E-9BAF-C46CB9765F15}"/>
              </a:ext>
            </a:extLst>
          </p:cNvPr>
          <p:cNvSpPr txBox="1"/>
          <p:nvPr/>
        </p:nvSpPr>
        <p:spPr>
          <a:xfrm>
            <a:off x="836526" y="2364169"/>
            <a:ext cx="10515600" cy="2800767"/>
          </a:xfrm>
          <a:prstGeom prst="rect">
            <a:avLst/>
          </a:prstGeom>
          <a:noFill/>
        </p:spPr>
        <p:txBody>
          <a:bodyPr wrap="square">
            <a:spAutoFit/>
          </a:bodyPr>
          <a:lstStyle/>
          <a:p>
            <a:pPr algn="ctr"/>
            <a:r>
              <a:rPr lang="en-US" sz="3200" b="1" i="1" dirty="0">
                <a:solidFill>
                  <a:schemeClr val="bg1">
                    <a:lumMod val="95000"/>
                  </a:schemeClr>
                </a:solidFill>
              </a:rPr>
              <a:t>“All Scripture is given by inspiration of God, and is profitable for doctrine, for reproof, for correction, for instruction in righteousness, that the man of God may be complete, thoroughly equipped for every good work.</a:t>
            </a:r>
            <a:r>
              <a:rPr lang="en-US" sz="3200" b="1" i="1" dirty="0">
                <a:solidFill>
                  <a:schemeClr val="bg1">
                    <a:lumMod val="95000"/>
                  </a:schemeClr>
                </a:solidFill>
                <a:effectLst/>
              </a:rPr>
              <a:t>”</a:t>
            </a:r>
            <a:r>
              <a:rPr lang="en-US" sz="1600" b="1" i="1" dirty="0">
                <a:solidFill>
                  <a:schemeClr val="bg1">
                    <a:lumMod val="95000"/>
                  </a:schemeClr>
                </a:solidFill>
                <a:effectLst/>
              </a:rPr>
              <a:t> </a:t>
            </a:r>
          </a:p>
          <a:p>
            <a:endParaRPr lang="en-US" sz="1600" b="1" i="1" dirty="0">
              <a:solidFill>
                <a:schemeClr val="bg1">
                  <a:lumMod val="95000"/>
                </a:schemeClr>
              </a:solidFill>
              <a:effectLst/>
            </a:endParaRPr>
          </a:p>
          <a:p>
            <a:r>
              <a:rPr lang="en-US" sz="3200" b="1" i="1" dirty="0">
                <a:solidFill>
                  <a:schemeClr val="bg1">
                    <a:lumMod val="95000"/>
                  </a:schemeClr>
                </a:solidFill>
              </a:rPr>
              <a:t>					                                    </a:t>
            </a:r>
            <a:r>
              <a:rPr lang="en-US" sz="2400" dirty="0">
                <a:solidFill>
                  <a:schemeClr val="bg1">
                    <a:lumMod val="95000"/>
                  </a:schemeClr>
                </a:solidFill>
              </a:rPr>
              <a:t>2 Timothy 3:16-17</a:t>
            </a:r>
          </a:p>
        </p:txBody>
      </p:sp>
    </p:spTree>
    <p:extLst>
      <p:ext uri="{BB962C8B-B14F-4D97-AF65-F5344CB8AC3E}">
        <p14:creationId xmlns:p14="http://schemas.microsoft.com/office/powerpoint/2010/main" val="255478735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CEB038E-96AC-3E43-D751-32A93668158E}"/>
            </a:ext>
          </a:extLst>
        </p:cNvPr>
        <p:cNvGrpSpPr/>
        <p:nvPr/>
      </p:nvGrpSpPr>
      <p:grpSpPr>
        <a:xfrm>
          <a:off x="0" y="0"/>
          <a:ext cx="0" cy="0"/>
          <a:chOff x="0" y="0"/>
          <a:chExt cx="0" cy="0"/>
        </a:xfrm>
      </p:grpSpPr>
      <p:pic>
        <p:nvPicPr>
          <p:cNvPr id="2" name="Picture 2" descr="http://www.emmanuelbaptistchurch.net/golden-bible.jpg">
            <a:extLst>
              <a:ext uri="{FF2B5EF4-FFF2-40B4-BE49-F238E27FC236}">
                <a16:creationId xmlns:a16="http://schemas.microsoft.com/office/drawing/2014/main" id="{1805470B-E897-24BB-1136-850385E49FB6}"/>
              </a:ext>
            </a:extLst>
          </p:cNvPr>
          <p:cNvPicPr>
            <a:picLocks noChangeAspect="1" noChangeArrowheads="1"/>
          </p:cNvPicPr>
          <p:nvPr/>
        </p:nvPicPr>
        <p:blipFill>
          <a:blip r:embed="rId2" cstate="print"/>
          <a:srcRect/>
          <a:stretch>
            <a:fillRect/>
          </a:stretch>
        </p:blipFill>
        <p:spPr bwMode="auto">
          <a:xfrm>
            <a:off x="0" y="0"/>
            <a:ext cx="12192000" cy="6858001"/>
          </a:xfrm>
          <a:prstGeom prst="rect">
            <a:avLst/>
          </a:prstGeom>
          <a:noFill/>
        </p:spPr>
      </p:pic>
      <p:sp>
        <p:nvSpPr>
          <p:cNvPr id="3" name="Title 2">
            <a:extLst>
              <a:ext uri="{FF2B5EF4-FFF2-40B4-BE49-F238E27FC236}">
                <a16:creationId xmlns:a16="http://schemas.microsoft.com/office/drawing/2014/main" id="{25B70AC0-56E7-D043-27D8-718A7BA221DA}"/>
              </a:ext>
            </a:extLst>
          </p:cNvPr>
          <p:cNvSpPr>
            <a:spLocks noGrp="1"/>
          </p:cNvSpPr>
          <p:nvPr>
            <p:ph type="title"/>
          </p:nvPr>
        </p:nvSpPr>
        <p:spPr/>
        <p:txBody>
          <a:bodyPr>
            <a:normAutofit/>
          </a:bodyPr>
          <a:lstStyle/>
          <a:p>
            <a:pPr algn="ctr"/>
            <a:r>
              <a:rPr lang="en-US" sz="7200" dirty="0">
                <a:solidFill>
                  <a:schemeClr val="bg1"/>
                </a:solidFill>
                <a:latin typeface="Bernard MT Condensed" panose="02050806060905020404" pitchFamily="18" charset="0"/>
              </a:rPr>
              <a:t>Active Protective Religion</a:t>
            </a:r>
          </a:p>
        </p:txBody>
      </p:sp>
    </p:spTree>
    <p:extLst>
      <p:ext uri="{BB962C8B-B14F-4D97-AF65-F5344CB8AC3E}">
        <p14:creationId xmlns:p14="http://schemas.microsoft.com/office/powerpoint/2010/main" val="200998530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20C89D-933D-7CDE-5E83-99F2AE265CE2}"/>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D46F5C97-6BBE-8A70-905C-2A004899E06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5347" cy="6858000"/>
          </a:xfrm>
          <a:prstGeom prst="rect">
            <a:avLst/>
          </a:prstGeom>
        </p:spPr>
      </p:pic>
      <p:sp>
        <p:nvSpPr>
          <p:cNvPr id="6" name="Title 2">
            <a:extLst>
              <a:ext uri="{FF2B5EF4-FFF2-40B4-BE49-F238E27FC236}">
                <a16:creationId xmlns:a16="http://schemas.microsoft.com/office/drawing/2014/main" id="{9F4AA6E7-498E-F0F5-B8E2-825FDC7DD64F}"/>
              </a:ext>
            </a:extLst>
          </p:cNvPr>
          <p:cNvSpPr txBox="1">
            <a:spLocks/>
          </p:cNvSpPr>
          <p:nvPr/>
        </p:nvSpPr>
        <p:spPr>
          <a:xfrm>
            <a:off x="212035" y="365126"/>
            <a:ext cx="11728174" cy="1039604"/>
          </a:xfrm>
          <a:prstGeom prst="rect">
            <a:avLst/>
          </a:prstGeom>
        </p:spPr>
        <p:txBody>
          <a:bodyPr>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5400" dirty="0">
                <a:solidFill>
                  <a:schemeClr val="bg1"/>
                </a:solidFill>
                <a:latin typeface="Bernard MT Condensed" panose="02050806060905020404" pitchFamily="18" charset="0"/>
              </a:rPr>
              <a:t>Three Elements of Active Protective Religion:</a:t>
            </a:r>
          </a:p>
        </p:txBody>
      </p:sp>
      <p:sp>
        <p:nvSpPr>
          <p:cNvPr id="2" name="Title 2">
            <a:extLst>
              <a:ext uri="{FF2B5EF4-FFF2-40B4-BE49-F238E27FC236}">
                <a16:creationId xmlns:a16="http://schemas.microsoft.com/office/drawing/2014/main" id="{2231DEC4-C0E3-4542-24BD-9974E4EC9E57}"/>
              </a:ext>
            </a:extLst>
          </p:cNvPr>
          <p:cNvSpPr txBox="1">
            <a:spLocks/>
          </p:cNvSpPr>
          <p:nvPr/>
        </p:nvSpPr>
        <p:spPr>
          <a:xfrm>
            <a:off x="838200" y="1504813"/>
            <a:ext cx="10515600" cy="2510595"/>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800" dirty="0">
                <a:solidFill>
                  <a:schemeClr val="accent4">
                    <a:lumMod val="60000"/>
                    <a:lumOff val="40000"/>
                  </a:schemeClr>
                </a:solidFill>
                <a:latin typeface="Bernard MT Condensed" panose="02050806060905020404" pitchFamily="18" charset="0"/>
              </a:rPr>
              <a:t>- The Word of God</a:t>
            </a:r>
          </a:p>
          <a:p>
            <a:endParaRPr lang="en-US" sz="1200" dirty="0">
              <a:solidFill>
                <a:schemeClr val="accent4">
                  <a:lumMod val="60000"/>
                  <a:lumOff val="40000"/>
                </a:schemeClr>
              </a:solidFill>
              <a:latin typeface="Bernard MT Condensed" panose="02050806060905020404" pitchFamily="18" charset="0"/>
            </a:endParaRPr>
          </a:p>
          <a:p>
            <a:r>
              <a:rPr lang="en-US" sz="4800" dirty="0">
                <a:solidFill>
                  <a:schemeClr val="accent4">
                    <a:lumMod val="60000"/>
                    <a:lumOff val="40000"/>
                  </a:schemeClr>
                </a:solidFill>
                <a:latin typeface="Bernard MT Condensed" panose="02050806060905020404" pitchFamily="18" charset="0"/>
              </a:rPr>
              <a:t>- The Worship of God</a:t>
            </a:r>
          </a:p>
          <a:p>
            <a:endParaRPr lang="en-US" sz="1300" dirty="0">
              <a:solidFill>
                <a:schemeClr val="accent4">
                  <a:lumMod val="60000"/>
                  <a:lumOff val="40000"/>
                </a:schemeClr>
              </a:solidFill>
              <a:latin typeface="Bernard MT Condensed" panose="02050806060905020404" pitchFamily="18" charset="0"/>
            </a:endParaRPr>
          </a:p>
          <a:p>
            <a:r>
              <a:rPr lang="en-US" sz="4800" dirty="0">
                <a:solidFill>
                  <a:schemeClr val="accent4">
                    <a:lumMod val="60000"/>
                    <a:lumOff val="40000"/>
                  </a:schemeClr>
                </a:solidFill>
                <a:latin typeface="Bernard MT Condensed" panose="02050806060905020404" pitchFamily="18" charset="0"/>
              </a:rPr>
              <a:t>- The Work of God</a:t>
            </a:r>
          </a:p>
          <a:p>
            <a:endParaRPr lang="en-US" sz="4800" dirty="0">
              <a:solidFill>
                <a:schemeClr val="accent4">
                  <a:lumMod val="60000"/>
                  <a:lumOff val="40000"/>
                </a:schemeClr>
              </a:solidFill>
              <a:latin typeface="Bernard MT Condensed" panose="02050806060905020404" pitchFamily="18" charset="0"/>
            </a:endParaRPr>
          </a:p>
        </p:txBody>
      </p:sp>
    </p:spTree>
    <p:extLst>
      <p:ext uri="{BB962C8B-B14F-4D97-AF65-F5344CB8AC3E}">
        <p14:creationId xmlns:p14="http://schemas.microsoft.com/office/powerpoint/2010/main" val="2123645528"/>
      </p:ext>
    </p:extLst>
  </p:cSld>
  <p:clrMapOvr>
    <a:masterClrMapping/>
  </p:clrMapOvr>
  <p:transition spd="slow">
    <p:push dir="u"/>
  </p:transition>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196797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545B60-C3AC-8634-4A3F-B5ED473ED5A8}"/>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E405EB6B-B068-E780-102F-C9B165669C1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5347" cy="6858000"/>
          </a:xfrm>
          <a:prstGeom prst="rect">
            <a:avLst/>
          </a:prstGeom>
        </p:spPr>
      </p:pic>
      <p:sp>
        <p:nvSpPr>
          <p:cNvPr id="6" name="Title 2">
            <a:extLst>
              <a:ext uri="{FF2B5EF4-FFF2-40B4-BE49-F238E27FC236}">
                <a16:creationId xmlns:a16="http://schemas.microsoft.com/office/drawing/2014/main" id="{8AD5FA76-AC32-9A9B-0A20-73BE5976AF61}"/>
              </a:ext>
            </a:extLst>
          </p:cNvPr>
          <p:cNvSpPr txBox="1">
            <a:spLocks/>
          </p:cNvSpPr>
          <p:nvPr/>
        </p:nvSpPr>
        <p:spPr>
          <a:xfrm>
            <a:off x="838200" y="365126"/>
            <a:ext cx="10515600" cy="1119118"/>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5400" dirty="0">
                <a:solidFill>
                  <a:schemeClr val="bg1"/>
                </a:solidFill>
                <a:latin typeface="Bernard MT Condensed" panose="02050806060905020404" pitchFamily="18" charset="0"/>
              </a:rPr>
              <a:t>The Gospel’s Twofold Power:</a:t>
            </a:r>
          </a:p>
        </p:txBody>
      </p:sp>
      <p:sp>
        <p:nvSpPr>
          <p:cNvPr id="2" name="Title 2">
            <a:extLst>
              <a:ext uri="{FF2B5EF4-FFF2-40B4-BE49-F238E27FC236}">
                <a16:creationId xmlns:a16="http://schemas.microsoft.com/office/drawing/2014/main" id="{09054C28-19F2-F425-BE59-63883738B0BD}"/>
              </a:ext>
            </a:extLst>
          </p:cNvPr>
          <p:cNvSpPr txBox="1">
            <a:spLocks/>
          </p:cNvSpPr>
          <p:nvPr/>
        </p:nvSpPr>
        <p:spPr>
          <a:xfrm>
            <a:off x="838200" y="1504814"/>
            <a:ext cx="10515600" cy="1924186"/>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800" dirty="0">
                <a:solidFill>
                  <a:schemeClr val="accent4">
                    <a:lumMod val="75000"/>
                  </a:schemeClr>
                </a:solidFill>
                <a:latin typeface="Bernard MT Condensed" panose="02050806060905020404" pitchFamily="18" charset="0"/>
              </a:rPr>
              <a:t>- Removes Sin</a:t>
            </a:r>
          </a:p>
          <a:p>
            <a:endParaRPr lang="en-US" sz="1200" dirty="0">
              <a:solidFill>
                <a:schemeClr val="accent4">
                  <a:lumMod val="60000"/>
                  <a:lumOff val="40000"/>
                </a:schemeClr>
              </a:solidFill>
              <a:latin typeface="Bernard MT Condensed" panose="02050806060905020404" pitchFamily="18" charset="0"/>
            </a:endParaRPr>
          </a:p>
          <a:p>
            <a:r>
              <a:rPr lang="en-US" sz="4800" dirty="0">
                <a:solidFill>
                  <a:schemeClr val="accent4">
                    <a:lumMod val="60000"/>
                    <a:lumOff val="40000"/>
                  </a:schemeClr>
                </a:solidFill>
                <a:latin typeface="Bernard MT Condensed" panose="02050806060905020404" pitchFamily="18" charset="0"/>
              </a:rPr>
              <a:t>- Prevents Sin</a:t>
            </a:r>
          </a:p>
        </p:txBody>
      </p:sp>
    </p:spTree>
    <p:extLst>
      <p:ext uri="{BB962C8B-B14F-4D97-AF65-F5344CB8AC3E}">
        <p14:creationId xmlns:p14="http://schemas.microsoft.com/office/powerpoint/2010/main" val="10063400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6A4839-7FF5-CA58-99EE-11BBD75E3340}"/>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33464FC2-25D5-ECA4-1561-503F88C37B9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5347" cy="6858000"/>
          </a:xfrm>
          <a:prstGeom prst="rect">
            <a:avLst/>
          </a:prstGeom>
        </p:spPr>
      </p:pic>
      <p:sp>
        <p:nvSpPr>
          <p:cNvPr id="6" name="Title 2">
            <a:extLst>
              <a:ext uri="{FF2B5EF4-FFF2-40B4-BE49-F238E27FC236}">
                <a16:creationId xmlns:a16="http://schemas.microsoft.com/office/drawing/2014/main" id="{92328706-32BE-F43F-8C9C-899FC306F290}"/>
              </a:ext>
            </a:extLst>
          </p:cNvPr>
          <p:cNvSpPr txBox="1">
            <a:spLocks/>
          </p:cNvSpPr>
          <p:nvPr/>
        </p:nvSpPr>
        <p:spPr>
          <a:xfrm>
            <a:off x="838200" y="365126"/>
            <a:ext cx="10515600" cy="1119118"/>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5400" dirty="0">
                <a:solidFill>
                  <a:schemeClr val="bg1"/>
                </a:solidFill>
                <a:latin typeface="Bernard MT Condensed" panose="02050806060905020404" pitchFamily="18" charset="0"/>
              </a:rPr>
              <a:t>The Gospel’s Twofold Power:</a:t>
            </a:r>
          </a:p>
        </p:txBody>
      </p:sp>
      <p:sp>
        <p:nvSpPr>
          <p:cNvPr id="2" name="Title 2">
            <a:extLst>
              <a:ext uri="{FF2B5EF4-FFF2-40B4-BE49-F238E27FC236}">
                <a16:creationId xmlns:a16="http://schemas.microsoft.com/office/drawing/2014/main" id="{B90C39CB-8BD8-A085-F571-7F7E45BB5361}"/>
              </a:ext>
            </a:extLst>
          </p:cNvPr>
          <p:cNvSpPr txBox="1">
            <a:spLocks/>
          </p:cNvSpPr>
          <p:nvPr/>
        </p:nvSpPr>
        <p:spPr>
          <a:xfrm>
            <a:off x="838200" y="1504814"/>
            <a:ext cx="10515600" cy="1924186"/>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800" dirty="0">
                <a:solidFill>
                  <a:schemeClr val="accent4">
                    <a:lumMod val="75000"/>
                  </a:schemeClr>
                </a:solidFill>
                <a:latin typeface="Bernard MT Condensed" panose="02050806060905020404" pitchFamily="18" charset="0"/>
              </a:rPr>
              <a:t>- Removes Sin</a:t>
            </a:r>
          </a:p>
          <a:p>
            <a:endParaRPr lang="en-US" sz="1200" dirty="0">
              <a:solidFill>
                <a:schemeClr val="accent4">
                  <a:lumMod val="60000"/>
                  <a:lumOff val="40000"/>
                </a:schemeClr>
              </a:solidFill>
              <a:latin typeface="Bernard MT Condensed" panose="02050806060905020404" pitchFamily="18" charset="0"/>
            </a:endParaRPr>
          </a:p>
          <a:p>
            <a:r>
              <a:rPr lang="en-US" sz="4800" dirty="0">
                <a:solidFill>
                  <a:schemeClr val="accent4">
                    <a:lumMod val="60000"/>
                    <a:lumOff val="40000"/>
                  </a:schemeClr>
                </a:solidFill>
                <a:latin typeface="Bernard MT Condensed" panose="02050806060905020404" pitchFamily="18" charset="0"/>
              </a:rPr>
              <a:t>- Prevents Sin</a:t>
            </a:r>
          </a:p>
        </p:txBody>
      </p:sp>
      <p:sp>
        <p:nvSpPr>
          <p:cNvPr id="3" name="TextBox 2">
            <a:extLst>
              <a:ext uri="{FF2B5EF4-FFF2-40B4-BE49-F238E27FC236}">
                <a16:creationId xmlns:a16="http://schemas.microsoft.com/office/drawing/2014/main" id="{D7A98BCD-362E-AE98-D90E-A05FAE091A13}"/>
              </a:ext>
            </a:extLst>
          </p:cNvPr>
          <p:cNvSpPr txBox="1"/>
          <p:nvPr/>
        </p:nvSpPr>
        <p:spPr>
          <a:xfrm>
            <a:off x="4724418" y="2161138"/>
            <a:ext cx="7050156" cy="2800767"/>
          </a:xfrm>
          <a:prstGeom prst="rect">
            <a:avLst/>
          </a:prstGeom>
          <a:noFill/>
        </p:spPr>
        <p:txBody>
          <a:bodyPr wrap="square">
            <a:spAutoFit/>
          </a:bodyPr>
          <a:lstStyle/>
          <a:p>
            <a:pPr algn="ctr"/>
            <a:r>
              <a:rPr lang="en-US" sz="3200" b="1" i="1" dirty="0">
                <a:solidFill>
                  <a:schemeClr val="bg1">
                    <a:lumMod val="95000"/>
                  </a:schemeClr>
                </a:solidFill>
                <a:effectLst/>
              </a:rPr>
              <a:t>“My little children, these things I write to you, so that you may not sin. And if anyone sins, we have an Advocate with the Father, Jesus Christ the righteous.</a:t>
            </a:r>
            <a:r>
              <a:rPr lang="en-US" sz="3200" b="1" i="1" dirty="0">
                <a:solidFill>
                  <a:schemeClr val="bg1">
                    <a:lumMod val="95000"/>
                  </a:schemeClr>
                </a:solidFill>
              </a:rPr>
              <a:t>”</a:t>
            </a:r>
            <a:r>
              <a:rPr lang="en-US" sz="3200" b="1" i="1" dirty="0">
                <a:solidFill>
                  <a:schemeClr val="bg1">
                    <a:lumMod val="95000"/>
                  </a:schemeClr>
                </a:solidFill>
                <a:effectLst/>
              </a:rPr>
              <a:t> </a:t>
            </a:r>
            <a:r>
              <a:rPr lang="en-US" sz="1600" b="1" i="1" dirty="0">
                <a:solidFill>
                  <a:schemeClr val="bg1">
                    <a:lumMod val="95000"/>
                  </a:schemeClr>
                </a:solidFill>
                <a:effectLst/>
              </a:rPr>
              <a:t> </a:t>
            </a:r>
          </a:p>
          <a:p>
            <a:endParaRPr lang="en-US" sz="1600" b="1" i="1" dirty="0">
              <a:solidFill>
                <a:schemeClr val="bg1">
                  <a:lumMod val="95000"/>
                </a:schemeClr>
              </a:solidFill>
              <a:effectLst/>
            </a:endParaRPr>
          </a:p>
          <a:p>
            <a:r>
              <a:rPr lang="en-US" sz="3200" b="1" i="1" dirty="0">
                <a:solidFill>
                  <a:schemeClr val="bg1">
                    <a:lumMod val="95000"/>
                  </a:schemeClr>
                </a:solidFill>
              </a:rPr>
              <a:t>					      </a:t>
            </a:r>
            <a:r>
              <a:rPr lang="en-US" sz="2400" dirty="0">
                <a:solidFill>
                  <a:schemeClr val="bg1">
                    <a:lumMod val="95000"/>
                  </a:schemeClr>
                </a:solidFill>
              </a:rPr>
              <a:t>1 John 2:1</a:t>
            </a:r>
          </a:p>
        </p:txBody>
      </p:sp>
    </p:spTree>
    <p:extLst>
      <p:ext uri="{BB962C8B-B14F-4D97-AF65-F5344CB8AC3E}">
        <p14:creationId xmlns:p14="http://schemas.microsoft.com/office/powerpoint/2010/main" val="7954331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0C6E51-0A2B-4B84-C326-99950CDE3ECC}"/>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F1326030-F4C5-36AA-295D-C4619FCE7F5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5347" cy="6858000"/>
          </a:xfrm>
          <a:prstGeom prst="rect">
            <a:avLst/>
          </a:prstGeom>
        </p:spPr>
      </p:pic>
      <p:sp>
        <p:nvSpPr>
          <p:cNvPr id="6" name="Title 2">
            <a:extLst>
              <a:ext uri="{FF2B5EF4-FFF2-40B4-BE49-F238E27FC236}">
                <a16:creationId xmlns:a16="http://schemas.microsoft.com/office/drawing/2014/main" id="{FFB1093F-C453-5137-B97A-1EA58837D95D}"/>
              </a:ext>
            </a:extLst>
          </p:cNvPr>
          <p:cNvSpPr txBox="1">
            <a:spLocks/>
          </p:cNvSpPr>
          <p:nvPr/>
        </p:nvSpPr>
        <p:spPr>
          <a:xfrm>
            <a:off x="838200" y="365126"/>
            <a:ext cx="10515600" cy="1119118"/>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5400" dirty="0">
                <a:solidFill>
                  <a:schemeClr val="bg1"/>
                </a:solidFill>
                <a:latin typeface="Bernard MT Condensed" panose="02050806060905020404" pitchFamily="18" charset="0"/>
              </a:rPr>
              <a:t>The Gospel’s Twofold Power:</a:t>
            </a:r>
          </a:p>
        </p:txBody>
      </p:sp>
      <p:sp>
        <p:nvSpPr>
          <p:cNvPr id="2" name="Title 2">
            <a:extLst>
              <a:ext uri="{FF2B5EF4-FFF2-40B4-BE49-F238E27FC236}">
                <a16:creationId xmlns:a16="http://schemas.microsoft.com/office/drawing/2014/main" id="{B0B009DA-457D-AFB2-9AD7-3EED052CF2FB}"/>
              </a:ext>
            </a:extLst>
          </p:cNvPr>
          <p:cNvSpPr txBox="1">
            <a:spLocks/>
          </p:cNvSpPr>
          <p:nvPr/>
        </p:nvSpPr>
        <p:spPr>
          <a:xfrm>
            <a:off x="838200" y="1504814"/>
            <a:ext cx="10515600" cy="1924186"/>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800" dirty="0">
                <a:solidFill>
                  <a:schemeClr val="accent4">
                    <a:lumMod val="75000"/>
                  </a:schemeClr>
                </a:solidFill>
                <a:latin typeface="Bernard MT Condensed" panose="02050806060905020404" pitchFamily="18" charset="0"/>
              </a:rPr>
              <a:t>- Removes Sin</a:t>
            </a:r>
          </a:p>
          <a:p>
            <a:endParaRPr lang="en-US" sz="1200" dirty="0">
              <a:solidFill>
                <a:schemeClr val="accent4">
                  <a:lumMod val="60000"/>
                  <a:lumOff val="40000"/>
                </a:schemeClr>
              </a:solidFill>
              <a:latin typeface="Bernard MT Condensed" panose="02050806060905020404" pitchFamily="18" charset="0"/>
            </a:endParaRPr>
          </a:p>
          <a:p>
            <a:r>
              <a:rPr lang="en-US" sz="4800" dirty="0">
                <a:solidFill>
                  <a:schemeClr val="accent4">
                    <a:lumMod val="60000"/>
                    <a:lumOff val="40000"/>
                  </a:schemeClr>
                </a:solidFill>
                <a:latin typeface="Bernard MT Condensed" panose="02050806060905020404" pitchFamily="18" charset="0"/>
              </a:rPr>
              <a:t>- Prevents Sin</a:t>
            </a:r>
          </a:p>
        </p:txBody>
      </p:sp>
      <p:sp>
        <p:nvSpPr>
          <p:cNvPr id="3" name="TextBox 2">
            <a:extLst>
              <a:ext uri="{FF2B5EF4-FFF2-40B4-BE49-F238E27FC236}">
                <a16:creationId xmlns:a16="http://schemas.microsoft.com/office/drawing/2014/main" id="{B74DB31D-3684-819A-F063-79D5A96C5959}"/>
              </a:ext>
            </a:extLst>
          </p:cNvPr>
          <p:cNvSpPr txBox="1"/>
          <p:nvPr/>
        </p:nvSpPr>
        <p:spPr>
          <a:xfrm>
            <a:off x="4724418" y="2161138"/>
            <a:ext cx="7050156" cy="2308324"/>
          </a:xfrm>
          <a:prstGeom prst="rect">
            <a:avLst/>
          </a:prstGeom>
          <a:noFill/>
        </p:spPr>
        <p:txBody>
          <a:bodyPr wrap="square">
            <a:spAutoFit/>
          </a:bodyPr>
          <a:lstStyle/>
          <a:p>
            <a:pPr algn="ctr"/>
            <a:r>
              <a:rPr lang="en-US" sz="3200" b="1" i="1" dirty="0">
                <a:solidFill>
                  <a:schemeClr val="bg1">
                    <a:lumMod val="95000"/>
                  </a:schemeClr>
                </a:solidFill>
                <a:effectLst/>
              </a:rPr>
              <a:t>“Beware, brethren, lest there be in any of you an evil heart of unbelief in departing from the living God;</a:t>
            </a:r>
            <a:r>
              <a:rPr lang="en-US" sz="3200" b="1" i="1" dirty="0">
                <a:solidFill>
                  <a:schemeClr val="bg1">
                    <a:lumMod val="95000"/>
                  </a:schemeClr>
                </a:solidFill>
              </a:rPr>
              <a:t>”</a:t>
            </a:r>
            <a:r>
              <a:rPr lang="en-US" sz="3200" b="1" i="1" dirty="0">
                <a:solidFill>
                  <a:schemeClr val="bg1">
                    <a:lumMod val="95000"/>
                  </a:schemeClr>
                </a:solidFill>
                <a:effectLst/>
              </a:rPr>
              <a:t> </a:t>
            </a:r>
            <a:r>
              <a:rPr lang="en-US" sz="1600" b="1" i="1" dirty="0">
                <a:solidFill>
                  <a:schemeClr val="bg1">
                    <a:lumMod val="95000"/>
                  </a:schemeClr>
                </a:solidFill>
                <a:effectLst/>
              </a:rPr>
              <a:t> </a:t>
            </a:r>
          </a:p>
          <a:p>
            <a:endParaRPr lang="en-US" sz="1600" b="1" i="1" dirty="0">
              <a:solidFill>
                <a:schemeClr val="bg1">
                  <a:lumMod val="95000"/>
                </a:schemeClr>
              </a:solidFill>
              <a:effectLst/>
            </a:endParaRPr>
          </a:p>
          <a:p>
            <a:r>
              <a:rPr lang="en-US" sz="3200" b="1" i="1" dirty="0">
                <a:solidFill>
                  <a:schemeClr val="bg1">
                    <a:lumMod val="95000"/>
                  </a:schemeClr>
                </a:solidFill>
              </a:rPr>
              <a:t>					      </a:t>
            </a:r>
            <a:r>
              <a:rPr lang="en-US" sz="2400" dirty="0">
                <a:solidFill>
                  <a:schemeClr val="bg1">
                    <a:lumMod val="95000"/>
                  </a:schemeClr>
                </a:solidFill>
              </a:rPr>
              <a:t>Hebrews 3:12</a:t>
            </a:r>
          </a:p>
        </p:txBody>
      </p:sp>
    </p:spTree>
    <p:extLst>
      <p:ext uri="{BB962C8B-B14F-4D97-AF65-F5344CB8AC3E}">
        <p14:creationId xmlns:p14="http://schemas.microsoft.com/office/powerpoint/2010/main" val="20175831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F962F3-59C8-3416-DCDF-6010ABAEEFA6}"/>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1B4D3702-FBE6-4A02-2CBB-DA4652BE658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5347" cy="6858000"/>
          </a:xfrm>
          <a:prstGeom prst="rect">
            <a:avLst/>
          </a:prstGeom>
        </p:spPr>
      </p:pic>
      <p:sp>
        <p:nvSpPr>
          <p:cNvPr id="6" name="Title 2">
            <a:extLst>
              <a:ext uri="{FF2B5EF4-FFF2-40B4-BE49-F238E27FC236}">
                <a16:creationId xmlns:a16="http://schemas.microsoft.com/office/drawing/2014/main" id="{BA9B863D-2D60-A0B1-9E65-BB12A7D6D46F}"/>
              </a:ext>
            </a:extLst>
          </p:cNvPr>
          <p:cNvSpPr txBox="1">
            <a:spLocks/>
          </p:cNvSpPr>
          <p:nvPr/>
        </p:nvSpPr>
        <p:spPr>
          <a:xfrm>
            <a:off x="838200" y="365126"/>
            <a:ext cx="10515600" cy="1119118"/>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5400" dirty="0">
                <a:solidFill>
                  <a:schemeClr val="bg1"/>
                </a:solidFill>
                <a:latin typeface="Bernard MT Condensed" panose="02050806060905020404" pitchFamily="18" charset="0"/>
              </a:rPr>
              <a:t>The Gospel’s Twofold Power:</a:t>
            </a:r>
          </a:p>
        </p:txBody>
      </p:sp>
      <p:sp>
        <p:nvSpPr>
          <p:cNvPr id="2" name="Title 2">
            <a:extLst>
              <a:ext uri="{FF2B5EF4-FFF2-40B4-BE49-F238E27FC236}">
                <a16:creationId xmlns:a16="http://schemas.microsoft.com/office/drawing/2014/main" id="{E37CFA30-C46F-4C2C-E4E9-0AD09C2ACC37}"/>
              </a:ext>
            </a:extLst>
          </p:cNvPr>
          <p:cNvSpPr txBox="1">
            <a:spLocks/>
          </p:cNvSpPr>
          <p:nvPr/>
        </p:nvSpPr>
        <p:spPr>
          <a:xfrm>
            <a:off x="838200" y="1504814"/>
            <a:ext cx="10515600" cy="1924186"/>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800" dirty="0">
                <a:solidFill>
                  <a:schemeClr val="accent4">
                    <a:lumMod val="75000"/>
                  </a:schemeClr>
                </a:solidFill>
                <a:latin typeface="Bernard MT Condensed" panose="02050806060905020404" pitchFamily="18" charset="0"/>
              </a:rPr>
              <a:t>- Removes Sin</a:t>
            </a:r>
          </a:p>
          <a:p>
            <a:endParaRPr lang="en-US" sz="1200" dirty="0">
              <a:solidFill>
                <a:schemeClr val="accent4">
                  <a:lumMod val="60000"/>
                  <a:lumOff val="40000"/>
                </a:schemeClr>
              </a:solidFill>
              <a:latin typeface="Bernard MT Condensed" panose="02050806060905020404" pitchFamily="18" charset="0"/>
            </a:endParaRPr>
          </a:p>
          <a:p>
            <a:r>
              <a:rPr lang="en-US" sz="4800" dirty="0">
                <a:solidFill>
                  <a:schemeClr val="accent4">
                    <a:lumMod val="60000"/>
                    <a:lumOff val="40000"/>
                  </a:schemeClr>
                </a:solidFill>
                <a:latin typeface="Bernard MT Condensed" panose="02050806060905020404" pitchFamily="18" charset="0"/>
              </a:rPr>
              <a:t>- Prevents Sin</a:t>
            </a:r>
          </a:p>
        </p:txBody>
      </p:sp>
      <p:sp>
        <p:nvSpPr>
          <p:cNvPr id="3" name="TextBox 2">
            <a:extLst>
              <a:ext uri="{FF2B5EF4-FFF2-40B4-BE49-F238E27FC236}">
                <a16:creationId xmlns:a16="http://schemas.microsoft.com/office/drawing/2014/main" id="{AEE38305-7AB7-3955-BDE5-3929C57B8A9C}"/>
              </a:ext>
            </a:extLst>
          </p:cNvPr>
          <p:cNvSpPr txBox="1"/>
          <p:nvPr/>
        </p:nvSpPr>
        <p:spPr>
          <a:xfrm>
            <a:off x="4724418" y="2161138"/>
            <a:ext cx="7050156" cy="2800767"/>
          </a:xfrm>
          <a:prstGeom prst="rect">
            <a:avLst/>
          </a:prstGeom>
          <a:noFill/>
        </p:spPr>
        <p:txBody>
          <a:bodyPr wrap="square">
            <a:spAutoFit/>
          </a:bodyPr>
          <a:lstStyle/>
          <a:p>
            <a:pPr algn="ctr"/>
            <a:r>
              <a:rPr lang="en-US" sz="3200" b="1" i="1" dirty="0">
                <a:solidFill>
                  <a:schemeClr val="bg1">
                    <a:lumMod val="95000"/>
                  </a:schemeClr>
                </a:solidFill>
                <a:effectLst/>
              </a:rPr>
              <a:t>“Therefore, brethren, be even more diligent to make your call and election sure, for if you do these things </a:t>
            </a:r>
          </a:p>
          <a:p>
            <a:pPr algn="ctr"/>
            <a:r>
              <a:rPr lang="en-US" sz="3200" b="1" i="1" dirty="0">
                <a:solidFill>
                  <a:schemeClr val="bg1">
                    <a:lumMod val="95000"/>
                  </a:schemeClr>
                </a:solidFill>
                <a:effectLst/>
              </a:rPr>
              <a:t>you will never stumble;</a:t>
            </a:r>
            <a:r>
              <a:rPr lang="en-US" sz="3200" b="1" i="1" dirty="0">
                <a:solidFill>
                  <a:schemeClr val="bg1">
                    <a:lumMod val="95000"/>
                  </a:schemeClr>
                </a:solidFill>
              </a:rPr>
              <a:t>”</a:t>
            </a:r>
            <a:r>
              <a:rPr lang="en-US" sz="3200" b="1" i="1" dirty="0">
                <a:solidFill>
                  <a:schemeClr val="bg1">
                    <a:lumMod val="95000"/>
                  </a:schemeClr>
                </a:solidFill>
                <a:effectLst/>
              </a:rPr>
              <a:t> </a:t>
            </a:r>
            <a:r>
              <a:rPr lang="en-US" sz="1600" b="1" i="1" dirty="0">
                <a:solidFill>
                  <a:schemeClr val="bg1">
                    <a:lumMod val="95000"/>
                  </a:schemeClr>
                </a:solidFill>
                <a:effectLst/>
              </a:rPr>
              <a:t> </a:t>
            </a:r>
          </a:p>
          <a:p>
            <a:endParaRPr lang="en-US" sz="1600" b="1" i="1" dirty="0">
              <a:solidFill>
                <a:schemeClr val="bg1">
                  <a:lumMod val="95000"/>
                </a:schemeClr>
              </a:solidFill>
              <a:effectLst/>
            </a:endParaRPr>
          </a:p>
          <a:p>
            <a:r>
              <a:rPr lang="en-US" sz="3200" b="1" i="1" dirty="0">
                <a:solidFill>
                  <a:schemeClr val="bg1">
                    <a:lumMod val="95000"/>
                  </a:schemeClr>
                </a:solidFill>
              </a:rPr>
              <a:t>					      </a:t>
            </a:r>
            <a:r>
              <a:rPr lang="en-US" sz="2400" dirty="0">
                <a:solidFill>
                  <a:schemeClr val="bg1">
                    <a:lumMod val="95000"/>
                  </a:schemeClr>
                </a:solidFill>
              </a:rPr>
              <a:t>2 Peter 1:10</a:t>
            </a:r>
          </a:p>
        </p:txBody>
      </p:sp>
    </p:spTree>
    <p:extLst>
      <p:ext uri="{BB962C8B-B14F-4D97-AF65-F5344CB8AC3E}">
        <p14:creationId xmlns:p14="http://schemas.microsoft.com/office/powerpoint/2010/main" val="19583253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4A8ED70-6E7D-859A-1D30-996DE32FBEF0}"/>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F6A24642-75E2-FC40-EB57-48A225009C3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5347" cy="6858000"/>
          </a:xfrm>
          <a:prstGeom prst="rect">
            <a:avLst/>
          </a:prstGeom>
        </p:spPr>
      </p:pic>
      <p:sp>
        <p:nvSpPr>
          <p:cNvPr id="6" name="Title 2">
            <a:extLst>
              <a:ext uri="{FF2B5EF4-FFF2-40B4-BE49-F238E27FC236}">
                <a16:creationId xmlns:a16="http://schemas.microsoft.com/office/drawing/2014/main" id="{3E17DECD-8945-3190-F0B5-272D6FEC8B40}"/>
              </a:ext>
            </a:extLst>
          </p:cNvPr>
          <p:cNvSpPr txBox="1">
            <a:spLocks/>
          </p:cNvSpPr>
          <p:nvPr/>
        </p:nvSpPr>
        <p:spPr>
          <a:xfrm>
            <a:off x="838200" y="365126"/>
            <a:ext cx="10515600" cy="1900996"/>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5400" dirty="0">
                <a:solidFill>
                  <a:schemeClr val="bg1"/>
                </a:solidFill>
                <a:latin typeface="Bernard MT Condensed" panose="02050806060905020404" pitchFamily="18" charset="0"/>
              </a:rPr>
              <a:t>The Gospel’s Remedy for Sin</a:t>
            </a:r>
          </a:p>
          <a:p>
            <a:r>
              <a:rPr lang="en-US" sz="5400" dirty="0">
                <a:solidFill>
                  <a:schemeClr val="bg1"/>
                </a:solidFill>
                <a:latin typeface="Bernard MT Condensed" panose="02050806060905020404" pitchFamily="18" charset="0"/>
              </a:rPr>
              <a:t>Does Not Justify Exposure:</a:t>
            </a:r>
          </a:p>
        </p:txBody>
      </p:sp>
    </p:spTree>
    <p:extLst>
      <p:ext uri="{BB962C8B-B14F-4D97-AF65-F5344CB8AC3E}">
        <p14:creationId xmlns:p14="http://schemas.microsoft.com/office/powerpoint/2010/main" val="37273903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653</TotalTime>
  <Words>1561</Words>
  <Application>Microsoft Office PowerPoint</Application>
  <PresentationFormat>Widescreen</PresentationFormat>
  <Paragraphs>193</Paragraphs>
  <Slides>44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44</vt:i4>
      </vt:variant>
    </vt:vector>
  </HeadingPairs>
  <TitlesOfParts>
    <vt:vector size="49" baseType="lpstr">
      <vt:lpstr>Arial</vt:lpstr>
      <vt:lpstr>Bernard MT Condensed</vt:lpstr>
      <vt:lpstr>Calibri</vt:lpstr>
      <vt:lpstr>Calibri Light</vt:lpstr>
      <vt:lpstr>Office Theme</vt:lpstr>
      <vt:lpstr>Active Protective Religion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Active Protective Religion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Lenny</dc:creator>
  <cp:lastModifiedBy>Lenny</cp:lastModifiedBy>
  <cp:revision>23</cp:revision>
  <dcterms:created xsi:type="dcterms:W3CDTF">2017-02-11T22:40:45Z</dcterms:created>
  <dcterms:modified xsi:type="dcterms:W3CDTF">2024-02-25T03:03:41Z</dcterms:modified>
</cp:coreProperties>
</file>