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33" r:id="rId2"/>
    <p:sldId id="336" r:id="rId3"/>
    <p:sldId id="337" r:id="rId4"/>
    <p:sldId id="338" r:id="rId5"/>
    <p:sldId id="339" r:id="rId6"/>
    <p:sldId id="346" r:id="rId7"/>
    <p:sldId id="340" r:id="rId8"/>
    <p:sldId id="341" r:id="rId9"/>
    <p:sldId id="342" r:id="rId10"/>
    <p:sldId id="343" r:id="rId11"/>
    <p:sldId id="344" r:id="rId12"/>
    <p:sldId id="345" r:id="rId13"/>
    <p:sldId id="347" r:id="rId14"/>
    <p:sldId id="348" r:id="rId15"/>
    <p:sldId id="349" r:id="rId16"/>
    <p:sldId id="350" r:id="rId17"/>
    <p:sldId id="351" r:id="rId18"/>
    <p:sldId id="352" r:id="rId19"/>
    <p:sldId id="353" r:id="rId20"/>
    <p:sldId id="354" r:id="rId21"/>
    <p:sldId id="356" r:id="rId22"/>
    <p:sldId id="355" r:id="rId23"/>
    <p:sldId id="357" r:id="rId24"/>
    <p:sldId id="358" r:id="rId25"/>
    <p:sldId id="359" r:id="rId26"/>
    <p:sldId id="360" r:id="rId27"/>
    <p:sldId id="361" r:id="rId28"/>
    <p:sldId id="365" r:id="rId29"/>
    <p:sldId id="362" r:id="rId30"/>
    <p:sldId id="363" r:id="rId31"/>
    <p:sldId id="364" r:id="rId32"/>
    <p:sldId id="328" r:id="rId33"/>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65454"/>
    <a:srgbClr val="F43030"/>
    <a:srgbClr val="F8526E"/>
    <a:srgbClr val="F87C7C"/>
    <a:srgbClr val="920808"/>
    <a:srgbClr val="DF4141"/>
    <a:srgbClr val="E04848"/>
    <a:srgbClr val="EC3C3C"/>
    <a:srgbClr val="B41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56"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2/4/2024</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2/4/2024</a:t>
            </a:fld>
            <a:endParaRPr lang="en-US" dirty="0"/>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230F1DD-8EFA-63D2-AB26-1D3A93A4F12C}"/>
              </a:ext>
            </a:extLst>
          </p:cNvPr>
          <p:cNvSpPr>
            <a:spLocks noGrp="1"/>
          </p:cNvSpPr>
          <p:nvPr>
            <p:ph type="title"/>
          </p:nvPr>
        </p:nvSpPr>
        <p:spPr>
          <a:xfrm>
            <a:off x="0" y="3657600"/>
            <a:ext cx="5775960" cy="3003133"/>
          </a:xfrm>
        </p:spPr>
        <p:txBody>
          <a:bodyPr>
            <a:noAutofit/>
          </a:bodyPr>
          <a:lstStyle/>
          <a:p>
            <a:r>
              <a:rPr lang="en-US" sz="7200" dirty="0">
                <a:solidFill>
                  <a:schemeClr val="bg1"/>
                </a:solidFill>
                <a:latin typeface="Modern Love" panose="04090805081005020601" pitchFamily="82" charset="0"/>
              </a:rPr>
              <a:t>A MATTER OF INCHES</a:t>
            </a:r>
          </a:p>
        </p:txBody>
      </p:sp>
    </p:spTree>
    <p:extLst>
      <p:ext uri="{BB962C8B-B14F-4D97-AF65-F5344CB8AC3E}">
        <p14:creationId xmlns:p14="http://schemas.microsoft.com/office/powerpoint/2010/main" val="3515876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9929"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371600" y="1063080"/>
            <a:ext cx="7704406" cy="923330"/>
          </a:xfrm>
          <a:prstGeom prst="rect">
            <a:avLst/>
          </a:prstGeom>
          <a:noFill/>
        </p:spPr>
        <p:txBody>
          <a:bodyPr wrap="square">
            <a:spAutoFit/>
          </a:bodyPr>
          <a:lstStyle/>
          <a:p>
            <a:r>
              <a:rPr lang="en-US" sz="5400" dirty="0">
                <a:solidFill>
                  <a:srgbClr val="C00000"/>
                </a:solidFill>
                <a:latin typeface="Britannic Bold" panose="020B0903060703020204" pitchFamily="34" charset="0"/>
              </a:rPr>
              <a:t>Felix </a:t>
            </a:r>
            <a:r>
              <a:rPr lang="en-US" sz="3600" dirty="0">
                <a:solidFill>
                  <a:srgbClr val="C00000"/>
                </a:solidFill>
                <a:latin typeface="Britannic Bold" panose="020B0903060703020204" pitchFamily="34" charset="0"/>
              </a:rPr>
              <a:t>(governor) – Acts 24: 22-25</a:t>
            </a:r>
          </a:p>
        </p:txBody>
      </p:sp>
      <p:sp>
        <p:nvSpPr>
          <p:cNvPr id="2" name="TextBox 1">
            <a:extLst>
              <a:ext uri="{FF2B5EF4-FFF2-40B4-BE49-F238E27FC236}">
                <a16:creationId xmlns:a16="http://schemas.microsoft.com/office/drawing/2014/main" id="{88B89764-6347-C521-1C61-FB9C12DADF05}"/>
              </a:ext>
            </a:extLst>
          </p:cNvPr>
          <p:cNvSpPr txBox="1"/>
          <p:nvPr/>
        </p:nvSpPr>
        <p:spPr>
          <a:xfrm>
            <a:off x="1379806" y="1977884"/>
            <a:ext cx="7704406" cy="923330"/>
          </a:xfrm>
          <a:prstGeom prst="rect">
            <a:avLst/>
          </a:prstGeom>
          <a:noFill/>
        </p:spPr>
        <p:txBody>
          <a:bodyPr wrap="square">
            <a:spAutoFit/>
          </a:bodyPr>
          <a:lstStyle/>
          <a:p>
            <a:r>
              <a:rPr lang="en-US" sz="5400" dirty="0">
                <a:solidFill>
                  <a:srgbClr val="C00000"/>
                </a:solidFill>
                <a:latin typeface="Britannic Bold" panose="020B0903060703020204" pitchFamily="34" charset="0"/>
              </a:rPr>
              <a:t>Agrippa </a:t>
            </a:r>
            <a:r>
              <a:rPr lang="en-US" sz="3600" dirty="0">
                <a:solidFill>
                  <a:srgbClr val="C00000"/>
                </a:solidFill>
                <a:latin typeface="Britannic Bold" panose="020B0903060703020204" pitchFamily="34" charset="0"/>
              </a:rPr>
              <a:t>(king) – Acts 26: 22-29</a:t>
            </a:r>
          </a:p>
        </p:txBody>
      </p:sp>
      <p:sp>
        <p:nvSpPr>
          <p:cNvPr id="3" name="TextBox 2">
            <a:extLst>
              <a:ext uri="{FF2B5EF4-FFF2-40B4-BE49-F238E27FC236}">
                <a16:creationId xmlns:a16="http://schemas.microsoft.com/office/drawing/2014/main" id="{82B9155C-5F67-2828-78D6-5703A8D5ECB1}"/>
              </a:ext>
            </a:extLst>
          </p:cNvPr>
          <p:cNvSpPr txBox="1"/>
          <p:nvPr/>
        </p:nvSpPr>
        <p:spPr>
          <a:xfrm>
            <a:off x="208671" y="4216286"/>
            <a:ext cx="10515600" cy="1754326"/>
          </a:xfrm>
          <a:prstGeom prst="rect">
            <a:avLst/>
          </a:prstGeom>
          <a:noFill/>
        </p:spPr>
        <p:txBody>
          <a:bodyPr wrap="square">
            <a:spAutoFit/>
          </a:bodyPr>
          <a:lstStyle/>
          <a:p>
            <a:pPr algn="ctr"/>
            <a:r>
              <a:rPr lang="en-US" sz="5400" dirty="0">
                <a:latin typeface="Britannic Bold" panose="020B0903060703020204" pitchFamily="34" charset="0"/>
              </a:rPr>
              <a:t>Both of these men were </a:t>
            </a:r>
          </a:p>
          <a:p>
            <a:pPr algn="ctr"/>
            <a:r>
              <a:rPr lang="en-US" sz="5400" dirty="0">
                <a:latin typeface="Britannic Bold" panose="020B0903060703020204" pitchFamily="34" charset="0"/>
              </a:rPr>
              <a:t>so close to eternal salvation</a:t>
            </a:r>
          </a:p>
        </p:txBody>
      </p:sp>
      <p:sp>
        <p:nvSpPr>
          <p:cNvPr id="4" name="Title 1">
            <a:extLst>
              <a:ext uri="{FF2B5EF4-FFF2-40B4-BE49-F238E27FC236}">
                <a16:creationId xmlns:a16="http://schemas.microsoft.com/office/drawing/2014/main" id="{3FCFD215-F75E-112F-E1DA-0C0FB27203BE}"/>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“Missed by Inches”…</a:t>
            </a:r>
            <a:endParaRPr lang="en-US" sz="4000" dirty="0">
              <a:latin typeface="Modern Love" panose="04090805081005020601" pitchFamily="82" charset="0"/>
            </a:endParaRPr>
          </a:p>
        </p:txBody>
      </p:sp>
    </p:spTree>
    <p:extLst>
      <p:ext uri="{BB962C8B-B14F-4D97-AF65-F5344CB8AC3E}">
        <p14:creationId xmlns:p14="http://schemas.microsoft.com/office/powerpoint/2010/main" val="307051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seemingly overcame the      “Matter of Inches”…</a:t>
            </a:r>
            <a:endParaRPr lang="en-US" sz="4000" dirty="0">
              <a:latin typeface="Modern Love" panose="04090805081005020601" pitchFamily="82" charset="0"/>
            </a:endParaRPr>
          </a:p>
        </p:txBody>
      </p:sp>
    </p:spTree>
    <p:extLst>
      <p:ext uri="{BB962C8B-B14F-4D97-AF65-F5344CB8AC3E}">
        <p14:creationId xmlns:p14="http://schemas.microsoft.com/office/powerpoint/2010/main" val="2910645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371600" y="1577339"/>
            <a:ext cx="7704406" cy="923330"/>
          </a:xfrm>
          <a:prstGeom prst="rect">
            <a:avLst/>
          </a:prstGeom>
          <a:noFill/>
        </p:spPr>
        <p:txBody>
          <a:bodyPr wrap="square">
            <a:spAutoFit/>
          </a:bodyPr>
          <a:lstStyle/>
          <a:p>
            <a:r>
              <a:rPr lang="en-US" sz="5400" dirty="0">
                <a:solidFill>
                  <a:schemeClr val="accent5">
                    <a:lumMod val="75000"/>
                  </a:schemeClr>
                </a:solidFill>
                <a:latin typeface="Britannic Bold" panose="020B0903060703020204" pitchFamily="34" charset="0"/>
              </a:rPr>
              <a:t>Judas Iscariot</a:t>
            </a:r>
            <a:endParaRPr lang="en-US" sz="3600" dirty="0">
              <a:solidFill>
                <a:schemeClr val="accent5">
                  <a:lumMod val="75000"/>
                </a:schemeClr>
              </a:solidFill>
              <a:latin typeface="Britannic Bold" panose="020B0903060703020204" pitchFamily="34" charset="0"/>
            </a:endParaRP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seemingly overcame the      “Matter of Inches”…</a:t>
            </a:r>
            <a:endParaRPr lang="en-US" sz="4000" dirty="0">
              <a:latin typeface="Modern Love" panose="04090805081005020601" pitchFamily="82" charset="0"/>
            </a:endParaRPr>
          </a:p>
        </p:txBody>
      </p:sp>
    </p:spTree>
    <p:extLst>
      <p:ext uri="{BB962C8B-B14F-4D97-AF65-F5344CB8AC3E}">
        <p14:creationId xmlns:p14="http://schemas.microsoft.com/office/powerpoint/2010/main" val="3621762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371600" y="1577339"/>
            <a:ext cx="7704406" cy="923330"/>
          </a:xfrm>
          <a:prstGeom prst="rect">
            <a:avLst/>
          </a:prstGeom>
          <a:noFill/>
        </p:spPr>
        <p:txBody>
          <a:bodyPr wrap="square">
            <a:spAutoFit/>
          </a:bodyPr>
          <a:lstStyle/>
          <a:p>
            <a:r>
              <a:rPr lang="en-US" sz="5400" dirty="0">
                <a:solidFill>
                  <a:schemeClr val="accent5">
                    <a:lumMod val="75000"/>
                  </a:schemeClr>
                </a:solidFill>
                <a:latin typeface="Britannic Bold" panose="020B0903060703020204" pitchFamily="34" charset="0"/>
              </a:rPr>
              <a:t>Judas Iscariot</a:t>
            </a:r>
            <a:endParaRPr lang="en-US" sz="3600" dirty="0">
              <a:solidFill>
                <a:schemeClr val="accent5">
                  <a:lumMod val="75000"/>
                </a:schemeClr>
              </a:solidFill>
              <a:latin typeface="Britannic Bold" panose="020B0903060703020204" pitchFamily="34" charset="0"/>
            </a:endParaRP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seemingly overcame the      “Matter of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A57DE344-16F9-0CB6-CC6C-F7BF3F840AC9}"/>
              </a:ext>
            </a:extLst>
          </p:cNvPr>
          <p:cNvSpPr txBox="1"/>
          <p:nvPr/>
        </p:nvSpPr>
        <p:spPr>
          <a:xfrm>
            <a:off x="685800" y="2791749"/>
            <a:ext cx="9601200" cy="3200876"/>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effectLst/>
              </a:rPr>
              <a:t>“Then one of the twelve, called Judas Iscariot, went to the chief priests and said, “What are you willing to give me if I deliver Him to you?” </a:t>
            </a:r>
          </a:p>
          <a:p>
            <a:pPr algn="ctr"/>
            <a:r>
              <a:rPr lang="en-US" sz="3200" b="1" i="1" dirty="0">
                <a:solidFill>
                  <a:srgbClr val="000000"/>
                </a:solidFill>
                <a:effectLst/>
              </a:rPr>
              <a:t>And they counted out to him thirty pieces of silver. So from that time he sought opportunity to betray Him.”</a:t>
            </a:r>
          </a:p>
          <a:p>
            <a:pPr algn="ctr"/>
            <a:endParaRPr lang="en-US" sz="1800" b="1" i="1" dirty="0">
              <a:solidFill>
                <a:srgbClr val="000000"/>
              </a:solidFill>
            </a:endParaRPr>
          </a:p>
          <a:p>
            <a:pPr algn="ctr"/>
            <a:r>
              <a:rPr lang="en-US" sz="2400" dirty="0">
                <a:solidFill>
                  <a:srgbClr val="000000"/>
                </a:solidFill>
              </a:rPr>
              <a:t>Matthew 26:14-16</a:t>
            </a:r>
            <a:endParaRPr lang="en-US" sz="2400" b="1" i="1" dirty="0"/>
          </a:p>
        </p:txBody>
      </p:sp>
    </p:spTree>
    <p:extLst>
      <p:ext uri="{BB962C8B-B14F-4D97-AF65-F5344CB8AC3E}">
        <p14:creationId xmlns:p14="http://schemas.microsoft.com/office/powerpoint/2010/main" val="3088944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371600" y="1577339"/>
            <a:ext cx="7704406" cy="923330"/>
          </a:xfrm>
          <a:prstGeom prst="rect">
            <a:avLst/>
          </a:prstGeom>
          <a:noFill/>
        </p:spPr>
        <p:txBody>
          <a:bodyPr wrap="square">
            <a:spAutoFit/>
          </a:bodyPr>
          <a:lstStyle/>
          <a:p>
            <a:r>
              <a:rPr lang="en-US" sz="5400" dirty="0">
                <a:solidFill>
                  <a:schemeClr val="accent5">
                    <a:lumMod val="75000"/>
                  </a:schemeClr>
                </a:solidFill>
                <a:latin typeface="Britannic Bold" panose="020B0903060703020204" pitchFamily="34" charset="0"/>
              </a:rPr>
              <a:t>Judas Iscariot</a:t>
            </a:r>
            <a:endParaRPr lang="en-US" sz="3600" dirty="0">
              <a:solidFill>
                <a:schemeClr val="accent5">
                  <a:lumMod val="75000"/>
                </a:schemeClr>
              </a:solidFill>
              <a:latin typeface="Britannic Bold" panose="020B0903060703020204" pitchFamily="34" charset="0"/>
            </a:endParaRP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seemingly overcame the      “Matter of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A57DE344-16F9-0CB6-CC6C-F7BF3F840AC9}"/>
              </a:ext>
            </a:extLst>
          </p:cNvPr>
          <p:cNvSpPr txBox="1"/>
          <p:nvPr/>
        </p:nvSpPr>
        <p:spPr>
          <a:xfrm>
            <a:off x="685800" y="2791749"/>
            <a:ext cx="9601200" cy="2708434"/>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effectLst/>
              </a:rPr>
              <a:t>“When morning came, all the chief priests and elders of the people plotted against Jesus to put Him to death. And when they had bound Him, they led Him away and delivered Him to Pontius Pilate the governor…</a:t>
            </a:r>
          </a:p>
          <a:p>
            <a:pPr algn="ctr"/>
            <a:endParaRPr lang="en-US" sz="1800" b="1" i="1" dirty="0">
              <a:solidFill>
                <a:srgbClr val="000000"/>
              </a:solidFill>
            </a:endParaRPr>
          </a:p>
          <a:p>
            <a:pPr algn="ctr"/>
            <a:r>
              <a:rPr lang="en-US" sz="2400" dirty="0">
                <a:solidFill>
                  <a:srgbClr val="000000"/>
                </a:solidFill>
              </a:rPr>
              <a:t>Matthew 27:1-5</a:t>
            </a:r>
            <a:endParaRPr lang="en-US" sz="2400" b="1" i="1" dirty="0"/>
          </a:p>
        </p:txBody>
      </p:sp>
    </p:spTree>
    <p:extLst>
      <p:ext uri="{BB962C8B-B14F-4D97-AF65-F5344CB8AC3E}">
        <p14:creationId xmlns:p14="http://schemas.microsoft.com/office/powerpoint/2010/main" val="3343730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701267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371600" y="1577339"/>
            <a:ext cx="7704406" cy="923330"/>
          </a:xfrm>
          <a:prstGeom prst="rect">
            <a:avLst/>
          </a:prstGeom>
          <a:noFill/>
        </p:spPr>
        <p:txBody>
          <a:bodyPr wrap="square">
            <a:spAutoFit/>
          </a:bodyPr>
          <a:lstStyle/>
          <a:p>
            <a:r>
              <a:rPr lang="en-US" sz="5400" dirty="0">
                <a:solidFill>
                  <a:schemeClr val="accent5">
                    <a:lumMod val="75000"/>
                  </a:schemeClr>
                </a:solidFill>
                <a:latin typeface="Britannic Bold" panose="020B0903060703020204" pitchFamily="34" charset="0"/>
              </a:rPr>
              <a:t>Judas Iscariot</a:t>
            </a:r>
            <a:endParaRPr lang="en-US" sz="3600" dirty="0">
              <a:solidFill>
                <a:schemeClr val="accent5">
                  <a:lumMod val="75000"/>
                </a:schemeClr>
              </a:solidFill>
              <a:latin typeface="Britannic Bold" panose="020B0903060703020204" pitchFamily="34" charset="0"/>
            </a:endParaRP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seemingly overcame the      “Matter of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A57DE344-16F9-0CB6-CC6C-F7BF3F840AC9}"/>
              </a:ext>
            </a:extLst>
          </p:cNvPr>
          <p:cNvSpPr txBox="1"/>
          <p:nvPr/>
        </p:nvSpPr>
        <p:spPr>
          <a:xfrm>
            <a:off x="685800" y="2791749"/>
            <a:ext cx="9601200" cy="4185761"/>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rPr>
              <a:t>…</a:t>
            </a:r>
            <a:r>
              <a:rPr lang="en-US" sz="3200" b="1" i="1" dirty="0">
                <a:solidFill>
                  <a:srgbClr val="000000"/>
                </a:solidFill>
                <a:effectLst/>
              </a:rPr>
              <a:t>Then Judas, His betrayer, seeing that He had been condemned, was remorseful and brought back the thirty pieces of silver to the chief priests and elders, saying, “I have sinned by betraying innocent blood.”</a:t>
            </a:r>
          </a:p>
          <a:p>
            <a:pPr algn="ctr"/>
            <a:r>
              <a:rPr lang="en-US" sz="3200" b="1" i="1" dirty="0">
                <a:solidFill>
                  <a:srgbClr val="000000"/>
                </a:solidFill>
                <a:effectLst/>
              </a:rPr>
              <a:t>And they said, “What is that to us? You see to it!”</a:t>
            </a:r>
          </a:p>
          <a:p>
            <a:pPr algn="ctr"/>
            <a:r>
              <a:rPr lang="en-US" sz="3200" b="1" i="1" dirty="0">
                <a:solidFill>
                  <a:srgbClr val="000000"/>
                </a:solidFill>
                <a:effectLst/>
              </a:rPr>
              <a:t>Then he threw down the pieces of silver in the temple and departed, and went and hanged himself.</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Matthew 27:1-5</a:t>
            </a:r>
            <a:endParaRPr lang="en-US" sz="2400" b="1" i="1" dirty="0"/>
          </a:p>
        </p:txBody>
      </p:sp>
    </p:spTree>
    <p:extLst>
      <p:ext uri="{BB962C8B-B14F-4D97-AF65-F5344CB8AC3E}">
        <p14:creationId xmlns:p14="http://schemas.microsoft.com/office/powerpoint/2010/main" val="3452085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371600" y="1577339"/>
            <a:ext cx="7704406" cy="923330"/>
          </a:xfrm>
          <a:prstGeom prst="rect">
            <a:avLst/>
          </a:prstGeom>
          <a:noFill/>
        </p:spPr>
        <p:txBody>
          <a:bodyPr wrap="square">
            <a:spAutoFit/>
          </a:bodyPr>
          <a:lstStyle/>
          <a:p>
            <a:r>
              <a:rPr lang="en-US" sz="5400" dirty="0">
                <a:solidFill>
                  <a:schemeClr val="accent5">
                    <a:lumMod val="75000"/>
                  </a:schemeClr>
                </a:solidFill>
                <a:latin typeface="Britannic Bold" panose="020B0903060703020204" pitchFamily="34" charset="0"/>
              </a:rPr>
              <a:t>Demas – </a:t>
            </a:r>
            <a:r>
              <a:rPr lang="en-US" sz="3600" dirty="0">
                <a:solidFill>
                  <a:schemeClr val="accent5">
                    <a:lumMod val="75000"/>
                  </a:schemeClr>
                </a:solidFill>
                <a:latin typeface="Britannic Bold" panose="020B0903060703020204" pitchFamily="34" charset="0"/>
              </a:rPr>
              <a:t>Colossians 4:10-14</a:t>
            </a: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seemingly overcame the      “Matter of Inches”…</a:t>
            </a:r>
            <a:endParaRPr lang="en-US" sz="4000" dirty="0">
              <a:latin typeface="Modern Love" panose="04090805081005020601" pitchFamily="82" charset="0"/>
            </a:endParaRPr>
          </a:p>
        </p:txBody>
      </p:sp>
    </p:spTree>
    <p:extLst>
      <p:ext uri="{BB962C8B-B14F-4D97-AF65-F5344CB8AC3E}">
        <p14:creationId xmlns:p14="http://schemas.microsoft.com/office/powerpoint/2010/main" val="2827874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seemingly overcame the      “Matter of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A57DE344-16F9-0CB6-CC6C-F7BF3F840AC9}"/>
              </a:ext>
            </a:extLst>
          </p:cNvPr>
          <p:cNvSpPr txBox="1"/>
          <p:nvPr/>
        </p:nvSpPr>
        <p:spPr>
          <a:xfrm>
            <a:off x="685800" y="2791749"/>
            <a:ext cx="9601200" cy="3200876"/>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effectLst/>
              </a:rPr>
              <a:t>“Be diligent to come to me quickly; </a:t>
            </a:r>
          </a:p>
          <a:p>
            <a:pPr algn="ctr"/>
            <a:r>
              <a:rPr lang="en-US" sz="3200" b="1" i="1" dirty="0">
                <a:solidFill>
                  <a:srgbClr val="C00000"/>
                </a:solidFill>
                <a:effectLst/>
              </a:rPr>
              <a:t>for Demas has forsaken me, </a:t>
            </a:r>
          </a:p>
          <a:p>
            <a:pPr algn="ctr"/>
            <a:r>
              <a:rPr lang="en-US" sz="3200" b="1" i="1" dirty="0">
                <a:solidFill>
                  <a:srgbClr val="C00000"/>
                </a:solidFill>
                <a:effectLst/>
              </a:rPr>
              <a:t>having loved this present world</a:t>
            </a:r>
            <a:r>
              <a:rPr lang="en-US" sz="3200" b="1" i="1" dirty="0">
                <a:solidFill>
                  <a:srgbClr val="000000"/>
                </a:solidFill>
                <a:effectLst/>
              </a:rPr>
              <a:t>, </a:t>
            </a:r>
          </a:p>
          <a:p>
            <a:pPr algn="ctr"/>
            <a:r>
              <a:rPr lang="en-US" sz="3200" b="1" i="1" dirty="0">
                <a:solidFill>
                  <a:srgbClr val="000000"/>
                </a:solidFill>
                <a:effectLst/>
              </a:rPr>
              <a:t>and has departed for Thessalonica—</a:t>
            </a:r>
          </a:p>
          <a:p>
            <a:pPr algn="ctr"/>
            <a:r>
              <a:rPr lang="en-US" sz="3200" b="1" i="1" dirty="0" err="1">
                <a:solidFill>
                  <a:srgbClr val="000000"/>
                </a:solidFill>
                <a:effectLst/>
              </a:rPr>
              <a:t>Crescens</a:t>
            </a:r>
            <a:r>
              <a:rPr lang="en-US" sz="3200" b="1" i="1" dirty="0">
                <a:solidFill>
                  <a:srgbClr val="000000"/>
                </a:solidFill>
                <a:effectLst/>
              </a:rPr>
              <a:t> for Galatia, Titus for Dalmatia.”</a:t>
            </a:r>
          </a:p>
          <a:p>
            <a:pPr algn="ctr"/>
            <a:endParaRPr lang="en-US" sz="1800" b="1" i="1" dirty="0">
              <a:solidFill>
                <a:srgbClr val="000000"/>
              </a:solidFill>
            </a:endParaRPr>
          </a:p>
          <a:p>
            <a:pPr algn="ctr"/>
            <a:r>
              <a:rPr lang="en-US" sz="2400" dirty="0">
                <a:solidFill>
                  <a:srgbClr val="000000"/>
                </a:solidFill>
              </a:rPr>
              <a:t>2 Timothy 4:9-10</a:t>
            </a:r>
            <a:endParaRPr lang="en-US" sz="2400" b="1" i="1" dirty="0"/>
          </a:p>
        </p:txBody>
      </p:sp>
      <p:sp>
        <p:nvSpPr>
          <p:cNvPr id="4" name="TextBox 3">
            <a:extLst>
              <a:ext uri="{FF2B5EF4-FFF2-40B4-BE49-F238E27FC236}">
                <a16:creationId xmlns:a16="http://schemas.microsoft.com/office/drawing/2014/main" id="{D7890CCD-5D5C-C1E1-1197-805D9EBC79F4}"/>
              </a:ext>
            </a:extLst>
          </p:cNvPr>
          <p:cNvSpPr txBox="1"/>
          <p:nvPr/>
        </p:nvSpPr>
        <p:spPr>
          <a:xfrm>
            <a:off x="1371600" y="1577339"/>
            <a:ext cx="7704406" cy="923330"/>
          </a:xfrm>
          <a:prstGeom prst="rect">
            <a:avLst/>
          </a:prstGeom>
          <a:noFill/>
        </p:spPr>
        <p:txBody>
          <a:bodyPr wrap="square">
            <a:spAutoFit/>
          </a:bodyPr>
          <a:lstStyle/>
          <a:p>
            <a:r>
              <a:rPr lang="en-US" sz="5400" dirty="0">
                <a:solidFill>
                  <a:schemeClr val="accent5">
                    <a:lumMod val="75000"/>
                  </a:schemeClr>
                </a:solidFill>
                <a:latin typeface="Britannic Bold" panose="020B0903060703020204" pitchFamily="34" charset="0"/>
              </a:rPr>
              <a:t>Demas – </a:t>
            </a:r>
            <a:r>
              <a:rPr lang="en-US" sz="3600" dirty="0">
                <a:solidFill>
                  <a:schemeClr val="accent5">
                    <a:lumMod val="75000"/>
                  </a:schemeClr>
                </a:solidFill>
                <a:latin typeface="Britannic Bold" panose="020B0903060703020204" pitchFamily="34" charset="0"/>
              </a:rPr>
              <a:t>Colossians 4:10-14</a:t>
            </a:r>
          </a:p>
        </p:txBody>
      </p:sp>
    </p:spTree>
    <p:extLst>
      <p:ext uri="{BB962C8B-B14F-4D97-AF65-F5344CB8AC3E}">
        <p14:creationId xmlns:p14="http://schemas.microsoft.com/office/powerpoint/2010/main" val="2010190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seemingly overcame the      “Matter of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A57DE344-16F9-0CB6-CC6C-F7BF3F840AC9}"/>
              </a:ext>
            </a:extLst>
          </p:cNvPr>
          <p:cNvSpPr txBox="1"/>
          <p:nvPr/>
        </p:nvSpPr>
        <p:spPr>
          <a:xfrm>
            <a:off x="685800" y="2316754"/>
            <a:ext cx="9601200" cy="4185761"/>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effectLst/>
              </a:rPr>
              <a:t>“Do not love the world or the things in the world. If anyone loves the world, the love of the Father is not in him. For all that is in the world—the lust of the flesh, the lust of the eyes, and the pride of life—</a:t>
            </a:r>
          </a:p>
          <a:p>
            <a:pPr algn="ctr"/>
            <a:r>
              <a:rPr lang="en-US" sz="3200" b="1" i="1" dirty="0">
                <a:solidFill>
                  <a:srgbClr val="000000"/>
                </a:solidFill>
                <a:effectLst/>
              </a:rPr>
              <a:t>is not of the Father but is of the world. And the world is passing away, and the lust of it; but he who does the will of God abides forever.”</a:t>
            </a:r>
          </a:p>
          <a:p>
            <a:pPr algn="ctr"/>
            <a:endParaRPr lang="en-US" sz="1800" b="1" i="1" dirty="0">
              <a:solidFill>
                <a:srgbClr val="000000"/>
              </a:solidFill>
            </a:endParaRPr>
          </a:p>
          <a:p>
            <a:pPr algn="ctr"/>
            <a:r>
              <a:rPr lang="en-US" sz="2400" dirty="0">
                <a:solidFill>
                  <a:srgbClr val="000000"/>
                </a:solidFill>
              </a:rPr>
              <a:t>1 John 2:15-17</a:t>
            </a:r>
            <a:endParaRPr lang="en-US" sz="2400" b="1" i="1" dirty="0"/>
          </a:p>
        </p:txBody>
      </p:sp>
    </p:spTree>
    <p:extLst>
      <p:ext uri="{BB962C8B-B14F-4D97-AF65-F5344CB8AC3E}">
        <p14:creationId xmlns:p14="http://schemas.microsoft.com/office/powerpoint/2010/main" val="2109018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371600" y="1577339"/>
            <a:ext cx="7704406" cy="923330"/>
          </a:xfrm>
          <a:prstGeom prst="rect">
            <a:avLst/>
          </a:prstGeom>
          <a:noFill/>
        </p:spPr>
        <p:txBody>
          <a:bodyPr wrap="square">
            <a:spAutoFit/>
          </a:bodyPr>
          <a:lstStyle/>
          <a:p>
            <a:r>
              <a:rPr lang="en-US" sz="5400" dirty="0">
                <a:solidFill>
                  <a:schemeClr val="accent5">
                    <a:lumMod val="75000"/>
                  </a:schemeClr>
                </a:solidFill>
                <a:latin typeface="Britannic Bold" panose="020B0903060703020204" pitchFamily="34" charset="0"/>
              </a:rPr>
              <a:t>Judas Iscariot</a:t>
            </a:r>
            <a:endParaRPr lang="en-US" sz="3600" dirty="0">
              <a:solidFill>
                <a:schemeClr val="accent5">
                  <a:lumMod val="75000"/>
                </a:schemeClr>
              </a:solidFill>
              <a:latin typeface="Britannic Bold" panose="020B0903060703020204" pitchFamily="34" charset="0"/>
            </a:endParaRP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seemingly overcame the      “Matter of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CF7DD7C7-CE91-CEEC-1467-987394D2FE7E}"/>
              </a:ext>
            </a:extLst>
          </p:cNvPr>
          <p:cNvSpPr txBox="1"/>
          <p:nvPr/>
        </p:nvSpPr>
        <p:spPr>
          <a:xfrm>
            <a:off x="1371600" y="2505670"/>
            <a:ext cx="7704406" cy="923330"/>
          </a:xfrm>
          <a:prstGeom prst="rect">
            <a:avLst/>
          </a:prstGeom>
          <a:noFill/>
        </p:spPr>
        <p:txBody>
          <a:bodyPr wrap="square">
            <a:spAutoFit/>
          </a:bodyPr>
          <a:lstStyle/>
          <a:p>
            <a:r>
              <a:rPr lang="en-US" sz="5400" dirty="0">
                <a:solidFill>
                  <a:schemeClr val="accent5">
                    <a:lumMod val="75000"/>
                  </a:schemeClr>
                </a:solidFill>
                <a:latin typeface="Britannic Bold" panose="020B0903060703020204" pitchFamily="34" charset="0"/>
              </a:rPr>
              <a:t>Demas</a:t>
            </a:r>
            <a:endParaRPr lang="en-US" sz="3600" dirty="0">
              <a:solidFill>
                <a:schemeClr val="accent5">
                  <a:lumMod val="75000"/>
                </a:schemeClr>
              </a:solidFill>
              <a:latin typeface="Britannic Bold" panose="020B0903060703020204" pitchFamily="34" charset="0"/>
            </a:endParaRPr>
          </a:p>
        </p:txBody>
      </p:sp>
      <p:sp>
        <p:nvSpPr>
          <p:cNvPr id="4" name="TextBox 3">
            <a:extLst>
              <a:ext uri="{FF2B5EF4-FFF2-40B4-BE49-F238E27FC236}">
                <a16:creationId xmlns:a16="http://schemas.microsoft.com/office/drawing/2014/main" id="{6F941013-E6B5-6366-DB51-8C4277ED4228}"/>
              </a:ext>
            </a:extLst>
          </p:cNvPr>
          <p:cNvSpPr txBox="1"/>
          <p:nvPr/>
        </p:nvSpPr>
        <p:spPr>
          <a:xfrm>
            <a:off x="208671" y="4216286"/>
            <a:ext cx="10515600" cy="1754326"/>
          </a:xfrm>
          <a:prstGeom prst="rect">
            <a:avLst/>
          </a:prstGeom>
          <a:noFill/>
        </p:spPr>
        <p:txBody>
          <a:bodyPr wrap="square">
            <a:spAutoFit/>
          </a:bodyPr>
          <a:lstStyle/>
          <a:p>
            <a:pPr algn="ctr"/>
            <a:r>
              <a:rPr lang="en-US" sz="5400" dirty="0">
                <a:latin typeface="Britannic Bold" panose="020B0903060703020204" pitchFamily="34" charset="0"/>
              </a:rPr>
              <a:t>Don’t ever give up, </a:t>
            </a:r>
          </a:p>
          <a:p>
            <a:pPr algn="ctr"/>
            <a:r>
              <a:rPr lang="en-US" sz="5400" dirty="0">
                <a:latin typeface="Britannic Bold" panose="020B0903060703020204" pitchFamily="34" charset="0"/>
              </a:rPr>
              <a:t>and go Back to the World</a:t>
            </a:r>
          </a:p>
        </p:txBody>
      </p:sp>
    </p:spTree>
    <p:extLst>
      <p:ext uri="{BB962C8B-B14F-4D97-AF65-F5344CB8AC3E}">
        <p14:creationId xmlns:p14="http://schemas.microsoft.com/office/powerpoint/2010/main" val="374541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Finish Line Runner Sprinter Track And Field Race Fitness Stock Illustration  - Download Image Now - iStock">
            <a:extLst>
              <a:ext uri="{FF2B5EF4-FFF2-40B4-BE49-F238E27FC236}">
                <a16:creationId xmlns:a16="http://schemas.microsoft.com/office/drawing/2014/main" id="{EEE8945D-35BD-BBC1-FE70-06F8D0C87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683160"/>
            <a:ext cx="8340892" cy="41431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0ADEA10-5AB8-C148-19FF-4869E94E2628}"/>
              </a:ext>
            </a:extLst>
          </p:cNvPr>
          <p:cNvSpPr txBox="1"/>
          <p:nvPr/>
        </p:nvSpPr>
        <p:spPr>
          <a:xfrm>
            <a:off x="228600" y="457200"/>
            <a:ext cx="10515600" cy="1569660"/>
          </a:xfrm>
          <a:prstGeom prst="rect">
            <a:avLst/>
          </a:prstGeom>
          <a:noFill/>
        </p:spPr>
        <p:txBody>
          <a:bodyPr wrap="square">
            <a:spAutoFit/>
          </a:bodyPr>
          <a:lstStyle/>
          <a:p>
            <a:pPr algn="ctr"/>
            <a:r>
              <a:rPr lang="en-US" sz="4800" dirty="0">
                <a:latin typeface="Britannic Bold" panose="020B0903060703020204" pitchFamily="34" charset="0"/>
              </a:rPr>
              <a:t>Have the mindset of a </a:t>
            </a:r>
          </a:p>
          <a:p>
            <a:pPr algn="ctr"/>
            <a:r>
              <a:rPr lang="en-US" sz="4800" dirty="0">
                <a:latin typeface="Britannic Bold" panose="020B0903060703020204" pitchFamily="34" charset="0"/>
              </a:rPr>
              <a:t>Runner in a Race</a:t>
            </a:r>
          </a:p>
        </p:txBody>
      </p:sp>
    </p:spTree>
    <p:extLst>
      <p:ext uri="{BB962C8B-B14F-4D97-AF65-F5344CB8AC3E}">
        <p14:creationId xmlns:p14="http://schemas.microsoft.com/office/powerpoint/2010/main" val="1716123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almost “Missed by Inches”…</a:t>
            </a:r>
            <a:endParaRPr lang="en-US" sz="4000" dirty="0">
              <a:latin typeface="Modern Love" panose="04090805081005020601" pitchFamily="82" charset="0"/>
            </a:endParaRPr>
          </a:p>
        </p:txBody>
      </p:sp>
    </p:spTree>
    <p:extLst>
      <p:ext uri="{BB962C8B-B14F-4D97-AF65-F5344CB8AC3E}">
        <p14:creationId xmlns:p14="http://schemas.microsoft.com/office/powerpoint/2010/main" val="2177955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10972800" cy="69342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143000" y="1161757"/>
            <a:ext cx="8991600" cy="923330"/>
          </a:xfrm>
          <a:prstGeom prst="rect">
            <a:avLst/>
          </a:prstGeom>
          <a:noFill/>
        </p:spPr>
        <p:txBody>
          <a:bodyPr wrap="square">
            <a:spAutoFit/>
          </a:bodyPr>
          <a:lstStyle/>
          <a:p>
            <a:r>
              <a:rPr lang="en-US" sz="5400" dirty="0">
                <a:solidFill>
                  <a:schemeClr val="accent6">
                    <a:lumMod val="75000"/>
                  </a:schemeClr>
                </a:solidFill>
                <a:latin typeface="Britannic Bold" panose="020B0903060703020204" pitchFamily="34" charset="0"/>
              </a:rPr>
              <a:t>Philippian Jailor – </a:t>
            </a:r>
            <a:r>
              <a:rPr lang="en-US" sz="3600" dirty="0">
                <a:solidFill>
                  <a:schemeClr val="accent6">
                    <a:lumMod val="75000"/>
                  </a:schemeClr>
                </a:solidFill>
                <a:latin typeface="Britannic Bold" panose="020B0903060703020204" pitchFamily="34" charset="0"/>
              </a:rPr>
              <a:t>Acts 16: 20-33</a:t>
            </a: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almost “Missed by Inches”…</a:t>
            </a:r>
            <a:endParaRPr lang="en-US" sz="4000" dirty="0">
              <a:latin typeface="Modern Love" panose="04090805081005020601" pitchFamily="82" charset="0"/>
            </a:endParaRPr>
          </a:p>
        </p:txBody>
      </p:sp>
    </p:spTree>
    <p:extLst>
      <p:ext uri="{BB962C8B-B14F-4D97-AF65-F5344CB8AC3E}">
        <p14:creationId xmlns:p14="http://schemas.microsoft.com/office/powerpoint/2010/main" val="1823843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143000" y="1161757"/>
            <a:ext cx="8991600" cy="923330"/>
          </a:xfrm>
          <a:prstGeom prst="rect">
            <a:avLst/>
          </a:prstGeom>
          <a:noFill/>
        </p:spPr>
        <p:txBody>
          <a:bodyPr wrap="square">
            <a:spAutoFit/>
          </a:bodyPr>
          <a:lstStyle/>
          <a:p>
            <a:r>
              <a:rPr lang="en-US" sz="5400" dirty="0">
                <a:solidFill>
                  <a:schemeClr val="accent6">
                    <a:lumMod val="75000"/>
                  </a:schemeClr>
                </a:solidFill>
                <a:latin typeface="Britannic Bold" panose="020B0903060703020204" pitchFamily="34" charset="0"/>
              </a:rPr>
              <a:t>Philippian Jailor – </a:t>
            </a:r>
            <a:r>
              <a:rPr lang="en-US" sz="3600" dirty="0">
                <a:solidFill>
                  <a:schemeClr val="accent6">
                    <a:lumMod val="75000"/>
                  </a:schemeClr>
                </a:solidFill>
                <a:latin typeface="Britannic Bold" panose="020B0903060703020204" pitchFamily="34" charset="0"/>
              </a:rPr>
              <a:t>Acts 16: 20-33</a:t>
            </a: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almost “Missed by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4E67DD63-3422-94B9-0150-FD5FF4E0D4C5}"/>
              </a:ext>
            </a:extLst>
          </p:cNvPr>
          <p:cNvSpPr txBox="1"/>
          <p:nvPr/>
        </p:nvSpPr>
        <p:spPr>
          <a:xfrm>
            <a:off x="1219200" y="2667000"/>
            <a:ext cx="8534400" cy="3200876"/>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effectLst/>
              </a:rPr>
              <a:t>“They mount up to the heavens, They go down again to the depths; Their soul melts because of trouble. They reel to and </a:t>
            </a:r>
            <a:r>
              <a:rPr lang="en-US" sz="3200" b="1" i="1" dirty="0" err="1">
                <a:solidFill>
                  <a:srgbClr val="000000"/>
                </a:solidFill>
                <a:effectLst/>
              </a:rPr>
              <a:t>fro</a:t>
            </a:r>
            <a:r>
              <a:rPr lang="en-US" sz="3200" b="1" i="1" dirty="0">
                <a:solidFill>
                  <a:srgbClr val="000000"/>
                </a:solidFill>
                <a:effectLst/>
              </a:rPr>
              <a:t>, and stagger like a drunken man, And are at their wits’ end. Then they cry out to the Lord in their trouble, ….</a:t>
            </a:r>
          </a:p>
          <a:p>
            <a:pPr algn="ctr"/>
            <a:endParaRPr lang="en-US" sz="1800" b="1" i="1" dirty="0">
              <a:solidFill>
                <a:srgbClr val="000000"/>
              </a:solidFill>
            </a:endParaRPr>
          </a:p>
          <a:p>
            <a:pPr algn="ctr"/>
            <a:r>
              <a:rPr lang="en-US" sz="2400" dirty="0">
                <a:solidFill>
                  <a:srgbClr val="000000"/>
                </a:solidFill>
              </a:rPr>
              <a:t>Psalm 107:26-30</a:t>
            </a:r>
            <a:endParaRPr lang="en-US" sz="2400" b="1" i="1" dirty="0"/>
          </a:p>
        </p:txBody>
      </p:sp>
    </p:spTree>
    <p:extLst>
      <p:ext uri="{BB962C8B-B14F-4D97-AF65-F5344CB8AC3E}">
        <p14:creationId xmlns:p14="http://schemas.microsoft.com/office/powerpoint/2010/main" val="689879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143000" y="1161757"/>
            <a:ext cx="8991600" cy="923330"/>
          </a:xfrm>
          <a:prstGeom prst="rect">
            <a:avLst/>
          </a:prstGeom>
          <a:noFill/>
        </p:spPr>
        <p:txBody>
          <a:bodyPr wrap="square">
            <a:spAutoFit/>
          </a:bodyPr>
          <a:lstStyle/>
          <a:p>
            <a:r>
              <a:rPr lang="en-US" sz="5400" dirty="0">
                <a:solidFill>
                  <a:schemeClr val="accent6">
                    <a:lumMod val="75000"/>
                  </a:schemeClr>
                </a:solidFill>
                <a:latin typeface="Britannic Bold" panose="020B0903060703020204" pitchFamily="34" charset="0"/>
              </a:rPr>
              <a:t>Philippian Jailor – </a:t>
            </a:r>
            <a:r>
              <a:rPr lang="en-US" sz="3600" dirty="0">
                <a:solidFill>
                  <a:schemeClr val="accent6">
                    <a:lumMod val="75000"/>
                  </a:schemeClr>
                </a:solidFill>
                <a:latin typeface="Britannic Bold" panose="020B0903060703020204" pitchFamily="34" charset="0"/>
              </a:rPr>
              <a:t>Acts 16: 20-33</a:t>
            </a: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almost “Missed by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4E67DD63-3422-94B9-0150-FD5FF4E0D4C5}"/>
              </a:ext>
            </a:extLst>
          </p:cNvPr>
          <p:cNvSpPr txBox="1"/>
          <p:nvPr/>
        </p:nvSpPr>
        <p:spPr>
          <a:xfrm>
            <a:off x="1219200" y="2743200"/>
            <a:ext cx="8534400" cy="2708434"/>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rPr>
              <a:t>…And He brings them out of their distresses.</a:t>
            </a:r>
          </a:p>
          <a:p>
            <a:pPr algn="ctr"/>
            <a:r>
              <a:rPr lang="en-US" sz="3200" b="1" i="1" dirty="0">
                <a:solidFill>
                  <a:srgbClr val="000000"/>
                </a:solidFill>
                <a:effectLst/>
              </a:rPr>
              <a:t>He calms the storm, So that its waves are still.</a:t>
            </a:r>
          </a:p>
          <a:p>
            <a:pPr algn="ctr"/>
            <a:r>
              <a:rPr lang="en-US" sz="3200" b="1" i="1" dirty="0">
                <a:solidFill>
                  <a:srgbClr val="000000"/>
                </a:solidFill>
                <a:effectLst/>
              </a:rPr>
              <a:t>Then they are glad because they are quiet;</a:t>
            </a:r>
          </a:p>
          <a:p>
            <a:pPr algn="ctr"/>
            <a:r>
              <a:rPr lang="en-US" sz="3200" b="1" i="1" dirty="0">
                <a:solidFill>
                  <a:srgbClr val="000000"/>
                </a:solidFill>
                <a:effectLst/>
              </a:rPr>
              <a:t>So He guides them to their desired haven.</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Psalm 107:26-30</a:t>
            </a:r>
            <a:endParaRPr lang="en-US" sz="2400" b="1" i="1" dirty="0"/>
          </a:p>
        </p:txBody>
      </p:sp>
    </p:spTree>
    <p:extLst>
      <p:ext uri="{BB962C8B-B14F-4D97-AF65-F5344CB8AC3E}">
        <p14:creationId xmlns:p14="http://schemas.microsoft.com/office/powerpoint/2010/main" val="2583635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143000" y="1161757"/>
            <a:ext cx="8991600" cy="923330"/>
          </a:xfrm>
          <a:prstGeom prst="rect">
            <a:avLst/>
          </a:prstGeom>
          <a:noFill/>
        </p:spPr>
        <p:txBody>
          <a:bodyPr wrap="square">
            <a:spAutoFit/>
          </a:bodyPr>
          <a:lstStyle/>
          <a:p>
            <a:r>
              <a:rPr lang="en-US" sz="5400" dirty="0">
                <a:solidFill>
                  <a:schemeClr val="accent6">
                    <a:lumMod val="60000"/>
                    <a:lumOff val="40000"/>
                  </a:schemeClr>
                </a:solidFill>
                <a:latin typeface="Britannic Bold" panose="020B0903060703020204" pitchFamily="34" charset="0"/>
              </a:rPr>
              <a:t>Philippian Jailor – </a:t>
            </a:r>
            <a:r>
              <a:rPr lang="en-US" sz="3600" dirty="0">
                <a:solidFill>
                  <a:schemeClr val="accent6">
                    <a:lumMod val="60000"/>
                    <a:lumOff val="40000"/>
                  </a:schemeClr>
                </a:solidFill>
                <a:latin typeface="Britannic Bold" panose="020B0903060703020204" pitchFamily="34" charset="0"/>
              </a:rPr>
              <a:t>Acts 16: 20-33</a:t>
            </a: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almost “Missed by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A9825FC2-9A31-83B0-33FC-5ADF607325C9}"/>
              </a:ext>
            </a:extLst>
          </p:cNvPr>
          <p:cNvSpPr txBox="1"/>
          <p:nvPr/>
        </p:nvSpPr>
        <p:spPr>
          <a:xfrm>
            <a:off x="1143000" y="2085087"/>
            <a:ext cx="8991600" cy="923330"/>
          </a:xfrm>
          <a:prstGeom prst="rect">
            <a:avLst/>
          </a:prstGeom>
          <a:noFill/>
        </p:spPr>
        <p:txBody>
          <a:bodyPr wrap="square">
            <a:spAutoFit/>
          </a:bodyPr>
          <a:lstStyle/>
          <a:p>
            <a:r>
              <a:rPr lang="en-US" sz="5400" dirty="0">
                <a:solidFill>
                  <a:schemeClr val="accent6">
                    <a:lumMod val="75000"/>
                  </a:schemeClr>
                </a:solidFill>
                <a:latin typeface="Britannic Bold" panose="020B0903060703020204" pitchFamily="34" charset="0"/>
              </a:rPr>
              <a:t>Zacchaeus – </a:t>
            </a:r>
            <a:r>
              <a:rPr lang="en-US" sz="3600" dirty="0">
                <a:solidFill>
                  <a:schemeClr val="accent6">
                    <a:lumMod val="75000"/>
                  </a:schemeClr>
                </a:solidFill>
                <a:latin typeface="Britannic Bold" panose="020B0903060703020204" pitchFamily="34" charset="0"/>
              </a:rPr>
              <a:t>Luke 19: 1-10</a:t>
            </a:r>
          </a:p>
        </p:txBody>
      </p:sp>
    </p:spTree>
    <p:extLst>
      <p:ext uri="{BB962C8B-B14F-4D97-AF65-F5344CB8AC3E}">
        <p14:creationId xmlns:p14="http://schemas.microsoft.com/office/powerpoint/2010/main" val="1261622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143000" y="1161757"/>
            <a:ext cx="8991600" cy="923330"/>
          </a:xfrm>
          <a:prstGeom prst="rect">
            <a:avLst/>
          </a:prstGeom>
          <a:noFill/>
        </p:spPr>
        <p:txBody>
          <a:bodyPr wrap="square">
            <a:spAutoFit/>
          </a:bodyPr>
          <a:lstStyle/>
          <a:p>
            <a:r>
              <a:rPr lang="en-US" sz="5400" dirty="0">
                <a:solidFill>
                  <a:schemeClr val="accent6">
                    <a:lumMod val="60000"/>
                    <a:lumOff val="40000"/>
                  </a:schemeClr>
                </a:solidFill>
                <a:latin typeface="Britannic Bold" panose="020B0903060703020204" pitchFamily="34" charset="0"/>
              </a:rPr>
              <a:t>Philippian Jailor – </a:t>
            </a:r>
            <a:r>
              <a:rPr lang="en-US" sz="3600" dirty="0">
                <a:solidFill>
                  <a:schemeClr val="accent6">
                    <a:lumMod val="60000"/>
                    <a:lumOff val="40000"/>
                  </a:schemeClr>
                </a:solidFill>
                <a:latin typeface="Britannic Bold" panose="020B0903060703020204" pitchFamily="34" charset="0"/>
              </a:rPr>
              <a:t>Acts 16: 20-33</a:t>
            </a: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almost “Missed by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A9825FC2-9A31-83B0-33FC-5ADF607325C9}"/>
              </a:ext>
            </a:extLst>
          </p:cNvPr>
          <p:cNvSpPr txBox="1"/>
          <p:nvPr/>
        </p:nvSpPr>
        <p:spPr>
          <a:xfrm>
            <a:off x="1143000" y="2085087"/>
            <a:ext cx="8991600" cy="923330"/>
          </a:xfrm>
          <a:prstGeom prst="rect">
            <a:avLst/>
          </a:prstGeom>
          <a:noFill/>
        </p:spPr>
        <p:txBody>
          <a:bodyPr wrap="square">
            <a:spAutoFit/>
          </a:bodyPr>
          <a:lstStyle/>
          <a:p>
            <a:r>
              <a:rPr lang="en-US" sz="5400" dirty="0">
                <a:solidFill>
                  <a:schemeClr val="accent6">
                    <a:lumMod val="75000"/>
                  </a:schemeClr>
                </a:solidFill>
                <a:latin typeface="Britannic Bold" panose="020B0903060703020204" pitchFamily="34" charset="0"/>
              </a:rPr>
              <a:t>Zacchaeus – </a:t>
            </a:r>
            <a:r>
              <a:rPr lang="en-US" sz="3600" dirty="0">
                <a:solidFill>
                  <a:schemeClr val="accent6">
                    <a:lumMod val="75000"/>
                  </a:schemeClr>
                </a:solidFill>
                <a:latin typeface="Britannic Bold" panose="020B0903060703020204" pitchFamily="34" charset="0"/>
              </a:rPr>
              <a:t>Luke 19: 1-10</a:t>
            </a:r>
          </a:p>
        </p:txBody>
      </p:sp>
      <p:sp>
        <p:nvSpPr>
          <p:cNvPr id="4" name="TextBox 3">
            <a:extLst>
              <a:ext uri="{FF2B5EF4-FFF2-40B4-BE49-F238E27FC236}">
                <a16:creationId xmlns:a16="http://schemas.microsoft.com/office/drawing/2014/main" id="{11DD82D0-52CB-933E-20EF-9C67479A23EE}"/>
              </a:ext>
            </a:extLst>
          </p:cNvPr>
          <p:cNvSpPr txBox="1"/>
          <p:nvPr/>
        </p:nvSpPr>
        <p:spPr>
          <a:xfrm>
            <a:off x="1219200" y="3831999"/>
            <a:ext cx="8534400" cy="1723549"/>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rPr>
              <a:t>“Now behold, there was a man named Zacchaeus who was a chief tax collector, and he was rich.”</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Luke 19:2</a:t>
            </a:r>
            <a:endParaRPr lang="en-US" sz="2400" b="1" i="1" dirty="0"/>
          </a:p>
        </p:txBody>
      </p:sp>
    </p:spTree>
    <p:extLst>
      <p:ext uri="{BB962C8B-B14F-4D97-AF65-F5344CB8AC3E}">
        <p14:creationId xmlns:p14="http://schemas.microsoft.com/office/powerpoint/2010/main" val="91287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143000" y="1161757"/>
            <a:ext cx="8991600" cy="923330"/>
          </a:xfrm>
          <a:prstGeom prst="rect">
            <a:avLst/>
          </a:prstGeom>
          <a:noFill/>
        </p:spPr>
        <p:txBody>
          <a:bodyPr wrap="square">
            <a:spAutoFit/>
          </a:bodyPr>
          <a:lstStyle/>
          <a:p>
            <a:r>
              <a:rPr lang="en-US" sz="5400" dirty="0">
                <a:solidFill>
                  <a:schemeClr val="accent6">
                    <a:lumMod val="60000"/>
                    <a:lumOff val="40000"/>
                  </a:schemeClr>
                </a:solidFill>
                <a:latin typeface="Britannic Bold" panose="020B0903060703020204" pitchFamily="34" charset="0"/>
              </a:rPr>
              <a:t>Philippian Jailor – </a:t>
            </a:r>
            <a:r>
              <a:rPr lang="en-US" sz="3600" dirty="0">
                <a:solidFill>
                  <a:schemeClr val="accent6">
                    <a:lumMod val="60000"/>
                    <a:lumOff val="40000"/>
                  </a:schemeClr>
                </a:solidFill>
                <a:latin typeface="Britannic Bold" panose="020B0903060703020204" pitchFamily="34" charset="0"/>
              </a:rPr>
              <a:t>Acts 16: 20-33</a:t>
            </a: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almost “Missed by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A9825FC2-9A31-83B0-33FC-5ADF607325C9}"/>
              </a:ext>
            </a:extLst>
          </p:cNvPr>
          <p:cNvSpPr txBox="1"/>
          <p:nvPr/>
        </p:nvSpPr>
        <p:spPr>
          <a:xfrm>
            <a:off x="1143000" y="2085087"/>
            <a:ext cx="8991600" cy="923330"/>
          </a:xfrm>
          <a:prstGeom prst="rect">
            <a:avLst/>
          </a:prstGeom>
          <a:noFill/>
        </p:spPr>
        <p:txBody>
          <a:bodyPr wrap="square">
            <a:spAutoFit/>
          </a:bodyPr>
          <a:lstStyle/>
          <a:p>
            <a:r>
              <a:rPr lang="en-US" sz="5400" dirty="0">
                <a:solidFill>
                  <a:schemeClr val="accent6">
                    <a:lumMod val="75000"/>
                  </a:schemeClr>
                </a:solidFill>
                <a:latin typeface="Britannic Bold" panose="020B0903060703020204" pitchFamily="34" charset="0"/>
              </a:rPr>
              <a:t>Zacchaeus – </a:t>
            </a:r>
            <a:r>
              <a:rPr lang="en-US" sz="3600" dirty="0">
                <a:solidFill>
                  <a:schemeClr val="accent6">
                    <a:lumMod val="75000"/>
                  </a:schemeClr>
                </a:solidFill>
                <a:latin typeface="Britannic Bold" panose="020B0903060703020204" pitchFamily="34" charset="0"/>
              </a:rPr>
              <a:t>Luke 19: 1-10</a:t>
            </a:r>
          </a:p>
        </p:txBody>
      </p:sp>
      <p:sp>
        <p:nvSpPr>
          <p:cNvPr id="4" name="TextBox 3">
            <a:extLst>
              <a:ext uri="{FF2B5EF4-FFF2-40B4-BE49-F238E27FC236}">
                <a16:creationId xmlns:a16="http://schemas.microsoft.com/office/drawing/2014/main" id="{11DD82D0-52CB-933E-20EF-9C67479A23EE}"/>
              </a:ext>
            </a:extLst>
          </p:cNvPr>
          <p:cNvSpPr txBox="1"/>
          <p:nvPr/>
        </p:nvSpPr>
        <p:spPr>
          <a:xfrm>
            <a:off x="1219200" y="3831999"/>
            <a:ext cx="8534400" cy="1723549"/>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rPr>
              <a:t>“Now behold, there was a man named Zacchaeus who was </a:t>
            </a:r>
            <a:r>
              <a:rPr lang="en-US" sz="3200" b="1" i="1" u="sng" dirty="0">
                <a:solidFill>
                  <a:schemeClr val="accent6">
                    <a:lumMod val="50000"/>
                  </a:schemeClr>
                </a:solidFill>
              </a:rPr>
              <a:t>a chief tax collector</a:t>
            </a:r>
            <a:r>
              <a:rPr lang="en-US" sz="3200" b="1" i="1" dirty="0">
                <a:solidFill>
                  <a:srgbClr val="000000"/>
                </a:solidFill>
              </a:rPr>
              <a:t>, and he was rich.”</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Luke 19:2</a:t>
            </a:r>
            <a:endParaRPr lang="en-US" sz="2400" b="1" i="1" dirty="0"/>
          </a:p>
        </p:txBody>
      </p:sp>
    </p:spTree>
    <p:extLst>
      <p:ext uri="{BB962C8B-B14F-4D97-AF65-F5344CB8AC3E}">
        <p14:creationId xmlns:p14="http://schemas.microsoft.com/office/powerpoint/2010/main" val="1322527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70"/>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143000" y="1161757"/>
            <a:ext cx="8991600" cy="923330"/>
          </a:xfrm>
          <a:prstGeom prst="rect">
            <a:avLst/>
          </a:prstGeom>
          <a:noFill/>
        </p:spPr>
        <p:txBody>
          <a:bodyPr wrap="square">
            <a:spAutoFit/>
          </a:bodyPr>
          <a:lstStyle/>
          <a:p>
            <a:r>
              <a:rPr lang="en-US" sz="5400" dirty="0">
                <a:solidFill>
                  <a:schemeClr val="accent6">
                    <a:lumMod val="60000"/>
                    <a:lumOff val="40000"/>
                  </a:schemeClr>
                </a:solidFill>
                <a:latin typeface="Britannic Bold" panose="020B0903060703020204" pitchFamily="34" charset="0"/>
              </a:rPr>
              <a:t>Philippian Jailor – </a:t>
            </a:r>
            <a:r>
              <a:rPr lang="en-US" sz="3600" dirty="0">
                <a:solidFill>
                  <a:schemeClr val="accent6">
                    <a:lumMod val="60000"/>
                    <a:lumOff val="40000"/>
                  </a:schemeClr>
                </a:solidFill>
                <a:latin typeface="Britannic Bold" panose="020B0903060703020204" pitchFamily="34" charset="0"/>
              </a:rPr>
              <a:t>Acts 16: 20-33</a:t>
            </a: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almost “Missed by Inches”…</a:t>
            </a:r>
            <a:endParaRPr lang="en-US" sz="4000" dirty="0">
              <a:latin typeface="Modern Love" panose="04090805081005020601" pitchFamily="82" charset="0"/>
            </a:endParaRPr>
          </a:p>
        </p:txBody>
      </p:sp>
      <p:sp>
        <p:nvSpPr>
          <p:cNvPr id="2" name="TextBox 1">
            <a:extLst>
              <a:ext uri="{FF2B5EF4-FFF2-40B4-BE49-F238E27FC236}">
                <a16:creationId xmlns:a16="http://schemas.microsoft.com/office/drawing/2014/main" id="{A9825FC2-9A31-83B0-33FC-5ADF607325C9}"/>
              </a:ext>
            </a:extLst>
          </p:cNvPr>
          <p:cNvSpPr txBox="1"/>
          <p:nvPr/>
        </p:nvSpPr>
        <p:spPr>
          <a:xfrm>
            <a:off x="1143000" y="2085087"/>
            <a:ext cx="8991600" cy="923330"/>
          </a:xfrm>
          <a:prstGeom prst="rect">
            <a:avLst/>
          </a:prstGeom>
          <a:noFill/>
        </p:spPr>
        <p:txBody>
          <a:bodyPr wrap="square">
            <a:spAutoFit/>
          </a:bodyPr>
          <a:lstStyle/>
          <a:p>
            <a:r>
              <a:rPr lang="en-US" sz="5400" dirty="0">
                <a:solidFill>
                  <a:schemeClr val="accent6">
                    <a:lumMod val="75000"/>
                  </a:schemeClr>
                </a:solidFill>
                <a:latin typeface="Britannic Bold" panose="020B0903060703020204" pitchFamily="34" charset="0"/>
              </a:rPr>
              <a:t>Zacchaeus – </a:t>
            </a:r>
            <a:r>
              <a:rPr lang="en-US" sz="3600" dirty="0">
                <a:solidFill>
                  <a:schemeClr val="accent6">
                    <a:lumMod val="75000"/>
                  </a:schemeClr>
                </a:solidFill>
                <a:latin typeface="Britannic Bold" panose="020B0903060703020204" pitchFamily="34" charset="0"/>
              </a:rPr>
              <a:t>Luke 19: 1-10</a:t>
            </a:r>
          </a:p>
        </p:txBody>
      </p:sp>
      <p:sp>
        <p:nvSpPr>
          <p:cNvPr id="4" name="TextBox 3">
            <a:extLst>
              <a:ext uri="{FF2B5EF4-FFF2-40B4-BE49-F238E27FC236}">
                <a16:creationId xmlns:a16="http://schemas.microsoft.com/office/drawing/2014/main" id="{11DD82D0-52CB-933E-20EF-9C67479A23EE}"/>
              </a:ext>
            </a:extLst>
          </p:cNvPr>
          <p:cNvSpPr txBox="1"/>
          <p:nvPr/>
        </p:nvSpPr>
        <p:spPr>
          <a:xfrm>
            <a:off x="1219200" y="3831999"/>
            <a:ext cx="8534400" cy="1723549"/>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rPr>
              <a:t>“Now behold, there was a man named Zacchaeus who was </a:t>
            </a:r>
            <a:r>
              <a:rPr lang="en-US" sz="3200" b="1" i="1" u="sng" dirty="0">
                <a:solidFill>
                  <a:schemeClr val="accent6">
                    <a:lumMod val="50000"/>
                  </a:schemeClr>
                </a:solidFill>
              </a:rPr>
              <a:t>a chief tax collector</a:t>
            </a:r>
            <a:r>
              <a:rPr lang="en-US" sz="3200" b="1" i="1" dirty="0">
                <a:solidFill>
                  <a:srgbClr val="000000"/>
                </a:solidFill>
              </a:rPr>
              <a:t>, and </a:t>
            </a:r>
            <a:r>
              <a:rPr lang="en-US" sz="3200" b="1" i="1" u="sng" dirty="0">
                <a:solidFill>
                  <a:schemeClr val="accent6">
                    <a:lumMod val="50000"/>
                  </a:schemeClr>
                </a:solidFill>
              </a:rPr>
              <a:t>he was rich</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Luke 19:2</a:t>
            </a:r>
            <a:endParaRPr lang="en-US" sz="2400" b="1" i="1" dirty="0"/>
          </a:p>
        </p:txBody>
      </p:sp>
    </p:spTree>
    <p:extLst>
      <p:ext uri="{BB962C8B-B14F-4D97-AF65-F5344CB8AC3E}">
        <p14:creationId xmlns:p14="http://schemas.microsoft.com/office/powerpoint/2010/main" val="2374939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E21B53-0919-2887-3690-EDF80934E61B}"/>
            </a:ext>
          </a:extLst>
        </p:cNvPr>
        <p:cNvGrpSpPr/>
        <p:nvPr/>
      </p:nvGrpSpPr>
      <p:grpSpPr>
        <a:xfrm>
          <a:off x="0" y="0"/>
          <a:ext cx="0" cy="0"/>
          <a:chOff x="0" y="0"/>
          <a:chExt cx="0" cy="0"/>
        </a:xfrm>
      </p:grpSpPr>
      <p:pic>
        <p:nvPicPr>
          <p:cNvPr id="1026" name="Picture 2">
            <a:extLst>
              <a:ext uri="{FF2B5EF4-FFF2-40B4-BE49-F238E27FC236}">
                <a16:creationId xmlns:a16="http://schemas.microsoft.com/office/drawing/2014/main" id="{1A068402-3FC8-23ED-F543-A42ACCDCF9C2}"/>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335522EC-7CA8-0C28-5E4B-2548C0FE9F08}"/>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02A462A8-BE46-9A3A-223D-F7D7B01860D1}"/>
              </a:ext>
            </a:extLst>
          </p:cNvPr>
          <p:cNvSpPr txBox="1"/>
          <p:nvPr/>
        </p:nvSpPr>
        <p:spPr>
          <a:xfrm>
            <a:off x="2053297" y="967150"/>
            <a:ext cx="7704406" cy="646331"/>
          </a:xfrm>
          <a:prstGeom prst="rect">
            <a:avLst/>
          </a:prstGeom>
          <a:noFill/>
        </p:spPr>
        <p:txBody>
          <a:bodyPr wrap="square">
            <a:spAutoFit/>
          </a:bodyPr>
          <a:lstStyle/>
          <a:p>
            <a:r>
              <a:rPr lang="en-US" sz="3600" dirty="0">
                <a:solidFill>
                  <a:srgbClr val="C00000"/>
                </a:solidFill>
                <a:latin typeface="Britannic Bold" panose="020B0903060703020204" pitchFamily="34" charset="0"/>
              </a:rPr>
              <a:t>Felix (governor) ; Agrippa (king)</a:t>
            </a:r>
          </a:p>
        </p:txBody>
      </p:sp>
      <p:sp>
        <p:nvSpPr>
          <p:cNvPr id="3" name="Title 1">
            <a:extLst>
              <a:ext uri="{FF2B5EF4-FFF2-40B4-BE49-F238E27FC236}">
                <a16:creationId xmlns:a16="http://schemas.microsoft.com/office/drawing/2014/main" id="{4E865372-4270-E2F5-DFAD-BA02F90CE3A5}"/>
              </a:ext>
            </a:extLst>
          </p:cNvPr>
          <p:cNvSpPr txBox="1">
            <a:spLocks/>
          </p:cNvSpPr>
          <p:nvPr/>
        </p:nvSpPr>
        <p:spPr>
          <a:xfrm>
            <a:off x="1066800" y="304801"/>
            <a:ext cx="96012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“Missed by Inches”…</a:t>
            </a:r>
            <a:endParaRPr lang="en-US" sz="4000" dirty="0">
              <a:latin typeface="Modern Love" panose="04090805081005020601" pitchFamily="82" charset="0"/>
            </a:endParaRPr>
          </a:p>
        </p:txBody>
      </p:sp>
      <p:sp>
        <p:nvSpPr>
          <p:cNvPr id="4" name="Title 1">
            <a:extLst>
              <a:ext uri="{FF2B5EF4-FFF2-40B4-BE49-F238E27FC236}">
                <a16:creationId xmlns:a16="http://schemas.microsoft.com/office/drawing/2014/main" id="{A9644797-7283-934B-A368-9E48A596EEA7}"/>
              </a:ext>
            </a:extLst>
          </p:cNvPr>
          <p:cNvSpPr txBox="1">
            <a:spLocks/>
          </p:cNvSpPr>
          <p:nvPr/>
        </p:nvSpPr>
        <p:spPr>
          <a:xfrm>
            <a:off x="1066800" y="2114956"/>
            <a:ext cx="8915400" cy="12040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seemingly overcame the </a:t>
            </a:r>
          </a:p>
          <a:p>
            <a:pPr algn="l"/>
            <a:r>
              <a:rPr lang="en-US" sz="4000" dirty="0">
                <a:latin typeface="Britannic Bold" panose="020B0903060703020204" pitchFamily="34" charset="0"/>
              </a:rPr>
              <a:t>“Matter of Inches”…</a:t>
            </a:r>
            <a:endParaRPr lang="en-US" sz="4000" dirty="0">
              <a:latin typeface="Modern Love" panose="04090805081005020601" pitchFamily="82" charset="0"/>
            </a:endParaRPr>
          </a:p>
        </p:txBody>
      </p:sp>
      <p:sp>
        <p:nvSpPr>
          <p:cNvPr id="5" name="TextBox 4">
            <a:extLst>
              <a:ext uri="{FF2B5EF4-FFF2-40B4-BE49-F238E27FC236}">
                <a16:creationId xmlns:a16="http://schemas.microsoft.com/office/drawing/2014/main" id="{C112E578-049C-61D9-A152-15D80DFDAD59}"/>
              </a:ext>
            </a:extLst>
          </p:cNvPr>
          <p:cNvSpPr txBox="1"/>
          <p:nvPr/>
        </p:nvSpPr>
        <p:spPr>
          <a:xfrm>
            <a:off x="2053297" y="3401246"/>
            <a:ext cx="7704406" cy="646331"/>
          </a:xfrm>
          <a:prstGeom prst="rect">
            <a:avLst/>
          </a:prstGeom>
          <a:noFill/>
        </p:spPr>
        <p:txBody>
          <a:bodyPr wrap="square">
            <a:spAutoFit/>
          </a:bodyPr>
          <a:lstStyle/>
          <a:p>
            <a:r>
              <a:rPr lang="en-US" sz="3600" dirty="0">
                <a:solidFill>
                  <a:schemeClr val="accent5">
                    <a:lumMod val="75000"/>
                  </a:schemeClr>
                </a:solidFill>
                <a:latin typeface="Britannic Bold" panose="020B0903060703020204" pitchFamily="34" charset="0"/>
              </a:rPr>
              <a:t>Judas Iscariot ; Demas</a:t>
            </a:r>
          </a:p>
        </p:txBody>
      </p:sp>
      <p:sp>
        <p:nvSpPr>
          <p:cNvPr id="8" name="Title 1">
            <a:extLst>
              <a:ext uri="{FF2B5EF4-FFF2-40B4-BE49-F238E27FC236}">
                <a16:creationId xmlns:a16="http://schemas.microsoft.com/office/drawing/2014/main" id="{753598F2-55F0-5C16-9A71-F562605A7459}"/>
              </a:ext>
            </a:extLst>
          </p:cNvPr>
          <p:cNvSpPr txBox="1">
            <a:spLocks/>
          </p:cNvSpPr>
          <p:nvPr/>
        </p:nvSpPr>
        <p:spPr>
          <a:xfrm>
            <a:off x="1066800" y="4669408"/>
            <a:ext cx="96774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almost “Missed by Inches”…</a:t>
            </a:r>
            <a:endParaRPr lang="en-US" sz="4000" dirty="0">
              <a:latin typeface="Modern Love" panose="04090805081005020601" pitchFamily="82" charset="0"/>
            </a:endParaRPr>
          </a:p>
        </p:txBody>
      </p:sp>
      <p:sp>
        <p:nvSpPr>
          <p:cNvPr id="9" name="TextBox 8">
            <a:extLst>
              <a:ext uri="{FF2B5EF4-FFF2-40B4-BE49-F238E27FC236}">
                <a16:creationId xmlns:a16="http://schemas.microsoft.com/office/drawing/2014/main" id="{F4A0F141-1339-F4C8-8452-583D62D5373B}"/>
              </a:ext>
            </a:extLst>
          </p:cNvPr>
          <p:cNvSpPr txBox="1"/>
          <p:nvPr/>
        </p:nvSpPr>
        <p:spPr>
          <a:xfrm>
            <a:off x="2053297" y="5376594"/>
            <a:ext cx="8309903" cy="646331"/>
          </a:xfrm>
          <a:prstGeom prst="rect">
            <a:avLst/>
          </a:prstGeom>
          <a:noFill/>
        </p:spPr>
        <p:txBody>
          <a:bodyPr wrap="square">
            <a:spAutoFit/>
          </a:bodyPr>
          <a:lstStyle/>
          <a:p>
            <a:r>
              <a:rPr lang="en-US" sz="3600" dirty="0">
                <a:solidFill>
                  <a:schemeClr val="accent6">
                    <a:lumMod val="75000"/>
                  </a:schemeClr>
                </a:solidFill>
                <a:latin typeface="Britannic Bold" panose="020B0903060703020204" pitchFamily="34" charset="0"/>
              </a:rPr>
              <a:t>Philippian Jailor ; Zacchaeus </a:t>
            </a:r>
          </a:p>
        </p:txBody>
      </p:sp>
    </p:spTree>
    <p:extLst>
      <p:ext uri="{BB962C8B-B14F-4D97-AF65-F5344CB8AC3E}">
        <p14:creationId xmlns:p14="http://schemas.microsoft.com/office/powerpoint/2010/main" val="1630807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69"/>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5" name="Title 1">
            <a:extLst>
              <a:ext uri="{FF2B5EF4-FFF2-40B4-BE49-F238E27FC236}">
                <a16:creationId xmlns:a16="http://schemas.microsoft.com/office/drawing/2014/main" id="{B80A8882-DFE5-DB3D-676F-467BEC99D40D}"/>
              </a:ext>
            </a:extLst>
          </p:cNvPr>
          <p:cNvSpPr txBox="1">
            <a:spLocks/>
          </p:cNvSpPr>
          <p:nvPr/>
        </p:nvSpPr>
        <p:spPr>
          <a:xfrm>
            <a:off x="297766" y="228601"/>
            <a:ext cx="5775960" cy="230094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a:solidFill>
                  <a:srgbClr val="009900"/>
                </a:solidFill>
                <a:latin typeface="Modern Love" panose="04090805081005020601" pitchFamily="82" charset="0"/>
              </a:rPr>
              <a:t>A MATTER </a:t>
            </a:r>
          </a:p>
          <a:p>
            <a:r>
              <a:rPr lang="en-US" sz="6000" dirty="0">
                <a:solidFill>
                  <a:srgbClr val="009900"/>
                </a:solidFill>
                <a:latin typeface="Modern Love" panose="04090805081005020601" pitchFamily="82" charset="0"/>
              </a:rPr>
              <a:t>OF INCHES</a:t>
            </a:r>
          </a:p>
        </p:txBody>
      </p:sp>
      <p:sp>
        <p:nvSpPr>
          <p:cNvPr id="8" name="TextBox 7">
            <a:extLst>
              <a:ext uri="{FF2B5EF4-FFF2-40B4-BE49-F238E27FC236}">
                <a16:creationId xmlns:a16="http://schemas.microsoft.com/office/drawing/2014/main" id="{1F6A0DC3-8D39-A232-2115-0199577BA8FD}"/>
              </a:ext>
            </a:extLst>
          </p:cNvPr>
          <p:cNvSpPr txBox="1"/>
          <p:nvPr/>
        </p:nvSpPr>
        <p:spPr>
          <a:xfrm>
            <a:off x="228600" y="2375006"/>
            <a:ext cx="10515600" cy="2308324"/>
          </a:xfrm>
          <a:prstGeom prst="rect">
            <a:avLst/>
          </a:prstGeom>
          <a:noFill/>
        </p:spPr>
        <p:txBody>
          <a:bodyPr wrap="square">
            <a:spAutoFit/>
          </a:bodyPr>
          <a:lstStyle/>
          <a:p>
            <a:pPr algn="ctr"/>
            <a:r>
              <a:rPr lang="en-US" sz="4800" dirty="0">
                <a:latin typeface="Britannic Bold" panose="020B0903060703020204" pitchFamily="34" charset="0"/>
              </a:rPr>
              <a:t>Where are you in your </a:t>
            </a:r>
          </a:p>
          <a:p>
            <a:pPr algn="ctr"/>
            <a:r>
              <a:rPr lang="en-US" sz="4800" dirty="0">
                <a:latin typeface="Britannic Bold" panose="020B0903060703020204" pitchFamily="34" charset="0"/>
              </a:rPr>
              <a:t>spiritual growth, and your relationship with God?</a:t>
            </a:r>
          </a:p>
        </p:txBody>
      </p:sp>
    </p:spTree>
    <p:extLst>
      <p:ext uri="{BB962C8B-B14F-4D97-AF65-F5344CB8AC3E}">
        <p14:creationId xmlns:p14="http://schemas.microsoft.com/office/powerpoint/2010/main" val="3304639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Finish Line Runner Sprinter Track And Field Race Fitness Stock Illustration  - Download Image Now - iStock">
            <a:extLst>
              <a:ext uri="{FF2B5EF4-FFF2-40B4-BE49-F238E27FC236}">
                <a16:creationId xmlns:a16="http://schemas.microsoft.com/office/drawing/2014/main" id="{EEE8945D-35BD-BBC1-FE70-06F8D0C87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3506" y="3575538"/>
            <a:ext cx="6225788" cy="309254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0ADEA10-5AB8-C148-19FF-4869E94E2628}"/>
              </a:ext>
            </a:extLst>
          </p:cNvPr>
          <p:cNvSpPr txBox="1"/>
          <p:nvPr/>
        </p:nvSpPr>
        <p:spPr>
          <a:xfrm>
            <a:off x="228600" y="228600"/>
            <a:ext cx="10515600" cy="769441"/>
          </a:xfrm>
          <a:prstGeom prst="rect">
            <a:avLst/>
          </a:prstGeom>
          <a:noFill/>
        </p:spPr>
        <p:txBody>
          <a:bodyPr wrap="square">
            <a:spAutoFit/>
          </a:bodyPr>
          <a:lstStyle/>
          <a:p>
            <a:pPr algn="ctr"/>
            <a:r>
              <a:rPr lang="en-US" sz="4400" dirty="0">
                <a:latin typeface="Britannic Bold" panose="020B0903060703020204" pitchFamily="34" charset="0"/>
              </a:rPr>
              <a:t>Have the mindset of a Runner in a Race</a:t>
            </a:r>
          </a:p>
        </p:txBody>
      </p:sp>
      <p:sp>
        <p:nvSpPr>
          <p:cNvPr id="3" name="TextBox 2">
            <a:extLst>
              <a:ext uri="{FF2B5EF4-FFF2-40B4-BE49-F238E27FC236}">
                <a16:creationId xmlns:a16="http://schemas.microsoft.com/office/drawing/2014/main" id="{28CB0888-7D68-81A4-252E-355B2DA70311}"/>
              </a:ext>
            </a:extLst>
          </p:cNvPr>
          <p:cNvSpPr txBox="1"/>
          <p:nvPr/>
        </p:nvSpPr>
        <p:spPr>
          <a:xfrm>
            <a:off x="723900" y="1366897"/>
            <a:ext cx="9525000" cy="3077766"/>
          </a:xfrm>
          <a:prstGeom prst="rect">
            <a:avLst/>
          </a:prstGeom>
          <a:noFill/>
        </p:spPr>
        <p:txBody>
          <a:bodyPr wrap="square">
            <a:spAutoFit/>
          </a:bodyPr>
          <a:lstStyle/>
          <a:p>
            <a:pPr algn="ctr"/>
            <a:r>
              <a:rPr lang="en-US" sz="3200" b="1" i="1" dirty="0">
                <a:solidFill>
                  <a:srgbClr val="000000"/>
                </a:solidFill>
                <a:effectLst/>
              </a:rPr>
              <a:t>“Therefore we also, since we are surrounded by so great a cloud of witnesses, let us lay aside every weight, and the sin which so easily ensnares us, and let us run with endurance the race that is set before us,”</a:t>
            </a:r>
          </a:p>
          <a:p>
            <a:pPr algn="ctr"/>
            <a:endParaRPr lang="en-US" sz="1800" b="1" i="1" dirty="0">
              <a:solidFill>
                <a:srgbClr val="000000"/>
              </a:solidFill>
            </a:endParaRPr>
          </a:p>
          <a:p>
            <a:pPr algn="r"/>
            <a:r>
              <a:rPr lang="en-US" sz="2400" dirty="0">
                <a:solidFill>
                  <a:srgbClr val="000000"/>
                </a:solidFill>
              </a:rPr>
              <a:t>Hebrews 12:1</a:t>
            </a:r>
          </a:p>
          <a:p>
            <a:pPr algn="ctr"/>
            <a:endParaRPr lang="en-US" sz="2400" b="1" i="1" dirty="0"/>
          </a:p>
        </p:txBody>
      </p:sp>
    </p:spTree>
    <p:extLst>
      <p:ext uri="{BB962C8B-B14F-4D97-AF65-F5344CB8AC3E}">
        <p14:creationId xmlns:p14="http://schemas.microsoft.com/office/powerpoint/2010/main" val="1483326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5169"/>
            <a:ext cx="10972800" cy="68931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5" name="Title 1">
            <a:extLst>
              <a:ext uri="{FF2B5EF4-FFF2-40B4-BE49-F238E27FC236}">
                <a16:creationId xmlns:a16="http://schemas.microsoft.com/office/drawing/2014/main" id="{B80A8882-DFE5-DB3D-676F-467BEC99D40D}"/>
              </a:ext>
            </a:extLst>
          </p:cNvPr>
          <p:cNvSpPr txBox="1">
            <a:spLocks/>
          </p:cNvSpPr>
          <p:nvPr/>
        </p:nvSpPr>
        <p:spPr>
          <a:xfrm>
            <a:off x="297766" y="228601"/>
            <a:ext cx="5775960" cy="230094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a:solidFill>
                  <a:srgbClr val="009900"/>
                </a:solidFill>
                <a:latin typeface="Modern Love" panose="04090805081005020601" pitchFamily="82" charset="0"/>
              </a:rPr>
              <a:t>A MATTER </a:t>
            </a:r>
          </a:p>
          <a:p>
            <a:r>
              <a:rPr lang="en-US" sz="6000" dirty="0">
                <a:solidFill>
                  <a:srgbClr val="009900"/>
                </a:solidFill>
                <a:latin typeface="Modern Love" panose="04090805081005020601" pitchFamily="82" charset="0"/>
              </a:rPr>
              <a:t>OF INCHES</a:t>
            </a:r>
          </a:p>
        </p:txBody>
      </p:sp>
      <p:sp>
        <p:nvSpPr>
          <p:cNvPr id="8" name="TextBox 7">
            <a:extLst>
              <a:ext uri="{FF2B5EF4-FFF2-40B4-BE49-F238E27FC236}">
                <a16:creationId xmlns:a16="http://schemas.microsoft.com/office/drawing/2014/main" id="{1F6A0DC3-8D39-A232-2115-0199577BA8FD}"/>
              </a:ext>
            </a:extLst>
          </p:cNvPr>
          <p:cNvSpPr txBox="1"/>
          <p:nvPr/>
        </p:nvSpPr>
        <p:spPr>
          <a:xfrm>
            <a:off x="228600" y="2375006"/>
            <a:ext cx="10515600" cy="2308324"/>
          </a:xfrm>
          <a:prstGeom prst="rect">
            <a:avLst/>
          </a:prstGeom>
          <a:noFill/>
        </p:spPr>
        <p:txBody>
          <a:bodyPr wrap="square">
            <a:spAutoFit/>
          </a:bodyPr>
          <a:lstStyle/>
          <a:p>
            <a:pPr algn="ctr"/>
            <a:r>
              <a:rPr lang="en-US" sz="4800" dirty="0">
                <a:solidFill>
                  <a:schemeClr val="bg1">
                    <a:lumMod val="50000"/>
                  </a:schemeClr>
                </a:solidFill>
                <a:latin typeface="Britannic Bold" panose="020B0903060703020204" pitchFamily="34" charset="0"/>
              </a:rPr>
              <a:t>Where are you in your </a:t>
            </a:r>
          </a:p>
          <a:p>
            <a:pPr algn="ctr"/>
            <a:r>
              <a:rPr lang="en-US" sz="4800" dirty="0">
                <a:solidFill>
                  <a:schemeClr val="bg1">
                    <a:lumMod val="50000"/>
                  </a:schemeClr>
                </a:solidFill>
                <a:latin typeface="Britannic Bold" panose="020B0903060703020204" pitchFamily="34" charset="0"/>
              </a:rPr>
              <a:t>spiritual growth, and your relationship with God?</a:t>
            </a:r>
          </a:p>
        </p:txBody>
      </p:sp>
      <p:sp>
        <p:nvSpPr>
          <p:cNvPr id="9" name="TextBox 8">
            <a:extLst>
              <a:ext uri="{FF2B5EF4-FFF2-40B4-BE49-F238E27FC236}">
                <a16:creationId xmlns:a16="http://schemas.microsoft.com/office/drawing/2014/main" id="{76293F87-8BF9-33A0-0C54-9127B95CD407}"/>
              </a:ext>
            </a:extLst>
          </p:cNvPr>
          <p:cNvSpPr txBox="1"/>
          <p:nvPr/>
        </p:nvSpPr>
        <p:spPr>
          <a:xfrm>
            <a:off x="228600" y="4800600"/>
            <a:ext cx="10515600" cy="2585323"/>
          </a:xfrm>
          <a:prstGeom prst="rect">
            <a:avLst/>
          </a:prstGeom>
          <a:noFill/>
        </p:spPr>
        <p:txBody>
          <a:bodyPr wrap="square">
            <a:spAutoFit/>
          </a:bodyPr>
          <a:lstStyle/>
          <a:p>
            <a:pPr algn="ctr"/>
            <a:r>
              <a:rPr lang="en-US" sz="5400" dirty="0">
                <a:latin typeface="Britannic Bold" panose="020B0903060703020204" pitchFamily="34" charset="0"/>
              </a:rPr>
              <a:t>Are you trying to just get by, </a:t>
            </a:r>
          </a:p>
          <a:p>
            <a:pPr algn="ctr"/>
            <a:r>
              <a:rPr lang="en-US" sz="5400" dirty="0">
                <a:latin typeface="Britannic Bold" panose="020B0903060703020204" pitchFamily="34" charset="0"/>
              </a:rPr>
              <a:t>“by inches”?</a:t>
            </a:r>
          </a:p>
          <a:p>
            <a:pPr algn="ctr"/>
            <a:endParaRPr lang="en-US" sz="5400" dirty="0">
              <a:latin typeface="Britannic Bold" panose="020B0903060703020204" pitchFamily="34" charset="0"/>
            </a:endParaRPr>
          </a:p>
        </p:txBody>
      </p:sp>
    </p:spTree>
    <p:extLst>
      <p:ext uri="{BB962C8B-B14F-4D97-AF65-F5344CB8AC3E}">
        <p14:creationId xmlns:p14="http://schemas.microsoft.com/office/powerpoint/2010/main" val="2523397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230F1DD-8EFA-63D2-AB26-1D3A93A4F12C}"/>
              </a:ext>
            </a:extLst>
          </p:cNvPr>
          <p:cNvSpPr>
            <a:spLocks noGrp="1"/>
          </p:cNvSpPr>
          <p:nvPr>
            <p:ph type="title"/>
          </p:nvPr>
        </p:nvSpPr>
        <p:spPr>
          <a:xfrm>
            <a:off x="0" y="3657600"/>
            <a:ext cx="5775960" cy="3003133"/>
          </a:xfrm>
        </p:spPr>
        <p:txBody>
          <a:bodyPr>
            <a:noAutofit/>
          </a:bodyPr>
          <a:lstStyle/>
          <a:p>
            <a:r>
              <a:rPr lang="en-US" sz="7200" dirty="0">
                <a:solidFill>
                  <a:schemeClr val="bg1"/>
                </a:solidFill>
                <a:latin typeface="Modern Love" panose="04090805081005020601" pitchFamily="82" charset="0"/>
              </a:rPr>
              <a:t>A MATTER OF INCHES</a:t>
            </a:r>
          </a:p>
        </p:txBody>
      </p:sp>
    </p:spTree>
    <p:extLst>
      <p:ext uri="{BB962C8B-B14F-4D97-AF65-F5344CB8AC3E}">
        <p14:creationId xmlns:p14="http://schemas.microsoft.com/office/powerpoint/2010/main" val="2583763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57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Finish Line Runner Sprinter Track And Field Race Fitness Stock Illustration  - Download Image Now - iStock">
            <a:extLst>
              <a:ext uri="{FF2B5EF4-FFF2-40B4-BE49-F238E27FC236}">
                <a16:creationId xmlns:a16="http://schemas.microsoft.com/office/drawing/2014/main" id="{EEE8945D-35BD-BBC1-FE70-06F8D0C87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3506" y="3575538"/>
            <a:ext cx="6225788" cy="309254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0ADEA10-5AB8-C148-19FF-4869E94E2628}"/>
              </a:ext>
            </a:extLst>
          </p:cNvPr>
          <p:cNvSpPr txBox="1"/>
          <p:nvPr/>
        </p:nvSpPr>
        <p:spPr>
          <a:xfrm>
            <a:off x="228600" y="228600"/>
            <a:ext cx="10515600" cy="769441"/>
          </a:xfrm>
          <a:prstGeom prst="rect">
            <a:avLst/>
          </a:prstGeom>
          <a:noFill/>
        </p:spPr>
        <p:txBody>
          <a:bodyPr wrap="square">
            <a:spAutoFit/>
          </a:bodyPr>
          <a:lstStyle/>
          <a:p>
            <a:pPr algn="ctr"/>
            <a:r>
              <a:rPr lang="en-US" sz="4400" dirty="0">
                <a:latin typeface="Britannic Bold" panose="020B0903060703020204" pitchFamily="34" charset="0"/>
              </a:rPr>
              <a:t>Have the mindset of a Runner in a Race</a:t>
            </a:r>
          </a:p>
        </p:txBody>
      </p:sp>
      <p:sp>
        <p:nvSpPr>
          <p:cNvPr id="3" name="TextBox 2">
            <a:extLst>
              <a:ext uri="{FF2B5EF4-FFF2-40B4-BE49-F238E27FC236}">
                <a16:creationId xmlns:a16="http://schemas.microsoft.com/office/drawing/2014/main" id="{28CB0888-7D68-81A4-252E-355B2DA70311}"/>
              </a:ext>
            </a:extLst>
          </p:cNvPr>
          <p:cNvSpPr txBox="1"/>
          <p:nvPr/>
        </p:nvSpPr>
        <p:spPr>
          <a:xfrm>
            <a:off x="723900" y="1366897"/>
            <a:ext cx="9525000" cy="2585323"/>
          </a:xfrm>
          <a:prstGeom prst="rect">
            <a:avLst/>
          </a:prstGeom>
          <a:noFill/>
        </p:spPr>
        <p:txBody>
          <a:bodyPr wrap="square">
            <a:spAutoFit/>
          </a:bodyPr>
          <a:lstStyle/>
          <a:p>
            <a:pPr algn="ctr"/>
            <a:r>
              <a:rPr lang="en-US" sz="3200" b="1" i="1" dirty="0">
                <a:solidFill>
                  <a:srgbClr val="000000"/>
                </a:solidFill>
                <a:effectLst/>
              </a:rPr>
              <a:t>“Do you not know that those who run in a race all run, but one receives the prize? </a:t>
            </a:r>
          </a:p>
          <a:p>
            <a:pPr algn="ctr"/>
            <a:r>
              <a:rPr lang="en-US" sz="3200" b="1" i="1" dirty="0">
                <a:solidFill>
                  <a:srgbClr val="000000"/>
                </a:solidFill>
                <a:effectLst/>
              </a:rPr>
              <a:t>Run in such a way that you may obtain it.”</a:t>
            </a:r>
          </a:p>
          <a:p>
            <a:pPr algn="ctr"/>
            <a:endParaRPr lang="en-US" sz="1800" b="1" i="1" dirty="0">
              <a:solidFill>
                <a:srgbClr val="000000"/>
              </a:solidFill>
            </a:endParaRPr>
          </a:p>
          <a:p>
            <a:pPr algn="r"/>
            <a:r>
              <a:rPr lang="en-US" sz="2400" dirty="0">
                <a:solidFill>
                  <a:srgbClr val="000000"/>
                </a:solidFill>
              </a:rPr>
              <a:t>1 Corinthians 9:24</a:t>
            </a:r>
          </a:p>
          <a:p>
            <a:pPr algn="ctr"/>
            <a:endParaRPr lang="en-US" sz="2400" b="1" i="1" dirty="0"/>
          </a:p>
        </p:txBody>
      </p:sp>
    </p:spTree>
    <p:extLst>
      <p:ext uri="{BB962C8B-B14F-4D97-AF65-F5344CB8AC3E}">
        <p14:creationId xmlns:p14="http://schemas.microsoft.com/office/powerpoint/2010/main" val="1265649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8" name="Title 1">
            <a:extLst>
              <a:ext uri="{FF2B5EF4-FFF2-40B4-BE49-F238E27FC236}">
                <a16:creationId xmlns:a16="http://schemas.microsoft.com/office/drawing/2014/main" id="{6CB5DDB9-D1E6-C349-75F4-86A565CEBF7F}"/>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“Missed by Inches”…</a:t>
            </a:r>
            <a:endParaRPr lang="en-US" sz="4000" dirty="0">
              <a:latin typeface="Modern Love" panose="04090805081005020601" pitchFamily="82" charset="0"/>
            </a:endParaRPr>
          </a:p>
        </p:txBody>
      </p:sp>
    </p:spTree>
    <p:extLst>
      <p:ext uri="{BB962C8B-B14F-4D97-AF65-F5344CB8AC3E}">
        <p14:creationId xmlns:p14="http://schemas.microsoft.com/office/powerpoint/2010/main" val="377860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371600" y="1063080"/>
            <a:ext cx="7704406" cy="923330"/>
          </a:xfrm>
          <a:prstGeom prst="rect">
            <a:avLst/>
          </a:prstGeom>
          <a:noFill/>
        </p:spPr>
        <p:txBody>
          <a:bodyPr wrap="square">
            <a:spAutoFit/>
          </a:bodyPr>
          <a:lstStyle/>
          <a:p>
            <a:r>
              <a:rPr lang="en-US" sz="5400" dirty="0">
                <a:solidFill>
                  <a:srgbClr val="C00000"/>
                </a:solidFill>
                <a:latin typeface="Britannic Bold" panose="020B0903060703020204" pitchFamily="34" charset="0"/>
              </a:rPr>
              <a:t>Felix </a:t>
            </a:r>
            <a:r>
              <a:rPr lang="en-US" sz="3600" dirty="0">
                <a:solidFill>
                  <a:srgbClr val="C00000"/>
                </a:solidFill>
                <a:latin typeface="Britannic Bold" panose="020B0903060703020204" pitchFamily="34" charset="0"/>
              </a:rPr>
              <a:t>(governor) – Acts 24:22-25</a:t>
            </a:r>
          </a:p>
        </p:txBody>
      </p:sp>
      <p:sp>
        <p:nvSpPr>
          <p:cNvPr id="8" name="Title 1">
            <a:extLst>
              <a:ext uri="{FF2B5EF4-FFF2-40B4-BE49-F238E27FC236}">
                <a16:creationId xmlns:a16="http://schemas.microsoft.com/office/drawing/2014/main" id="{6CB5DDB9-D1E6-C349-75F4-86A565CEBF7F}"/>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“Missed by Inches”…</a:t>
            </a:r>
            <a:endParaRPr lang="en-US" sz="4000" dirty="0">
              <a:latin typeface="Modern Love" panose="04090805081005020601" pitchFamily="82" charset="0"/>
            </a:endParaRPr>
          </a:p>
        </p:txBody>
      </p:sp>
    </p:spTree>
    <p:extLst>
      <p:ext uri="{BB962C8B-B14F-4D97-AF65-F5344CB8AC3E}">
        <p14:creationId xmlns:p14="http://schemas.microsoft.com/office/powerpoint/2010/main" val="11112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5169" y="-1172"/>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57F0F46C-5C56-644D-6A49-345479411D02}"/>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“Missed by Inches”…</a:t>
            </a:r>
            <a:endParaRPr lang="en-US" sz="4000" dirty="0">
              <a:latin typeface="Modern Love" panose="04090805081005020601" pitchFamily="82" charset="0"/>
            </a:endParaRPr>
          </a:p>
        </p:txBody>
      </p:sp>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371600" y="1063080"/>
            <a:ext cx="7704406" cy="923330"/>
          </a:xfrm>
          <a:prstGeom prst="rect">
            <a:avLst/>
          </a:prstGeom>
          <a:noFill/>
        </p:spPr>
        <p:txBody>
          <a:bodyPr wrap="square">
            <a:spAutoFit/>
          </a:bodyPr>
          <a:lstStyle/>
          <a:p>
            <a:r>
              <a:rPr lang="en-US" sz="5400" dirty="0">
                <a:solidFill>
                  <a:srgbClr val="C00000"/>
                </a:solidFill>
                <a:latin typeface="Britannic Bold" panose="020B0903060703020204" pitchFamily="34" charset="0"/>
              </a:rPr>
              <a:t>Felix </a:t>
            </a:r>
            <a:r>
              <a:rPr lang="en-US" sz="3600" dirty="0">
                <a:solidFill>
                  <a:srgbClr val="C00000"/>
                </a:solidFill>
                <a:latin typeface="Britannic Bold" panose="020B0903060703020204" pitchFamily="34" charset="0"/>
              </a:rPr>
              <a:t>(governor) – Acts 24:22-25</a:t>
            </a:r>
          </a:p>
        </p:txBody>
      </p:sp>
      <p:sp>
        <p:nvSpPr>
          <p:cNvPr id="2" name="TextBox 1">
            <a:extLst>
              <a:ext uri="{FF2B5EF4-FFF2-40B4-BE49-F238E27FC236}">
                <a16:creationId xmlns:a16="http://schemas.microsoft.com/office/drawing/2014/main" id="{D28F0E69-8C55-C9D8-C225-B42CDE14CF84}"/>
              </a:ext>
            </a:extLst>
          </p:cNvPr>
          <p:cNvSpPr txBox="1"/>
          <p:nvPr/>
        </p:nvSpPr>
        <p:spPr>
          <a:xfrm>
            <a:off x="723900" y="2514600"/>
            <a:ext cx="9525000" cy="4185761"/>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effectLst/>
              </a:rPr>
              <a:t>“But when Felix heard these things, having more accurate knowledge of the Way, he adjourned the proceedings and said, “When Lysias the commander comes down, I will make a decision on your case.” So he commanded the centurion to keep Paul and to let him have liberty, and told him not to forbid any of his friends to provide for or visit him…</a:t>
            </a:r>
          </a:p>
          <a:p>
            <a:pPr algn="ctr"/>
            <a:endParaRPr lang="en-US" sz="1800" b="1" i="1" dirty="0">
              <a:solidFill>
                <a:srgbClr val="000000"/>
              </a:solidFill>
            </a:endParaRPr>
          </a:p>
          <a:p>
            <a:pPr algn="ctr"/>
            <a:r>
              <a:rPr lang="en-US" sz="2400" dirty="0">
                <a:solidFill>
                  <a:srgbClr val="000000"/>
                </a:solidFill>
              </a:rPr>
              <a:t>Acts 24:22-25</a:t>
            </a:r>
            <a:endParaRPr lang="en-US" sz="2400" b="1" i="1" dirty="0"/>
          </a:p>
        </p:txBody>
      </p:sp>
    </p:spTree>
    <p:extLst>
      <p:ext uri="{BB962C8B-B14F-4D97-AF65-F5344CB8AC3E}">
        <p14:creationId xmlns:p14="http://schemas.microsoft.com/office/powerpoint/2010/main" val="2310671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371600" y="1063080"/>
            <a:ext cx="7704406" cy="923330"/>
          </a:xfrm>
          <a:prstGeom prst="rect">
            <a:avLst/>
          </a:prstGeom>
          <a:noFill/>
        </p:spPr>
        <p:txBody>
          <a:bodyPr wrap="square">
            <a:spAutoFit/>
          </a:bodyPr>
          <a:lstStyle/>
          <a:p>
            <a:r>
              <a:rPr lang="en-US" sz="5400" dirty="0">
                <a:solidFill>
                  <a:srgbClr val="C00000"/>
                </a:solidFill>
                <a:latin typeface="Britannic Bold" panose="020B0903060703020204" pitchFamily="34" charset="0"/>
              </a:rPr>
              <a:t>Felix </a:t>
            </a:r>
            <a:r>
              <a:rPr lang="en-US" sz="3600" dirty="0">
                <a:solidFill>
                  <a:srgbClr val="C00000"/>
                </a:solidFill>
                <a:latin typeface="Britannic Bold" panose="020B0903060703020204" pitchFamily="34" charset="0"/>
              </a:rPr>
              <a:t>(governor) – Acts 24:22-25</a:t>
            </a:r>
          </a:p>
        </p:txBody>
      </p:sp>
      <p:sp>
        <p:nvSpPr>
          <p:cNvPr id="2" name="TextBox 1">
            <a:extLst>
              <a:ext uri="{FF2B5EF4-FFF2-40B4-BE49-F238E27FC236}">
                <a16:creationId xmlns:a16="http://schemas.microsoft.com/office/drawing/2014/main" id="{D28F0E69-8C55-C9D8-C225-B42CDE14CF84}"/>
              </a:ext>
            </a:extLst>
          </p:cNvPr>
          <p:cNvSpPr txBox="1"/>
          <p:nvPr/>
        </p:nvSpPr>
        <p:spPr>
          <a:xfrm>
            <a:off x="990600" y="2514600"/>
            <a:ext cx="8915400" cy="4185761"/>
          </a:xfrm>
          <a:prstGeom prst="rect">
            <a:avLst/>
          </a:prstGeom>
          <a:solidFill>
            <a:schemeClr val="accent3">
              <a:lumMod val="20000"/>
              <a:lumOff val="80000"/>
            </a:schemeClr>
          </a:solidFill>
        </p:spPr>
        <p:txBody>
          <a:bodyPr wrap="square">
            <a:spAutoFit/>
          </a:bodyPr>
          <a:lstStyle/>
          <a:p>
            <a:pPr algn="ctr"/>
            <a:r>
              <a:rPr lang="en-US" sz="3200" b="1" i="1" dirty="0">
                <a:solidFill>
                  <a:srgbClr val="000000"/>
                </a:solidFill>
              </a:rPr>
              <a:t>…</a:t>
            </a:r>
            <a:r>
              <a:rPr lang="en-US" sz="3200" b="1" i="1" dirty="0">
                <a:solidFill>
                  <a:srgbClr val="000000"/>
                </a:solidFill>
                <a:effectLst/>
              </a:rPr>
              <a:t>And after some days, when Felix came with his wife Drusilla, who was Jewish, he sent for Paul and heard him concerning the faith in Christ. Now as he reasoned about righteousness, self-control, and the judgment to come, Felix was afraid and answered, “Go away for now; when I have a </a:t>
            </a:r>
          </a:p>
          <a:p>
            <a:pPr algn="ctr"/>
            <a:r>
              <a:rPr lang="en-US" sz="3200" b="1" i="1" dirty="0">
                <a:solidFill>
                  <a:srgbClr val="000000"/>
                </a:solidFill>
                <a:effectLst/>
              </a:rPr>
              <a:t>convenient time I will call for you.”</a:t>
            </a:r>
          </a:p>
          <a:p>
            <a:pPr algn="ctr"/>
            <a:endParaRPr lang="en-US" sz="1800" b="1" i="1" dirty="0">
              <a:solidFill>
                <a:srgbClr val="000000"/>
              </a:solidFill>
            </a:endParaRPr>
          </a:p>
          <a:p>
            <a:pPr algn="ctr"/>
            <a:r>
              <a:rPr lang="en-US" sz="2400" dirty="0">
                <a:solidFill>
                  <a:srgbClr val="000000"/>
                </a:solidFill>
              </a:rPr>
              <a:t>Acts 24:22-25</a:t>
            </a:r>
            <a:endParaRPr lang="en-US" sz="2400" b="1" i="1" dirty="0"/>
          </a:p>
        </p:txBody>
      </p:sp>
      <p:sp>
        <p:nvSpPr>
          <p:cNvPr id="3" name="Title 1">
            <a:extLst>
              <a:ext uri="{FF2B5EF4-FFF2-40B4-BE49-F238E27FC236}">
                <a16:creationId xmlns:a16="http://schemas.microsoft.com/office/drawing/2014/main" id="{969B8415-97DB-D3FD-91CE-6AA2159838D8}"/>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“Missed by Inches”…</a:t>
            </a:r>
            <a:endParaRPr lang="en-US" sz="4000" dirty="0">
              <a:latin typeface="Modern Love" panose="04090805081005020601" pitchFamily="82" charset="0"/>
            </a:endParaRPr>
          </a:p>
        </p:txBody>
      </p:sp>
    </p:spTree>
    <p:extLst>
      <p:ext uri="{BB962C8B-B14F-4D97-AF65-F5344CB8AC3E}">
        <p14:creationId xmlns:p14="http://schemas.microsoft.com/office/powerpoint/2010/main" val="59888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7518745-D48C-D8EF-1EEA-E1C1938D980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F56BD5C6-0B0C-DB1A-78CD-35BF64FB30D7}"/>
              </a:ext>
            </a:extLst>
          </p:cNvPr>
          <p:cNvSpPr txBox="1">
            <a:spLocks/>
          </p:cNvSpPr>
          <p:nvPr/>
        </p:nvSpPr>
        <p:spPr>
          <a:xfrm>
            <a:off x="838200" y="1158240"/>
            <a:ext cx="7704406"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800" dirty="0">
              <a:latin typeface="Modern Love" panose="04090805081005020601" pitchFamily="82" charset="0"/>
            </a:endParaRPr>
          </a:p>
        </p:txBody>
      </p:sp>
      <p:sp>
        <p:nvSpPr>
          <p:cNvPr id="7" name="TextBox 6">
            <a:extLst>
              <a:ext uri="{FF2B5EF4-FFF2-40B4-BE49-F238E27FC236}">
                <a16:creationId xmlns:a16="http://schemas.microsoft.com/office/drawing/2014/main" id="{9070E409-B013-11C3-CBEF-46C1AD8322FA}"/>
              </a:ext>
            </a:extLst>
          </p:cNvPr>
          <p:cNvSpPr txBox="1"/>
          <p:nvPr/>
        </p:nvSpPr>
        <p:spPr>
          <a:xfrm>
            <a:off x="1371600" y="1063080"/>
            <a:ext cx="7704406" cy="923330"/>
          </a:xfrm>
          <a:prstGeom prst="rect">
            <a:avLst/>
          </a:prstGeom>
          <a:noFill/>
        </p:spPr>
        <p:txBody>
          <a:bodyPr wrap="square">
            <a:spAutoFit/>
          </a:bodyPr>
          <a:lstStyle/>
          <a:p>
            <a:r>
              <a:rPr lang="en-US" sz="5400" dirty="0">
                <a:solidFill>
                  <a:schemeClr val="accent2">
                    <a:lumMod val="60000"/>
                    <a:lumOff val="40000"/>
                  </a:schemeClr>
                </a:solidFill>
                <a:latin typeface="Britannic Bold" panose="020B0903060703020204" pitchFamily="34" charset="0"/>
              </a:rPr>
              <a:t>Felix </a:t>
            </a:r>
            <a:r>
              <a:rPr lang="en-US" sz="3600" dirty="0">
                <a:solidFill>
                  <a:schemeClr val="accent2">
                    <a:lumMod val="60000"/>
                    <a:lumOff val="40000"/>
                  </a:schemeClr>
                </a:solidFill>
                <a:latin typeface="Britannic Bold" panose="020B0903060703020204" pitchFamily="34" charset="0"/>
              </a:rPr>
              <a:t>(governor) – Acts 24: 22-25</a:t>
            </a:r>
          </a:p>
        </p:txBody>
      </p:sp>
      <p:sp>
        <p:nvSpPr>
          <p:cNvPr id="2" name="TextBox 1">
            <a:extLst>
              <a:ext uri="{FF2B5EF4-FFF2-40B4-BE49-F238E27FC236}">
                <a16:creationId xmlns:a16="http://schemas.microsoft.com/office/drawing/2014/main" id="{88B89764-6347-C521-1C61-FB9C12DADF05}"/>
              </a:ext>
            </a:extLst>
          </p:cNvPr>
          <p:cNvSpPr txBox="1"/>
          <p:nvPr/>
        </p:nvSpPr>
        <p:spPr>
          <a:xfrm>
            <a:off x="1379806" y="1977884"/>
            <a:ext cx="7704406" cy="923330"/>
          </a:xfrm>
          <a:prstGeom prst="rect">
            <a:avLst/>
          </a:prstGeom>
          <a:noFill/>
        </p:spPr>
        <p:txBody>
          <a:bodyPr wrap="square">
            <a:spAutoFit/>
          </a:bodyPr>
          <a:lstStyle/>
          <a:p>
            <a:r>
              <a:rPr lang="en-US" sz="5400" dirty="0">
                <a:solidFill>
                  <a:srgbClr val="C00000"/>
                </a:solidFill>
                <a:latin typeface="Britannic Bold" panose="020B0903060703020204" pitchFamily="34" charset="0"/>
              </a:rPr>
              <a:t>Agrippa </a:t>
            </a:r>
            <a:r>
              <a:rPr lang="en-US" sz="3600" dirty="0">
                <a:solidFill>
                  <a:srgbClr val="C00000"/>
                </a:solidFill>
                <a:latin typeface="Britannic Bold" panose="020B0903060703020204" pitchFamily="34" charset="0"/>
              </a:rPr>
              <a:t>(king) – Acts 26: 22-29</a:t>
            </a:r>
          </a:p>
        </p:txBody>
      </p:sp>
      <p:sp>
        <p:nvSpPr>
          <p:cNvPr id="3" name="Title 1">
            <a:extLst>
              <a:ext uri="{FF2B5EF4-FFF2-40B4-BE49-F238E27FC236}">
                <a16:creationId xmlns:a16="http://schemas.microsoft.com/office/drawing/2014/main" id="{55DFCF48-7FF7-9844-3B9E-E8001B30EDFD}"/>
              </a:ext>
            </a:extLst>
          </p:cNvPr>
          <p:cNvSpPr txBox="1">
            <a:spLocks/>
          </p:cNvSpPr>
          <p:nvPr/>
        </p:nvSpPr>
        <p:spPr>
          <a:xfrm>
            <a:off x="152400" y="304801"/>
            <a:ext cx="10515600" cy="83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latin typeface="Britannic Bold" panose="020B0903060703020204" pitchFamily="34" charset="0"/>
              </a:rPr>
              <a:t>Those who “Missed by Inches”…</a:t>
            </a:r>
            <a:endParaRPr lang="en-US" sz="4000" dirty="0">
              <a:latin typeface="Modern Love" panose="04090805081005020601" pitchFamily="82" charset="0"/>
            </a:endParaRPr>
          </a:p>
        </p:txBody>
      </p:sp>
    </p:spTree>
    <p:extLst>
      <p:ext uri="{BB962C8B-B14F-4D97-AF65-F5344CB8AC3E}">
        <p14:creationId xmlns:p14="http://schemas.microsoft.com/office/powerpoint/2010/main" val="2731389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2034</TotalTime>
  <Words>1207</Words>
  <Application>Microsoft Office PowerPoint</Application>
  <PresentationFormat>Custom</PresentationFormat>
  <Paragraphs>131</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Britannic Bold</vt:lpstr>
      <vt:lpstr>Calibri</vt:lpstr>
      <vt:lpstr>Modern Love</vt:lpstr>
      <vt:lpstr>Office Theme</vt:lpstr>
      <vt:lpstr>A MATTER OF INCHES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MATTER OF INCHES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103</cp:revision>
  <dcterms:created xsi:type="dcterms:W3CDTF">2013-10-19T22:18:57Z</dcterms:created>
  <dcterms:modified xsi:type="dcterms:W3CDTF">2024-02-04T13:24:35Z</dcterms:modified>
</cp:coreProperties>
</file>