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337" r:id="rId2"/>
    <p:sldId id="367" r:id="rId3"/>
    <p:sldId id="370" r:id="rId4"/>
    <p:sldId id="338" r:id="rId5"/>
    <p:sldId id="339" r:id="rId6"/>
    <p:sldId id="340" r:id="rId7"/>
    <p:sldId id="341" r:id="rId8"/>
    <p:sldId id="342" r:id="rId9"/>
    <p:sldId id="343" r:id="rId10"/>
    <p:sldId id="344" r:id="rId11"/>
    <p:sldId id="345" r:id="rId12"/>
    <p:sldId id="346" r:id="rId13"/>
    <p:sldId id="347" r:id="rId14"/>
    <p:sldId id="348" r:id="rId15"/>
    <p:sldId id="349" r:id="rId16"/>
    <p:sldId id="351" r:id="rId17"/>
    <p:sldId id="352" r:id="rId18"/>
    <p:sldId id="353" r:id="rId19"/>
    <p:sldId id="354" r:id="rId20"/>
    <p:sldId id="355" r:id="rId21"/>
    <p:sldId id="356" r:id="rId22"/>
    <p:sldId id="357" r:id="rId23"/>
    <p:sldId id="358" r:id="rId24"/>
    <p:sldId id="359" r:id="rId25"/>
    <p:sldId id="360" r:id="rId26"/>
    <p:sldId id="361" r:id="rId27"/>
    <p:sldId id="362" r:id="rId28"/>
    <p:sldId id="363" r:id="rId29"/>
    <p:sldId id="368" r:id="rId30"/>
    <p:sldId id="365" r:id="rId31"/>
    <p:sldId id="369" r:id="rId32"/>
    <p:sldId id="366" r:id="rId33"/>
    <p:sldId id="328" r:id="rId34"/>
  </p:sldIdLst>
  <p:sldSz cx="10972800" cy="6858000"/>
  <p:notesSz cx="6858000" cy="9144000"/>
  <p:defaultTextStyle>
    <a:defPPr>
      <a:defRPr lang="en-US"/>
    </a:defPPr>
    <a:lvl1pPr marL="0" algn="l" defTabSz="1141171" rtl="0" eaLnBrk="1" latinLnBrk="0" hangingPunct="1">
      <a:defRPr sz="2246" kern="1200">
        <a:solidFill>
          <a:schemeClr val="tx1"/>
        </a:solidFill>
        <a:latin typeface="+mn-lt"/>
        <a:ea typeface="+mn-ea"/>
        <a:cs typeface="+mn-cs"/>
      </a:defRPr>
    </a:lvl1pPr>
    <a:lvl2pPr marL="570586" algn="l" defTabSz="1141171" rtl="0" eaLnBrk="1" latinLnBrk="0" hangingPunct="1">
      <a:defRPr sz="2246" kern="1200">
        <a:solidFill>
          <a:schemeClr val="tx1"/>
        </a:solidFill>
        <a:latin typeface="+mn-lt"/>
        <a:ea typeface="+mn-ea"/>
        <a:cs typeface="+mn-cs"/>
      </a:defRPr>
    </a:lvl2pPr>
    <a:lvl3pPr marL="1141171" algn="l" defTabSz="1141171" rtl="0" eaLnBrk="1" latinLnBrk="0" hangingPunct="1">
      <a:defRPr sz="2246" kern="1200">
        <a:solidFill>
          <a:schemeClr val="tx1"/>
        </a:solidFill>
        <a:latin typeface="+mn-lt"/>
        <a:ea typeface="+mn-ea"/>
        <a:cs typeface="+mn-cs"/>
      </a:defRPr>
    </a:lvl3pPr>
    <a:lvl4pPr marL="1711757" algn="l" defTabSz="1141171" rtl="0" eaLnBrk="1" latinLnBrk="0" hangingPunct="1">
      <a:defRPr sz="2246" kern="1200">
        <a:solidFill>
          <a:schemeClr val="tx1"/>
        </a:solidFill>
        <a:latin typeface="+mn-lt"/>
        <a:ea typeface="+mn-ea"/>
        <a:cs typeface="+mn-cs"/>
      </a:defRPr>
    </a:lvl4pPr>
    <a:lvl5pPr marL="2282342" algn="l" defTabSz="1141171" rtl="0" eaLnBrk="1" latinLnBrk="0" hangingPunct="1">
      <a:defRPr sz="2246" kern="1200">
        <a:solidFill>
          <a:schemeClr val="tx1"/>
        </a:solidFill>
        <a:latin typeface="+mn-lt"/>
        <a:ea typeface="+mn-ea"/>
        <a:cs typeface="+mn-cs"/>
      </a:defRPr>
    </a:lvl5pPr>
    <a:lvl6pPr marL="2852928" algn="l" defTabSz="1141171" rtl="0" eaLnBrk="1" latinLnBrk="0" hangingPunct="1">
      <a:defRPr sz="2246" kern="1200">
        <a:solidFill>
          <a:schemeClr val="tx1"/>
        </a:solidFill>
        <a:latin typeface="+mn-lt"/>
        <a:ea typeface="+mn-ea"/>
        <a:cs typeface="+mn-cs"/>
      </a:defRPr>
    </a:lvl6pPr>
    <a:lvl7pPr marL="3423514" algn="l" defTabSz="1141171" rtl="0" eaLnBrk="1" latinLnBrk="0" hangingPunct="1">
      <a:defRPr sz="2246" kern="1200">
        <a:solidFill>
          <a:schemeClr val="tx1"/>
        </a:solidFill>
        <a:latin typeface="+mn-lt"/>
        <a:ea typeface="+mn-ea"/>
        <a:cs typeface="+mn-cs"/>
      </a:defRPr>
    </a:lvl7pPr>
    <a:lvl8pPr marL="3994099" algn="l" defTabSz="1141171" rtl="0" eaLnBrk="1" latinLnBrk="0" hangingPunct="1">
      <a:defRPr sz="2246" kern="1200">
        <a:solidFill>
          <a:schemeClr val="tx1"/>
        </a:solidFill>
        <a:latin typeface="+mn-lt"/>
        <a:ea typeface="+mn-ea"/>
        <a:cs typeface="+mn-cs"/>
      </a:defRPr>
    </a:lvl8pPr>
    <a:lvl9pPr marL="4564685" algn="l" defTabSz="1141171" rtl="0" eaLnBrk="1" latinLnBrk="0" hangingPunct="1">
      <a:defRPr sz="224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45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20808"/>
    <a:srgbClr val="B41E1E"/>
    <a:srgbClr val="009900"/>
    <a:srgbClr val="F65454"/>
    <a:srgbClr val="F43030"/>
    <a:srgbClr val="F8526E"/>
    <a:srgbClr val="F87C7C"/>
    <a:srgbClr val="DF4141"/>
    <a:srgbClr val="E04848"/>
    <a:srgbClr val="EC3C3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056" y="72"/>
      </p:cViewPr>
      <p:guideLst>
        <p:guide orient="horz" pos="2160"/>
        <p:guide pos="345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D59D29F-0DD9-49D5-9F84-802C0DE4E7D0}" type="datetimeFigureOut">
              <a:rPr lang="en-US" smtClean="0"/>
              <a:pPr/>
              <a:t>2/11/2024</a:t>
            </a:fld>
            <a:endParaRPr lang="en-US" dirty="0"/>
          </a:p>
        </p:txBody>
      </p:sp>
      <p:sp>
        <p:nvSpPr>
          <p:cNvPr id="4" name="Slide Image Placeholder 3"/>
          <p:cNvSpPr>
            <a:spLocks noGrp="1" noRot="1" noChangeAspect="1"/>
          </p:cNvSpPr>
          <p:nvPr>
            <p:ph type="sldImg" idx="2"/>
          </p:nvPr>
        </p:nvSpPr>
        <p:spPr>
          <a:xfrm>
            <a:off x="685800" y="685800"/>
            <a:ext cx="54864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C3FA5EB-354C-4CBE-B79F-6449741DD132}"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1141171" rtl="0" eaLnBrk="1" latinLnBrk="0" hangingPunct="1">
      <a:defRPr sz="1498" kern="1200">
        <a:solidFill>
          <a:schemeClr val="tx1"/>
        </a:solidFill>
        <a:latin typeface="+mn-lt"/>
        <a:ea typeface="+mn-ea"/>
        <a:cs typeface="+mn-cs"/>
      </a:defRPr>
    </a:lvl1pPr>
    <a:lvl2pPr marL="570586" algn="l" defTabSz="1141171" rtl="0" eaLnBrk="1" latinLnBrk="0" hangingPunct="1">
      <a:defRPr sz="1498" kern="1200">
        <a:solidFill>
          <a:schemeClr val="tx1"/>
        </a:solidFill>
        <a:latin typeface="+mn-lt"/>
        <a:ea typeface="+mn-ea"/>
        <a:cs typeface="+mn-cs"/>
      </a:defRPr>
    </a:lvl2pPr>
    <a:lvl3pPr marL="1141171" algn="l" defTabSz="1141171" rtl="0" eaLnBrk="1" latinLnBrk="0" hangingPunct="1">
      <a:defRPr sz="1498" kern="1200">
        <a:solidFill>
          <a:schemeClr val="tx1"/>
        </a:solidFill>
        <a:latin typeface="+mn-lt"/>
        <a:ea typeface="+mn-ea"/>
        <a:cs typeface="+mn-cs"/>
      </a:defRPr>
    </a:lvl3pPr>
    <a:lvl4pPr marL="1711757" algn="l" defTabSz="1141171" rtl="0" eaLnBrk="1" latinLnBrk="0" hangingPunct="1">
      <a:defRPr sz="1498" kern="1200">
        <a:solidFill>
          <a:schemeClr val="tx1"/>
        </a:solidFill>
        <a:latin typeface="+mn-lt"/>
        <a:ea typeface="+mn-ea"/>
        <a:cs typeface="+mn-cs"/>
      </a:defRPr>
    </a:lvl4pPr>
    <a:lvl5pPr marL="2282342" algn="l" defTabSz="1141171" rtl="0" eaLnBrk="1" latinLnBrk="0" hangingPunct="1">
      <a:defRPr sz="1498" kern="1200">
        <a:solidFill>
          <a:schemeClr val="tx1"/>
        </a:solidFill>
        <a:latin typeface="+mn-lt"/>
        <a:ea typeface="+mn-ea"/>
        <a:cs typeface="+mn-cs"/>
      </a:defRPr>
    </a:lvl5pPr>
    <a:lvl6pPr marL="2852928" algn="l" defTabSz="1141171" rtl="0" eaLnBrk="1" latinLnBrk="0" hangingPunct="1">
      <a:defRPr sz="1498" kern="1200">
        <a:solidFill>
          <a:schemeClr val="tx1"/>
        </a:solidFill>
        <a:latin typeface="+mn-lt"/>
        <a:ea typeface="+mn-ea"/>
        <a:cs typeface="+mn-cs"/>
      </a:defRPr>
    </a:lvl6pPr>
    <a:lvl7pPr marL="3423514" algn="l" defTabSz="1141171" rtl="0" eaLnBrk="1" latinLnBrk="0" hangingPunct="1">
      <a:defRPr sz="1498" kern="1200">
        <a:solidFill>
          <a:schemeClr val="tx1"/>
        </a:solidFill>
        <a:latin typeface="+mn-lt"/>
        <a:ea typeface="+mn-ea"/>
        <a:cs typeface="+mn-cs"/>
      </a:defRPr>
    </a:lvl7pPr>
    <a:lvl8pPr marL="3994099" algn="l" defTabSz="1141171" rtl="0" eaLnBrk="1" latinLnBrk="0" hangingPunct="1">
      <a:defRPr sz="1498" kern="1200">
        <a:solidFill>
          <a:schemeClr val="tx1"/>
        </a:solidFill>
        <a:latin typeface="+mn-lt"/>
        <a:ea typeface="+mn-ea"/>
        <a:cs typeface="+mn-cs"/>
      </a:defRPr>
    </a:lvl8pPr>
    <a:lvl9pPr marL="4564685" algn="l" defTabSz="1141171" rtl="0" eaLnBrk="1" latinLnBrk="0" hangingPunct="1">
      <a:defRPr sz="1498"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C3FA5EB-354C-4CBE-B79F-6449741DD132}" type="slidenum">
              <a:rPr lang="en-US" smtClean="0"/>
              <a:pPr/>
              <a:t>31</a:t>
            </a:fld>
            <a:endParaRPr lang="en-US" dirty="0"/>
          </a:p>
        </p:txBody>
      </p:sp>
    </p:spTree>
    <p:extLst>
      <p:ext uri="{BB962C8B-B14F-4D97-AF65-F5344CB8AC3E}">
        <p14:creationId xmlns:p14="http://schemas.microsoft.com/office/powerpoint/2010/main" val="3043373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22960" y="2130426"/>
            <a:ext cx="9326880" cy="1470025"/>
          </a:xfrm>
        </p:spPr>
        <p:txBody>
          <a:bodyPr/>
          <a:lstStyle/>
          <a:p>
            <a:r>
              <a:rPr lang="en-US"/>
              <a:t>Click to edit Master title style</a:t>
            </a:r>
          </a:p>
        </p:txBody>
      </p:sp>
      <p:sp>
        <p:nvSpPr>
          <p:cNvPr id="3" name="Subtitle 2"/>
          <p:cNvSpPr>
            <a:spLocks noGrp="1"/>
          </p:cNvSpPr>
          <p:nvPr>
            <p:ph type="subTitle" idx="1"/>
          </p:nvPr>
        </p:nvSpPr>
        <p:spPr>
          <a:xfrm>
            <a:off x="1645920" y="3886200"/>
            <a:ext cx="768096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847B129-5F32-46B7-B1B0-6A7DAAECECA7}" type="datetimeFigureOut">
              <a:rPr lang="en-US" smtClean="0"/>
              <a:pPr/>
              <a:t>2/11/2024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6FF0F2-AACE-424D-8362-1FFF3A109EC7}"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847B129-5F32-46B7-B1B0-6A7DAAECECA7}" type="datetimeFigureOut">
              <a:rPr lang="en-US" smtClean="0"/>
              <a:pPr/>
              <a:t>2/11/2024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6FF0F2-AACE-424D-8362-1FFF3A109EC7}"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55280" y="274639"/>
            <a:ext cx="246888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48640" y="274639"/>
            <a:ext cx="722376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847B129-5F32-46B7-B1B0-6A7DAAECECA7}" type="datetimeFigureOut">
              <a:rPr lang="en-US" smtClean="0"/>
              <a:pPr/>
              <a:t>2/11/2024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6FF0F2-AACE-424D-8362-1FFF3A109EC7}"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847B129-5F32-46B7-B1B0-6A7DAAECECA7}" type="datetimeFigureOut">
              <a:rPr lang="en-US" smtClean="0"/>
              <a:pPr/>
              <a:t>2/11/2024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6FF0F2-AACE-424D-8362-1FFF3A109EC7}"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776" y="4406901"/>
            <a:ext cx="932688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866776" y="2906713"/>
            <a:ext cx="932688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847B129-5F32-46B7-B1B0-6A7DAAECECA7}" type="datetimeFigureOut">
              <a:rPr lang="en-US" smtClean="0"/>
              <a:pPr/>
              <a:t>2/11/2024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6FF0F2-AACE-424D-8362-1FFF3A109EC7}"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48640" y="1600201"/>
            <a:ext cx="484632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577840" y="1600201"/>
            <a:ext cx="484632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847B129-5F32-46B7-B1B0-6A7DAAECECA7}" type="datetimeFigureOut">
              <a:rPr lang="en-US" smtClean="0"/>
              <a:pPr/>
              <a:t>2/11/2024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6FF0F2-AACE-424D-8362-1FFF3A109EC7}"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548640" y="1535113"/>
            <a:ext cx="4848226"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48640" y="2174875"/>
            <a:ext cx="484822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574032" y="1535113"/>
            <a:ext cx="4850130"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74032" y="2174875"/>
            <a:ext cx="485013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847B129-5F32-46B7-B1B0-6A7DAAECECA7}" type="datetimeFigureOut">
              <a:rPr lang="en-US" smtClean="0"/>
              <a:pPr/>
              <a:t>2/11/2024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76FF0F2-AACE-424D-8362-1FFF3A109EC7}"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847B129-5F32-46B7-B1B0-6A7DAAECECA7}" type="datetimeFigureOut">
              <a:rPr lang="en-US" smtClean="0"/>
              <a:pPr/>
              <a:t>2/11/2024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76FF0F2-AACE-424D-8362-1FFF3A109EC7}"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47B129-5F32-46B7-B1B0-6A7DAAECECA7}" type="datetimeFigureOut">
              <a:rPr lang="en-US" smtClean="0"/>
              <a:pPr/>
              <a:t>2/11/2024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76FF0F2-AACE-424D-8362-1FFF3A109EC7}"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8642" y="273049"/>
            <a:ext cx="3609976"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290060" y="273052"/>
            <a:ext cx="61341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48642" y="1435102"/>
            <a:ext cx="360997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847B129-5F32-46B7-B1B0-6A7DAAECECA7}" type="datetimeFigureOut">
              <a:rPr lang="en-US" smtClean="0"/>
              <a:pPr/>
              <a:t>2/11/2024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6FF0F2-AACE-424D-8362-1FFF3A109EC7}"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50746" y="4800600"/>
            <a:ext cx="6583680" cy="566739"/>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150746" y="612775"/>
            <a:ext cx="658368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150746" y="5367338"/>
            <a:ext cx="658368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847B129-5F32-46B7-B1B0-6A7DAAECECA7}" type="datetimeFigureOut">
              <a:rPr lang="en-US" smtClean="0"/>
              <a:pPr/>
              <a:t>2/11/2024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6FF0F2-AACE-424D-8362-1FFF3A109EC7}"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8640" y="274639"/>
            <a:ext cx="987552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548640" y="1600201"/>
            <a:ext cx="987552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48640" y="6356351"/>
            <a:ext cx="256032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47B129-5F32-46B7-B1B0-6A7DAAECECA7}" type="datetimeFigureOut">
              <a:rPr lang="en-US" smtClean="0"/>
              <a:pPr/>
              <a:t>2/11/2024</a:t>
            </a:fld>
            <a:endParaRPr lang="en-US" dirty="0"/>
          </a:p>
        </p:txBody>
      </p:sp>
      <p:sp>
        <p:nvSpPr>
          <p:cNvPr id="5" name="Footer Placeholder 4"/>
          <p:cNvSpPr>
            <a:spLocks noGrp="1"/>
          </p:cNvSpPr>
          <p:nvPr>
            <p:ph type="ftr" sz="quarter" idx="3"/>
          </p:nvPr>
        </p:nvSpPr>
        <p:spPr>
          <a:xfrm>
            <a:off x="3749040" y="6356351"/>
            <a:ext cx="347472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863840" y="6356351"/>
            <a:ext cx="256032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6FF0F2-AACE-424D-8362-1FFF3A109EC7}"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Görünüm panik Araya girmek woman at the well bible - antiote.com">
            <a:extLst>
              <a:ext uri="{FF2B5EF4-FFF2-40B4-BE49-F238E27FC236}">
                <a16:creationId xmlns:a16="http://schemas.microsoft.com/office/drawing/2014/main" id="{93F285A0-B60E-CC8D-911F-024D1C7E3E8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0972800" cy="68326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1395191D-E46B-AC9C-8EB2-6C71D8E90ADF}"/>
              </a:ext>
            </a:extLst>
          </p:cNvPr>
          <p:cNvSpPr>
            <a:spLocks noGrp="1"/>
          </p:cNvSpPr>
          <p:nvPr>
            <p:ph type="title"/>
          </p:nvPr>
        </p:nvSpPr>
        <p:spPr>
          <a:xfrm>
            <a:off x="228600" y="1371600"/>
            <a:ext cx="4328160" cy="3916361"/>
          </a:xfrm>
        </p:spPr>
        <p:txBody>
          <a:bodyPr>
            <a:normAutofit fontScale="90000"/>
          </a:bodyPr>
          <a:lstStyle/>
          <a:p>
            <a:r>
              <a:rPr lang="en-US" sz="6000" b="1" dirty="0">
                <a:solidFill>
                  <a:schemeClr val="accent2">
                    <a:lumMod val="50000"/>
                  </a:schemeClr>
                </a:solidFill>
                <a:latin typeface="Constantia" panose="02030602050306030303" pitchFamily="18" charset="0"/>
              </a:rPr>
              <a:t>A Lesson </a:t>
            </a:r>
            <a:br>
              <a:rPr lang="en-US" sz="6000" b="1" dirty="0">
                <a:solidFill>
                  <a:schemeClr val="accent2">
                    <a:lumMod val="50000"/>
                  </a:schemeClr>
                </a:solidFill>
                <a:latin typeface="Constantia" panose="02030602050306030303" pitchFamily="18" charset="0"/>
              </a:rPr>
            </a:br>
            <a:r>
              <a:rPr lang="en-US" sz="6000" b="1" dirty="0">
                <a:solidFill>
                  <a:schemeClr val="accent2">
                    <a:lumMod val="50000"/>
                  </a:schemeClr>
                </a:solidFill>
                <a:latin typeface="Constantia" panose="02030602050306030303" pitchFamily="18" charset="0"/>
              </a:rPr>
              <a:t>of </a:t>
            </a:r>
            <a:r>
              <a:rPr lang="en-US" sz="7300" b="1" dirty="0">
                <a:solidFill>
                  <a:schemeClr val="accent2">
                    <a:lumMod val="50000"/>
                  </a:schemeClr>
                </a:solidFill>
                <a:latin typeface="Constantia" panose="02030602050306030303" pitchFamily="18" charset="0"/>
              </a:rPr>
              <a:t>SHARING</a:t>
            </a:r>
            <a:r>
              <a:rPr lang="en-US" sz="6000" b="1" dirty="0">
                <a:solidFill>
                  <a:schemeClr val="accent2">
                    <a:lumMod val="50000"/>
                  </a:schemeClr>
                </a:solidFill>
                <a:latin typeface="Constantia" panose="02030602050306030303" pitchFamily="18" charset="0"/>
              </a:rPr>
              <a:t> </a:t>
            </a:r>
            <a:br>
              <a:rPr lang="en-US" sz="6000" b="1" dirty="0">
                <a:solidFill>
                  <a:schemeClr val="accent2">
                    <a:lumMod val="50000"/>
                  </a:schemeClr>
                </a:solidFill>
                <a:latin typeface="Constantia" panose="02030602050306030303" pitchFamily="18" charset="0"/>
              </a:rPr>
            </a:br>
            <a:r>
              <a:rPr lang="en-US" sz="6000" b="1" dirty="0">
                <a:solidFill>
                  <a:schemeClr val="accent2">
                    <a:lumMod val="50000"/>
                  </a:schemeClr>
                </a:solidFill>
                <a:latin typeface="Constantia" panose="02030602050306030303" pitchFamily="18" charset="0"/>
              </a:rPr>
              <a:t>from</a:t>
            </a:r>
            <a:br>
              <a:rPr lang="en-US" sz="6000" b="1" dirty="0">
                <a:solidFill>
                  <a:schemeClr val="accent2">
                    <a:lumMod val="50000"/>
                  </a:schemeClr>
                </a:solidFill>
                <a:latin typeface="Constantia" panose="02030602050306030303" pitchFamily="18" charset="0"/>
              </a:rPr>
            </a:br>
            <a:r>
              <a:rPr lang="en-US" sz="6000" b="1" dirty="0">
                <a:solidFill>
                  <a:schemeClr val="accent2">
                    <a:lumMod val="50000"/>
                  </a:schemeClr>
                </a:solidFill>
                <a:latin typeface="Constantia" panose="02030602050306030303" pitchFamily="18" charset="0"/>
              </a:rPr>
              <a:t> Jacob’s Well</a:t>
            </a:r>
          </a:p>
        </p:txBody>
      </p:sp>
    </p:spTree>
    <p:extLst>
      <p:ext uri="{BB962C8B-B14F-4D97-AF65-F5344CB8AC3E}">
        <p14:creationId xmlns:p14="http://schemas.microsoft.com/office/powerpoint/2010/main" val="678038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174A02-262A-3B1D-A115-7B9EED3FF896}"/>
            </a:ext>
          </a:extLst>
        </p:cNvPr>
        <p:cNvGrpSpPr/>
        <p:nvPr/>
      </p:nvGrpSpPr>
      <p:grpSpPr>
        <a:xfrm>
          <a:off x="0" y="0"/>
          <a:ext cx="0" cy="0"/>
          <a:chOff x="0" y="0"/>
          <a:chExt cx="0" cy="0"/>
        </a:xfrm>
      </p:grpSpPr>
      <p:pic>
        <p:nvPicPr>
          <p:cNvPr id="3" name="Picture 2">
            <a:extLst>
              <a:ext uri="{FF2B5EF4-FFF2-40B4-BE49-F238E27FC236}">
                <a16:creationId xmlns:a16="http://schemas.microsoft.com/office/drawing/2014/main" id="{CF8AEB84-4804-F82F-1A52-91C5E82DFCB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4287"/>
            <a:ext cx="10972800" cy="6829425"/>
          </a:xfrm>
          <a:prstGeom prst="rect">
            <a:avLst/>
          </a:prstGeom>
        </p:spPr>
      </p:pic>
      <p:sp>
        <p:nvSpPr>
          <p:cNvPr id="4" name="Title 1">
            <a:extLst>
              <a:ext uri="{FF2B5EF4-FFF2-40B4-BE49-F238E27FC236}">
                <a16:creationId xmlns:a16="http://schemas.microsoft.com/office/drawing/2014/main" id="{E9AEE84A-F9CE-D03B-DC41-2376C683C482}"/>
              </a:ext>
            </a:extLst>
          </p:cNvPr>
          <p:cNvSpPr txBox="1">
            <a:spLocks/>
          </p:cNvSpPr>
          <p:nvPr/>
        </p:nvSpPr>
        <p:spPr>
          <a:xfrm>
            <a:off x="762000" y="304800"/>
            <a:ext cx="9448800" cy="14478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a:solidFill>
                  <a:schemeClr val="accent2">
                    <a:lumMod val="50000"/>
                  </a:schemeClr>
                </a:solidFill>
                <a:latin typeface="Constantia" panose="02030602050306030303" pitchFamily="18" charset="0"/>
              </a:rPr>
              <a:t>A Lesson of SHARING </a:t>
            </a:r>
            <a:br>
              <a:rPr lang="en-US" b="1" dirty="0">
                <a:solidFill>
                  <a:schemeClr val="accent2">
                    <a:lumMod val="50000"/>
                  </a:schemeClr>
                </a:solidFill>
                <a:latin typeface="Constantia" panose="02030602050306030303" pitchFamily="18" charset="0"/>
              </a:rPr>
            </a:br>
            <a:r>
              <a:rPr lang="en-US" b="1" dirty="0">
                <a:solidFill>
                  <a:schemeClr val="accent2">
                    <a:lumMod val="50000"/>
                  </a:schemeClr>
                </a:solidFill>
                <a:latin typeface="Constantia" panose="02030602050306030303" pitchFamily="18" charset="0"/>
              </a:rPr>
              <a:t>from  Jacob’s Well</a:t>
            </a:r>
          </a:p>
        </p:txBody>
      </p:sp>
      <p:sp>
        <p:nvSpPr>
          <p:cNvPr id="5" name="Minus Sign 4">
            <a:extLst>
              <a:ext uri="{FF2B5EF4-FFF2-40B4-BE49-F238E27FC236}">
                <a16:creationId xmlns:a16="http://schemas.microsoft.com/office/drawing/2014/main" id="{EDC455F0-EA82-C095-38C6-FCBC500FF1BD}"/>
              </a:ext>
            </a:extLst>
          </p:cNvPr>
          <p:cNvSpPr/>
          <p:nvPr/>
        </p:nvSpPr>
        <p:spPr>
          <a:xfrm>
            <a:off x="1600200" y="1752600"/>
            <a:ext cx="7772400" cy="304800"/>
          </a:xfrm>
          <a:prstGeom prst="mathMinus">
            <a:avLst/>
          </a:prstGeom>
          <a:solidFill>
            <a:srgbClr val="920808"/>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a:extLst>
              <a:ext uri="{FF2B5EF4-FFF2-40B4-BE49-F238E27FC236}">
                <a16:creationId xmlns:a16="http://schemas.microsoft.com/office/drawing/2014/main" id="{3A2B03A5-4195-CBA9-7082-1706B7099895}"/>
              </a:ext>
            </a:extLst>
          </p:cNvPr>
          <p:cNvSpPr txBox="1">
            <a:spLocks/>
          </p:cNvSpPr>
          <p:nvPr/>
        </p:nvSpPr>
        <p:spPr>
          <a:xfrm>
            <a:off x="152400" y="2209800"/>
            <a:ext cx="10668000" cy="885091"/>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b="1" dirty="0">
                <a:latin typeface="Constantia" panose="02030602050306030303" pitchFamily="18" charset="0"/>
              </a:rPr>
              <a:t>The Need That People Have for the Gospel</a:t>
            </a:r>
          </a:p>
        </p:txBody>
      </p:sp>
      <p:sp>
        <p:nvSpPr>
          <p:cNvPr id="7" name="TextBox 6">
            <a:extLst>
              <a:ext uri="{FF2B5EF4-FFF2-40B4-BE49-F238E27FC236}">
                <a16:creationId xmlns:a16="http://schemas.microsoft.com/office/drawing/2014/main" id="{77698494-EC9D-84CC-E52C-FEC34708CAB3}"/>
              </a:ext>
            </a:extLst>
          </p:cNvPr>
          <p:cNvSpPr txBox="1"/>
          <p:nvPr/>
        </p:nvSpPr>
        <p:spPr>
          <a:xfrm>
            <a:off x="914400" y="3399691"/>
            <a:ext cx="9144000" cy="2708434"/>
          </a:xfrm>
          <a:prstGeom prst="rect">
            <a:avLst/>
          </a:prstGeom>
          <a:noFill/>
        </p:spPr>
        <p:txBody>
          <a:bodyPr wrap="square">
            <a:spAutoFit/>
          </a:bodyPr>
          <a:lstStyle/>
          <a:p>
            <a:pPr algn="ctr"/>
            <a:r>
              <a:rPr lang="en-US" sz="3200" b="1" i="1" dirty="0">
                <a:solidFill>
                  <a:srgbClr val="000000"/>
                </a:solidFill>
                <a:effectLst/>
              </a:rPr>
              <a:t>“but whoever drinks of the water that I shall give him will never thirst. But the water that I shall give him will become in him a fountain of water </a:t>
            </a:r>
          </a:p>
          <a:p>
            <a:pPr algn="ctr"/>
            <a:r>
              <a:rPr lang="en-US" sz="3200" b="1" i="1" dirty="0">
                <a:solidFill>
                  <a:srgbClr val="000000"/>
                </a:solidFill>
                <a:effectLst/>
              </a:rPr>
              <a:t>springing up into everlasting life.”</a:t>
            </a:r>
          </a:p>
          <a:p>
            <a:pPr algn="ctr"/>
            <a:endParaRPr lang="en-US" sz="1800" b="1" i="1" dirty="0">
              <a:solidFill>
                <a:srgbClr val="000000"/>
              </a:solidFill>
            </a:endParaRPr>
          </a:p>
          <a:p>
            <a:pPr algn="ctr"/>
            <a:r>
              <a:rPr lang="en-US" sz="2400" dirty="0">
                <a:solidFill>
                  <a:srgbClr val="000000"/>
                </a:solidFill>
              </a:rPr>
              <a:t>John 4:14</a:t>
            </a:r>
            <a:endParaRPr lang="en-US" sz="2400" dirty="0"/>
          </a:p>
        </p:txBody>
      </p:sp>
    </p:spTree>
    <p:extLst>
      <p:ext uri="{BB962C8B-B14F-4D97-AF65-F5344CB8AC3E}">
        <p14:creationId xmlns:p14="http://schemas.microsoft.com/office/powerpoint/2010/main" val="37792705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28BEA1E-4DAD-8D3D-975D-2CBE11792B72}"/>
            </a:ext>
          </a:extLst>
        </p:cNvPr>
        <p:cNvGrpSpPr/>
        <p:nvPr/>
      </p:nvGrpSpPr>
      <p:grpSpPr>
        <a:xfrm>
          <a:off x="0" y="0"/>
          <a:ext cx="0" cy="0"/>
          <a:chOff x="0" y="0"/>
          <a:chExt cx="0" cy="0"/>
        </a:xfrm>
      </p:grpSpPr>
      <p:pic>
        <p:nvPicPr>
          <p:cNvPr id="3" name="Picture 2">
            <a:extLst>
              <a:ext uri="{FF2B5EF4-FFF2-40B4-BE49-F238E27FC236}">
                <a16:creationId xmlns:a16="http://schemas.microsoft.com/office/drawing/2014/main" id="{8266441E-AF49-4E78-696A-3DCEC5D3119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4287"/>
            <a:ext cx="10972800" cy="6829425"/>
          </a:xfrm>
          <a:prstGeom prst="rect">
            <a:avLst/>
          </a:prstGeom>
        </p:spPr>
      </p:pic>
      <p:sp>
        <p:nvSpPr>
          <p:cNvPr id="4" name="Title 1">
            <a:extLst>
              <a:ext uri="{FF2B5EF4-FFF2-40B4-BE49-F238E27FC236}">
                <a16:creationId xmlns:a16="http://schemas.microsoft.com/office/drawing/2014/main" id="{C6543F9F-E5B9-1553-BE02-DEF858930EFA}"/>
              </a:ext>
            </a:extLst>
          </p:cNvPr>
          <p:cNvSpPr txBox="1">
            <a:spLocks/>
          </p:cNvSpPr>
          <p:nvPr/>
        </p:nvSpPr>
        <p:spPr>
          <a:xfrm>
            <a:off x="762000" y="304800"/>
            <a:ext cx="9448800" cy="14478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a:solidFill>
                  <a:schemeClr val="accent2">
                    <a:lumMod val="50000"/>
                  </a:schemeClr>
                </a:solidFill>
                <a:latin typeface="Constantia" panose="02030602050306030303" pitchFamily="18" charset="0"/>
              </a:rPr>
              <a:t>A Lesson of SHARING </a:t>
            </a:r>
            <a:br>
              <a:rPr lang="en-US" b="1" dirty="0">
                <a:solidFill>
                  <a:schemeClr val="accent2">
                    <a:lumMod val="50000"/>
                  </a:schemeClr>
                </a:solidFill>
                <a:latin typeface="Constantia" panose="02030602050306030303" pitchFamily="18" charset="0"/>
              </a:rPr>
            </a:br>
            <a:r>
              <a:rPr lang="en-US" b="1" dirty="0">
                <a:solidFill>
                  <a:schemeClr val="accent2">
                    <a:lumMod val="50000"/>
                  </a:schemeClr>
                </a:solidFill>
                <a:latin typeface="Constantia" panose="02030602050306030303" pitchFamily="18" charset="0"/>
              </a:rPr>
              <a:t>from  Jacob’s Well</a:t>
            </a:r>
          </a:p>
        </p:txBody>
      </p:sp>
      <p:sp>
        <p:nvSpPr>
          <p:cNvPr id="5" name="Minus Sign 4">
            <a:extLst>
              <a:ext uri="{FF2B5EF4-FFF2-40B4-BE49-F238E27FC236}">
                <a16:creationId xmlns:a16="http://schemas.microsoft.com/office/drawing/2014/main" id="{A0DE0890-6BC2-93D3-4A4D-1F209216F036}"/>
              </a:ext>
            </a:extLst>
          </p:cNvPr>
          <p:cNvSpPr/>
          <p:nvPr/>
        </p:nvSpPr>
        <p:spPr>
          <a:xfrm>
            <a:off x="1600200" y="1752600"/>
            <a:ext cx="7772400" cy="304800"/>
          </a:xfrm>
          <a:prstGeom prst="mathMinus">
            <a:avLst/>
          </a:prstGeom>
          <a:solidFill>
            <a:srgbClr val="920808"/>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a:extLst>
              <a:ext uri="{FF2B5EF4-FFF2-40B4-BE49-F238E27FC236}">
                <a16:creationId xmlns:a16="http://schemas.microsoft.com/office/drawing/2014/main" id="{665BB747-0BFB-0FE6-5437-800EFEAD0FD4}"/>
              </a:ext>
            </a:extLst>
          </p:cNvPr>
          <p:cNvSpPr txBox="1">
            <a:spLocks/>
          </p:cNvSpPr>
          <p:nvPr/>
        </p:nvSpPr>
        <p:spPr>
          <a:xfrm>
            <a:off x="762000" y="2971800"/>
            <a:ext cx="9448800" cy="3093244"/>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a:latin typeface="Constantia" panose="02030602050306030303" pitchFamily="18" charset="0"/>
              </a:rPr>
              <a:t>The Need to </a:t>
            </a:r>
          </a:p>
          <a:p>
            <a:r>
              <a:rPr lang="en-US" sz="7200" b="1" dirty="0">
                <a:latin typeface="Constantia" panose="02030602050306030303" pitchFamily="18" charset="0"/>
              </a:rPr>
              <a:t>Reach All People</a:t>
            </a:r>
          </a:p>
        </p:txBody>
      </p:sp>
    </p:spTree>
    <p:extLst>
      <p:ext uri="{BB962C8B-B14F-4D97-AF65-F5344CB8AC3E}">
        <p14:creationId xmlns:p14="http://schemas.microsoft.com/office/powerpoint/2010/main" val="37224667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AEDBA5C-1F76-5016-6606-478CE6F2F771}"/>
            </a:ext>
          </a:extLst>
        </p:cNvPr>
        <p:cNvGrpSpPr/>
        <p:nvPr/>
      </p:nvGrpSpPr>
      <p:grpSpPr>
        <a:xfrm>
          <a:off x="0" y="0"/>
          <a:ext cx="0" cy="0"/>
          <a:chOff x="0" y="0"/>
          <a:chExt cx="0" cy="0"/>
        </a:xfrm>
      </p:grpSpPr>
      <p:pic>
        <p:nvPicPr>
          <p:cNvPr id="3" name="Picture 2">
            <a:extLst>
              <a:ext uri="{FF2B5EF4-FFF2-40B4-BE49-F238E27FC236}">
                <a16:creationId xmlns:a16="http://schemas.microsoft.com/office/drawing/2014/main" id="{7424039F-ED39-5DB7-A09E-A1EDC4D4380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4287"/>
            <a:ext cx="10972800" cy="6829425"/>
          </a:xfrm>
          <a:prstGeom prst="rect">
            <a:avLst/>
          </a:prstGeom>
        </p:spPr>
      </p:pic>
      <p:sp>
        <p:nvSpPr>
          <p:cNvPr id="4" name="Title 1">
            <a:extLst>
              <a:ext uri="{FF2B5EF4-FFF2-40B4-BE49-F238E27FC236}">
                <a16:creationId xmlns:a16="http://schemas.microsoft.com/office/drawing/2014/main" id="{A955EB13-4EF3-12F8-7FF7-03925AB4E03A}"/>
              </a:ext>
            </a:extLst>
          </p:cNvPr>
          <p:cNvSpPr txBox="1">
            <a:spLocks/>
          </p:cNvSpPr>
          <p:nvPr/>
        </p:nvSpPr>
        <p:spPr>
          <a:xfrm>
            <a:off x="762000" y="304800"/>
            <a:ext cx="9448800" cy="14478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a:solidFill>
                  <a:schemeClr val="accent2">
                    <a:lumMod val="50000"/>
                  </a:schemeClr>
                </a:solidFill>
                <a:latin typeface="Constantia" panose="02030602050306030303" pitchFamily="18" charset="0"/>
              </a:rPr>
              <a:t>A Lesson of SHARING </a:t>
            </a:r>
            <a:br>
              <a:rPr lang="en-US" b="1" dirty="0">
                <a:solidFill>
                  <a:schemeClr val="accent2">
                    <a:lumMod val="50000"/>
                  </a:schemeClr>
                </a:solidFill>
                <a:latin typeface="Constantia" panose="02030602050306030303" pitchFamily="18" charset="0"/>
              </a:rPr>
            </a:br>
            <a:r>
              <a:rPr lang="en-US" b="1" dirty="0">
                <a:solidFill>
                  <a:schemeClr val="accent2">
                    <a:lumMod val="50000"/>
                  </a:schemeClr>
                </a:solidFill>
                <a:latin typeface="Constantia" panose="02030602050306030303" pitchFamily="18" charset="0"/>
              </a:rPr>
              <a:t>from  Jacob’s Well</a:t>
            </a:r>
          </a:p>
        </p:txBody>
      </p:sp>
      <p:sp>
        <p:nvSpPr>
          <p:cNvPr id="5" name="Minus Sign 4">
            <a:extLst>
              <a:ext uri="{FF2B5EF4-FFF2-40B4-BE49-F238E27FC236}">
                <a16:creationId xmlns:a16="http://schemas.microsoft.com/office/drawing/2014/main" id="{0C97CBB6-AFDB-1DF1-E40D-C40454F009C9}"/>
              </a:ext>
            </a:extLst>
          </p:cNvPr>
          <p:cNvSpPr/>
          <p:nvPr/>
        </p:nvSpPr>
        <p:spPr>
          <a:xfrm>
            <a:off x="1600200" y="1752600"/>
            <a:ext cx="7772400" cy="304800"/>
          </a:xfrm>
          <a:prstGeom prst="mathMinus">
            <a:avLst/>
          </a:prstGeom>
          <a:solidFill>
            <a:srgbClr val="920808"/>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a:extLst>
              <a:ext uri="{FF2B5EF4-FFF2-40B4-BE49-F238E27FC236}">
                <a16:creationId xmlns:a16="http://schemas.microsoft.com/office/drawing/2014/main" id="{760C4BCF-9AC0-4313-587D-37DB80583CCC}"/>
              </a:ext>
            </a:extLst>
          </p:cNvPr>
          <p:cNvSpPr txBox="1">
            <a:spLocks/>
          </p:cNvSpPr>
          <p:nvPr/>
        </p:nvSpPr>
        <p:spPr>
          <a:xfrm>
            <a:off x="152400" y="2209800"/>
            <a:ext cx="10668000" cy="899159"/>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b="1" dirty="0">
                <a:latin typeface="Constantia" panose="02030602050306030303" pitchFamily="18" charset="0"/>
              </a:rPr>
              <a:t>The Need to Reach All People</a:t>
            </a:r>
          </a:p>
        </p:txBody>
      </p:sp>
      <p:sp>
        <p:nvSpPr>
          <p:cNvPr id="7" name="TextBox 6">
            <a:extLst>
              <a:ext uri="{FF2B5EF4-FFF2-40B4-BE49-F238E27FC236}">
                <a16:creationId xmlns:a16="http://schemas.microsoft.com/office/drawing/2014/main" id="{F9D80B16-2413-C184-01D6-20E71F886CD8}"/>
              </a:ext>
            </a:extLst>
          </p:cNvPr>
          <p:cNvSpPr txBox="1"/>
          <p:nvPr/>
        </p:nvSpPr>
        <p:spPr>
          <a:xfrm>
            <a:off x="914400" y="3413759"/>
            <a:ext cx="9144000" cy="2708434"/>
          </a:xfrm>
          <a:prstGeom prst="rect">
            <a:avLst/>
          </a:prstGeom>
          <a:noFill/>
        </p:spPr>
        <p:txBody>
          <a:bodyPr wrap="square">
            <a:spAutoFit/>
          </a:bodyPr>
          <a:lstStyle/>
          <a:p>
            <a:pPr algn="ctr"/>
            <a:r>
              <a:rPr lang="en-US" sz="3200" b="1" i="1" dirty="0">
                <a:solidFill>
                  <a:srgbClr val="000000"/>
                </a:solidFill>
                <a:effectLst/>
              </a:rPr>
              <a:t>“Then the woman of Samaria said to Him, </a:t>
            </a:r>
          </a:p>
          <a:p>
            <a:pPr algn="ctr"/>
            <a:r>
              <a:rPr lang="en-US" sz="3200" b="1" i="1" dirty="0">
                <a:solidFill>
                  <a:srgbClr val="000000"/>
                </a:solidFill>
                <a:effectLst/>
              </a:rPr>
              <a:t>“How is it that You, being a Jew, </a:t>
            </a:r>
          </a:p>
          <a:p>
            <a:pPr algn="ctr"/>
            <a:r>
              <a:rPr lang="en-US" sz="3200" b="1" i="1" dirty="0">
                <a:solidFill>
                  <a:srgbClr val="000000"/>
                </a:solidFill>
                <a:effectLst/>
              </a:rPr>
              <a:t>ask a drink from me, a Samaritan woman?” </a:t>
            </a:r>
          </a:p>
          <a:p>
            <a:pPr algn="ctr"/>
            <a:r>
              <a:rPr lang="en-US" sz="3200" b="1" i="1" dirty="0">
                <a:solidFill>
                  <a:srgbClr val="000000"/>
                </a:solidFill>
                <a:effectLst/>
              </a:rPr>
              <a:t>For Jews have no dealings with Samaritans.”</a:t>
            </a:r>
          </a:p>
          <a:p>
            <a:pPr algn="ctr"/>
            <a:endParaRPr lang="en-US" sz="1800" b="1" i="1" dirty="0">
              <a:solidFill>
                <a:srgbClr val="000000"/>
              </a:solidFill>
            </a:endParaRPr>
          </a:p>
          <a:p>
            <a:pPr algn="ctr"/>
            <a:r>
              <a:rPr lang="en-US" sz="2400" dirty="0">
                <a:solidFill>
                  <a:srgbClr val="000000"/>
                </a:solidFill>
              </a:rPr>
              <a:t>John 4:9</a:t>
            </a:r>
            <a:endParaRPr lang="en-US" sz="2400" dirty="0"/>
          </a:p>
        </p:txBody>
      </p:sp>
    </p:spTree>
    <p:extLst>
      <p:ext uri="{BB962C8B-B14F-4D97-AF65-F5344CB8AC3E}">
        <p14:creationId xmlns:p14="http://schemas.microsoft.com/office/powerpoint/2010/main" val="14356945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651B4B-9B04-475E-D367-6CA9F3117C55}"/>
            </a:ext>
          </a:extLst>
        </p:cNvPr>
        <p:cNvGrpSpPr/>
        <p:nvPr/>
      </p:nvGrpSpPr>
      <p:grpSpPr>
        <a:xfrm>
          <a:off x="0" y="0"/>
          <a:ext cx="0" cy="0"/>
          <a:chOff x="0" y="0"/>
          <a:chExt cx="0" cy="0"/>
        </a:xfrm>
      </p:grpSpPr>
      <p:pic>
        <p:nvPicPr>
          <p:cNvPr id="3" name="Picture 2">
            <a:extLst>
              <a:ext uri="{FF2B5EF4-FFF2-40B4-BE49-F238E27FC236}">
                <a16:creationId xmlns:a16="http://schemas.microsoft.com/office/drawing/2014/main" id="{A5452C03-230D-4E7F-EAF9-9DE0908002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618" y="14287"/>
            <a:ext cx="10972800" cy="6829425"/>
          </a:xfrm>
          <a:prstGeom prst="rect">
            <a:avLst/>
          </a:prstGeom>
        </p:spPr>
      </p:pic>
      <p:sp>
        <p:nvSpPr>
          <p:cNvPr id="4" name="Title 1">
            <a:extLst>
              <a:ext uri="{FF2B5EF4-FFF2-40B4-BE49-F238E27FC236}">
                <a16:creationId xmlns:a16="http://schemas.microsoft.com/office/drawing/2014/main" id="{106BD191-C589-B3D3-53DC-BB4AEA94D9B7}"/>
              </a:ext>
            </a:extLst>
          </p:cNvPr>
          <p:cNvSpPr txBox="1">
            <a:spLocks/>
          </p:cNvSpPr>
          <p:nvPr/>
        </p:nvSpPr>
        <p:spPr>
          <a:xfrm>
            <a:off x="762000" y="304800"/>
            <a:ext cx="9448800" cy="14478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a:solidFill>
                  <a:schemeClr val="accent2">
                    <a:lumMod val="50000"/>
                  </a:schemeClr>
                </a:solidFill>
                <a:latin typeface="Constantia" panose="02030602050306030303" pitchFamily="18" charset="0"/>
              </a:rPr>
              <a:t>A Lesson of SHARING </a:t>
            </a:r>
            <a:br>
              <a:rPr lang="en-US" b="1" dirty="0">
                <a:solidFill>
                  <a:schemeClr val="accent2">
                    <a:lumMod val="50000"/>
                  </a:schemeClr>
                </a:solidFill>
                <a:latin typeface="Constantia" panose="02030602050306030303" pitchFamily="18" charset="0"/>
              </a:rPr>
            </a:br>
            <a:r>
              <a:rPr lang="en-US" b="1" dirty="0">
                <a:solidFill>
                  <a:schemeClr val="accent2">
                    <a:lumMod val="50000"/>
                  </a:schemeClr>
                </a:solidFill>
                <a:latin typeface="Constantia" panose="02030602050306030303" pitchFamily="18" charset="0"/>
              </a:rPr>
              <a:t>from  Jacob’s Well</a:t>
            </a:r>
          </a:p>
        </p:txBody>
      </p:sp>
      <p:sp>
        <p:nvSpPr>
          <p:cNvPr id="5" name="Minus Sign 4">
            <a:extLst>
              <a:ext uri="{FF2B5EF4-FFF2-40B4-BE49-F238E27FC236}">
                <a16:creationId xmlns:a16="http://schemas.microsoft.com/office/drawing/2014/main" id="{322D995D-A250-8204-0520-B093FF988502}"/>
              </a:ext>
            </a:extLst>
          </p:cNvPr>
          <p:cNvSpPr/>
          <p:nvPr/>
        </p:nvSpPr>
        <p:spPr>
          <a:xfrm>
            <a:off x="1600200" y="1752600"/>
            <a:ext cx="7772400" cy="304800"/>
          </a:xfrm>
          <a:prstGeom prst="mathMinus">
            <a:avLst/>
          </a:prstGeom>
          <a:solidFill>
            <a:srgbClr val="920808"/>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a:extLst>
              <a:ext uri="{FF2B5EF4-FFF2-40B4-BE49-F238E27FC236}">
                <a16:creationId xmlns:a16="http://schemas.microsoft.com/office/drawing/2014/main" id="{339457F4-BAB6-E5D6-9C0E-9C560C5BB22B}"/>
              </a:ext>
            </a:extLst>
          </p:cNvPr>
          <p:cNvSpPr txBox="1">
            <a:spLocks/>
          </p:cNvSpPr>
          <p:nvPr/>
        </p:nvSpPr>
        <p:spPr>
          <a:xfrm>
            <a:off x="152400" y="2209800"/>
            <a:ext cx="10668000" cy="914399"/>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b="1" dirty="0">
                <a:latin typeface="Constantia" panose="02030602050306030303" pitchFamily="18" charset="0"/>
              </a:rPr>
              <a:t>The Need to Reach All People</a:t>
            </a:r>
          </a:p>
        </p:txBody>
      </p:sp>
      <p:sp>
        <p:nvSpPr>
          <p:cNvPr id="7" name="TextBox 6">
            <a:extLst>
              <a:ext uri="{FF2B5EF4-FFF2-40B4-BE49-F238E27FC236}">
                <a16:creationId xmlns:a16="http://schemas.microsoft.com/office/drawing/2014/main" id="{322D4125-3012-CB01-99CF-73A77F3DCFDA}"/>
              </a:ext>
            </a:extLst>
          </p:cNvPr>
          <p:cNvSpPr txBox="1"/>
          <p:nvPr/>
        </p:nvSpPr>
        <p:spPr>
          <a:xfrm>
            <a:off x="914400" y="3428999"/>
            <a:ext cx="9144000" cy="2215991"/>
          </a:xfrm>
          <a:prstGeom prst="rect">
            <a:avLst/>
          </a:prstGeom>
          <a:noFill/>
        </p:spPr>
        <p:txBody>
          <a:bodyPr wrap="square">
            <a:spAutoFit/>
          </a:bodyPr>
          <a:lstStyle/>
          <a:p>
            <a:pPr algn="ctr"/>
            <a:r>
              <a:rPr lang="en-US" sz="3200" b="1" i="1" dirty="0">
                <a:solidFill>
                  <a:srgbClr val="000000"/>
                </a:solidFill>
                <a:effectLst/>
              </a:rPr>
              <a:t>“Then the Jews answered and said to Him, </a:t>
            </a:r>
          </a:p>
          <a:p>
            <a:pPr algn="ctr"/>
            <a:r>
              <a:rPr lang="en-US" sz="3200" b="1" i="1" dirty="0">
                <a:solidFill>
                  <a:srgbClr val="000000"/>
                </a:solidFill>
                <a:effectLst/>
              </a:rPr>
              <a:t>“Do we not say rightly that You are a Samaritan </a:t>
            </a:r>
          </a:p>
          <a:p>
            <a:pPr algn="ctr"/>
            <a:r>
              <a:rPr lang="en-US" sz="3200" b="1" i="1" dirty="0">
                <a:solidFill>
                  <a:srgbClr val="000000"/>
                </a:solidFill>
                <a:effectLst/>
              </a:rPr>
              <a:t>and have a demon?”</a:t>
            </a:r>
          </a:p>
          <a:p>
            <a:pPr algn="ctr"/>
            <a:endParaRPr lang="en-US" sz="1800" b="1" i="1" dirty="0">
              <a:solidFill>
                <a:srgbClr val="000000"/>
              </a:solidFill>
            </a:endParaRPr>
          </a:p>
          <a:p>
            <a:pPr algn="ctr"/>
            <a:r>
              <a:rPr lang="en-US" sz="2400" dirty="0">
                <a:solidFill>
                  <a:srgbClr val="000000"/>
                </a:solidFill>
              </a:rPr>
              <a:t>John 8:48</a:t>
            </a:r>
            <a:endParaRPr lang="en-US" sz="2400" dirty="0"/>
          </a:p>
        </p:txBody>
      </p:sp>
    </p:spTree>
    <p:extLst>
      <p:ext uri="{BB962C8B-B14F-4D97-AF65-F5344CB8AC3E}">
        <p14:creationId xmlns:p14="http://schemas.microsoft.com/office/powerpoint/2010/main" val="21025926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0020CC-87F6-51B0-004E-74B527D5125E}"/>
            </a:ext>
          </a:extLst>
        </p:cNvPr>
        <p:cNvGrpSpPr/>
        <p:nvPr/>
      </p:nvGrpSpPr>
      <p:grpSpPr>
        <a:xfrm>
          <a:off x="0" y="0"/>
          <a:ext cx="0" cy="0"/>
          <a:chOff x="0" y="0"/>
          <a:chExt cx="0" cy="0"/>
        </a:xfrm>
      </p:grpSpPr>
      <p:pic>
        <p:nvPicPr>
          <p:cNvPr id="3" name="Picture 2">
            <a:extLst>
              <a:ext uri="{FF2B5EF4-FFF2-40B4-BE49-F238E27FC236}">
                <a16:creationId xmlns:a16="http://schemas.microsoft.com/office/drawing/2014/main" id="{3EDE2C73-830B-859B-A3C5-294DB31A5A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618" y="14287"/>
            <a:ext cx="10972800" cy="6829425"/>
          </a:xfrm>
          <a:prstGeom prst="rect">
            <a:avLst/>
          </a:prstGeom>
        </p:spPr>
      </p:pic>
      <p:sp>
        <p:nvSpPr>
          <p:cNvPr id="4" name="Title 1">
            <a:extLst>
              <a:ext uri="{FF2B5EF4-FFF2-40B4-BE49-F238E27FC236}">
                <a16:creationId xmlns:a16="http://schemas.microsoft.com/office/drawing/2014/main" id="{C0FFE120-50C4-89F5-17C6-AAA1F0433D80}"/>
              </a:ext>
            </a:extLst>
          </p:cNvPr>
          <p:cNvSpPr txBox="1">
            <a:spLocks/>
          </p:cNvSpPr>
          <p:nvPr/>
        </p:nvSpPr>
        <p:spPr>
          <a:xfrm>
            <a:off x="762000" y="304800"/>
            <a:ext cx="9448800" cy="14478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a:solidFill>
                  <a:schemeClr val="accent2">
                    <a:lumMod val="50000"/>
                  </a:schemeClr>
                </a:solidFill>
                <a:latin typeface="Constantia" panose="02030602050306030303" pitchFamily="18" charset="0"/>
              </a:rPr>
              <a:t>A Lesson of SHARING </a:t>
            </a:r>
            <a:br>
              <a:rPr lang="en-US" b="1" dirty="0">
                <a:solidFill>
                  <a:schemeClr val="accent2">
                    <a:lumMod val="50000"/>
                  </a:schemeClr>
                </a:solidFill>
                <a:latin typeface="Constantia" panose="02030602050306030303" pitchFamily="18" charset="0"/>
              </a:rPr>
            </a:br>
            <a:r>
              <a:rPr lang="en-US" b="1" dirty="0">
                <a:solidFill>
                  <a:schemeClr val="accent2">
                    <a:lumMod val="50000"/>
                  </a:schemeClr>
                </a:solidFill>
                <a:latin typeface="Constantia" panose="02030602050306030303" pitchFamily="18" charset="0"/>
              </a:rPr>
              <a:t>from  Jacob’s Well</a:t>
            </a:r>
          </a:p>
        </p:txBody>
      </p:sp>
      <p:sp>
        <p:nvSpPr>
          <p:cNvPr id="5" name="Minus Sign 4">
            <a:extLst>
              <a:ext uri="{FF2B5EF4-FFF2-40B4-BE49-F238E27FC236}">
                <a16:creationId xmlns:a16="http://schemas.microsoft.com/office/drawing/2014/main" id="{D74DF5AB-9D37-45ED-F01C-C6F35A878842}"/>
              </a:ext>
            </a:extLst>
          </p:cNvPr>
          <p:cNvSpPr/>
          <p:nvPr/>
        </p:nvSpPr>
        <p:spPr>
          <a:xfrm>
            <a:off x="1600200" y="1752600"/>
            <a:ext cx="7772400" cy="304800"/>
          </a:xfrm>
          <a:prstGeom prst="mathMinus">
            <a:avLst/>
          </a:prstGeom>
          <a:solidFill>
            <a:srgbClr val="920808"/>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a:extLst>
              <a:ext uri="{FF2B5EF4-FFF2-40B4-BE49-F238E27FC236}">
                <a16:creationId xmlns:a16="http://schemas.microsoft.com/office/drawing/2014/main" id="{B51FFBA2-13D8-E672-7702-7640C285C669}"/>
              </a:ext>
            </a:extLst>
          </p:cNvPr>
          <p:cNvSpPr txBox="1">
            <a:spLocks/>
          </p:cNvSpPr>
          <p:nvPr/>
        </p:nvSpPr>
        <p:spPr>
          <a:xfrm>
            <a:off x="152400" y="2209800"/>
            <a:ext cx="10668000" cy="914399"/>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b="1" dirty="0">
                <a:latin typeface="Constantia" panose="02030602050306030303" pitchFamily="18" charset="0"/>
              </a:rPr>
              <a:t>The Need to Reach All People</a:t>
            </a:r>
          </a:p>
        </p:txBody>
      </p:sp>
      <p:sp>
        <p:nvSpPr>
          <p:cNvPr id="7" name="TextBox 6">
            <a:extLst>
              <a:ext uri="{FF2B5EF4-FFF2-40B4-BE49-F238E27FC236}">
                <a16:creationId xmlns:a16="http://schemas.microsoft.com/office/drawing/2014/main" id="{F778E7A5-55C7-D22D-8E72-B8D0E4601A78}"/>
              </a:ext>
            </a:extLst>
          </p:cNvPr>
          <p:cNvSpPr txBox="1"/>
          <p:nvPr/>
        </p:nvSpPr>
        <p:spPr>
          <a:xfrm>
            <a:off x="914400" y="3428999"/>
            <a:ext cx="9144000" cy="1723549"/>
          </a:xfrm>
          <a:prstGeom prst="rect">
            <a:avLst/>
          </a:prstGeom>
          <a:noFill/>
        </p:spPr>
        <p:txBody>
          <a:bodyPr wrap="square">
            <a:spAutoFit/>
          </a:bodyPr>
          <a:lstStyle/>
          <a:p>
            <a:pPr algn="ctr"/>
            <a:r>
              <a:rPr lang="en-US" sz="3200" b="1" i="1" dirty="0">
                <a:solidFill>
                  <a:srgbClr val="000000"/>
                </a:solidFill>
                <a:effectLst/>
              </a:rPr>
              <a:t>“Then Peter opened his mouth and said: </a:t>
            </a:r>
          </a:p>
          <a:p>
            <a:pPr algn="ctr"/>
            <a:r>
              <a:rPr lang="en-US" sz="3200" b="1" i="1" dirty="0">
                <a:solidFill>
                  <a:srgbClr val="000000"/>
                </a:solidFill>
                <a:effectLst/>
              </a:rPr>
              <a:t>“In truth I perceive that God shows no partiality.”</a:t>
            </a:r>
          </a:p>
          <a:p>
            <a:pPr algn="ctr"/>
            <a:endParaRPr lang="en-US" sz="1800" b="1" i="1" dirty="0">
              <a:solidFill>
                <a:srgbClr val="000000"/>
              </a:solidFill>
            </a:endParaRPr>
          </a:p>
          <a:p>
            <a:pPr algn="ctr"/>
            <a:r>
              <a:rPr lang="en-US" sz="2400" dirty="0">
                <a:solidFill>
                  <a:srgbClr val="000000"/>
                </a:solidFill>
              </a:rPr>
              <a:t>Acts 10:34</a:t>
            </a:r>
            <a:endParaRPr lang="en-US" sz="2400" dirty="0"/>
          </a:p>
        </p:txBody>
      </p:sp>
    </p:spTree>
    <p:extLst>
      <p:ext uri="{BB962C8B-B14F-4D97-AF65-F5344CB8AC3E}">
        <p14:creationId xmlns:p14="http://schemas.microsoft.com/office/powerpoint/2010/main" val="41272057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B2157A-C4BF-3EFA-D105-86F8CA8195E1}"/>
            </a:ext>
          </a:extLst>
        </p:cNvPr>
        <p:cNvGrpSpPr/>
        <p:nvPr/>
      </p:nvGrpSpPr>
      <p:grpSpPr>
        <a:xfrm>
          <a:off x="0" y="0"/>
          <a:ext cx="0" cy="0"/>
          <a:chOff x="0" y="0"/>
          <a:chExt cx="0" cy="0"/>
        </a:xfrm>
      </p:grpSpPr>
      <p:pic>
        <p:nvPicPr>
          <p:cNvPr id="3" name="Picture 2">
            <a:extLst>
              <a:ext uri="{FF2B5EF4-FFF2-40B4-BE49-F238E27FC236}">
                <a16:creationId xmlns:a16="http://schemas.microsoft.com/office/drawing/2014/main" id="{C3E99BE3-C63B-60AC-F497-E39D191D6F2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618" y="14287"/>
            <a:ext cx="10972800" cy="6829425"/>
          </a:xfrm>
          <a:prstGeom prst="rect">
            <a:avLst/>
          </a:prstGeom>
        </p:spPr>
      </p:pic>
      <p:sp>
        <p:nvSpPr>
          <p:cNvPr id="4" name="Title 1">
            <a:extLst>
              <a:ext uri="{FF2B5EF4-FFF2-40B4-BE49-F238E27FC236}">
                <a16:creationId xmlns:a16="http://schemas.microsoft.com/office/drawing/2014/main" id="{B9D9C153-DF11-416F-3F88-740553719EE4}"/>
              </a:ext>
            </a:extLst>
          </p:cNvPr>
          <p:cNvSpPr txBox="1">
            <a:spLocks/>
          </p:cNvSpPr>
          <p:nvPr/>
        </p:nvSpPr>
        <p:spPr>
          <a:xfrm>
            <a:off x="762000" y="304800"/>
            <a:ext cx="9448800" cy="14478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a:solidFill>
                  <a:schemeClr val="accent2">
                    <a:lumMod val="50000"/>
                  </a:schemeClr>
                </a:solidFill>
                <a:latin typeface="Constantia" panose="02030602050306030303" pitchFamily="18" charset="0"/>
              </a:rPr>
              <a:t>A Lesson of SHARING </a:t>
            </a:r>
            <a:br>
              <a:rPr lang="en-US" b="1" dirty="0">
                <a:solidFill>
                  <a:schemeClr val="accent2">
                    <a:lumMod val="50000"/>
                  </a:schemeClr>
                </a:solidFill>
                <a:latin typeface="Constantia" panose="02030602050306030303" pitchFamily="18" charset="0"/>
              </a:rPr>
            </a:br>
            <a:r>
              <a:rPr lang="en-US" b="1" dirty="0">
                <a:solidFill>
                  <a:schemeClr val="accent2">
                    <a:lumMod val="50000"/>
                  </a:schemeClr>
                </a:solidFill>
                <a:latin typeface="Constantia" panose="02030602050306030303" pitchFamily="18" charset="0"/>
              </a:rPr>
              <a:t>from  Jacob’s Well</a:t>
            </a:r>
          </a:p>
        </p:txBody>
      </p:sp>
      <p:sp>
        <p:nvSpPr>
          <p:cNvPr id="5" name="Minus Sign 4">
            <a:extLst>
              <a:ext uri="{FF2B5EF4-FFF2-40B4-BE49-F238E27FC236}">
                <a16:creationId xmlns:a16="http://schemas.microsoft.com/office/drawing/2014/main" id="{54576677-CF90-F5D0-7859-343A2279A0C3}"/>
              </a:ext>
            </a:extLst>
          </p:cNvPr>
          <p:cNvSpPr/>
          <p:nvPr/>
        </p:nvSpPr>
        <p:spPr>
          <a:xfrm>
            <a:off x="1600200" y="1752600"/>
            <a:ext cx="7772400" cy="304800"/>
          </a:xfrm>
          <a:prstGeom prst="mathMinus">
            <a:avLst/>
          </a:prstGeom>
          <a:solidFill>
            <a:srgbClr val="920808"/>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a:extLst>
              <a:ext uri="{FF2B5EF4-FFF2-40B4-BE49-F238E27FC236}">
                <a16:creationId xmlns:a16="http://schemas.microsoft.com/office/drawing/2014/main" id="{AD20302E-E963-9871-3C6A-FC2EB1F9AF2D}"/>
              </a:ext>
            </a:extLst>
          </p:cNvPr>
          <p:cNvSpPr txBox="1">
            <a:spLocks/>
          </p:cNvSpPr>
          <p:nvPr/>
        </p:nvSpPr>
        <p:spPr>
          <a:xfrm>
            <a:off x="152400" y="2209800"/>
            <a:ext cx="10668000" cy="914399"/>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b="1" dirty="0">
                <a:latin typeface="Constantia" panose="02030602050306030303" pitchFamily="18" charset="0"/>
              </a:rPr>
              <a:t>The Need to Reach All People</a:t>
            </a:r>
          </a:p>
        </p:txBody>
      </p:sp>
      <p:sp>
        <p:nvSpPr>
          <p:cNvPr id="7" name="TextBox 6">
            <a:extLst>
              <a:ext uri="{FF2B5EF4-FFF2-40B4-BE49-F238E27FC236}">
                <a16:creationId xmlns:a16="http://schemas.microsoft.com/office/drawing/2014/main" id="{79025F05-C337-7E16-0042-1C8D7FE27874}"/>
              </a:ext>
            </a:extLst>
          </p:cNvPr>
          <p:cNvSpPr txBox="1"/>
          <p:nvPr/>
        </p:nvSpPr>
        <p:spPr>
          <a:xfrm>
            <a:off x="914400" y="3428999"/>
            <a:ext cx="9144000" cy="1723549"/>
          </a:xfrm>
          <a:prstGeom prst="rect">
            <a:avLst/>
          </a:prstGeom>
          <a:noFill/>
        </p:spPr>
        <p:txBody>
          <a:bodyPr wrap="square">
            <a:spAutoFit/>
          </a:bodyPr>
          <a:lstStyle/>
          <a:p>
            <a:pPr algn="ctr"/>
            <a:r>
              <a:rPr lang="en-US" sz="3200" b="1" i="1" dirty="0">
                <a:solidFill>
                  <a:srgbClr val="000000"/>
                </a:solidFill>
                <a:effectLst/>
              </a:rPr>
              <a:t>“But in every nation whoever fears Him and </a:t>
            </a:r>
          </a:p>
          <a:p>
            <a:pPr algn="ctr"/>
            <a:r>
              <a:rPr lang="en-US" sz="3200" b="1" i="1" dirty="0">
                <a:solidFill>
                  <a:srgbClr val="000000"/>
                </a:solidFill>
                <a:effectLst/>
              </a:rPr>
              <a:t>works righteousness is accepted by Him.”</a:t>
            </a:r>
          </a:p>
          <a:p>
            <a:pPr algn="ctr"/>
            <a:endParaRPr lang="en-US" sz="1800" b="1" i="1" dirty="0">
              <a:solidFill>
                <a:srgbClr val="000000"/>
              </a:solidFill>
            </a:endParaRPr>
          </a:p>
          <a:p>
            <a:pPr algn="ctr"/>
            <a:r>
              <a:rPr lang="en-US" sz="2400" dirty="0">
                <a:solidFill>
                  <a:srgbClr val="000000"/>
                </a:solidFill>
              </a:rPr>
              <a:t>Acts 10:35</a:t>
            </a:r>
            <a:endParaRPr lang="en-US" sz="2400" dirty="0"/>
          </a:p>
        </p:txBody>
      </p:sp>
    </p:spTree>
    <p:extLst>
      <p:ext uri="{BB962C8B-B14F-4D97-AF65-F5344CB8AC3E}">
        <p14:creationId xmlns:p14="http://schemas.microsoft.com/office/powerpoint/2010/main" val="28486312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008689-BAD2-93CD-414F-D25916C44D06}"/>
            </a:ext>
          </a:extLst>
        </p:cNvPr>
        <p:cNvGrpSpPr/>
        <p:nvPr/>
      </p:nvGrpSpPr>
      <p:grpSpPr>
        <a:xfrm>
          <a:off x="0" y="0"/>
          <a:ext cx="0" cy="0"/>
          <a:chOff x="0" y="0"/>
          <a:chExt cx="0" cy="0"/>
        </a:xfrm>
      </p:grpSpPr>
      <p:pic>
        <p:nvPicPr>
          <p:cNvPr id="3" name="Picture 2">
            <a:extLst>
              <a:ext uri="{FF2B5EF4-FFF2-40B4-BE49-F238E27FC236}">
                <a16:creationId xmlns:a16="http://schemas.microsoft.com/office/drawing/2014/main" id="{CE7CD823-3E82-7D23-7D78-43AFCF53F03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618" y="14287"/>
            <a:ext cx="10972800" cy="6829425"/>
          </a:xfrm>
          <a:prstGeom prst="rect">
            <a:avLst/>
          </a:prstGeom>
        </p:spPr>
      </p:pic>
      <p:sp>
        <p:nvSpPr>
          <p:cNvPr id="4" name="Title 1">
            <a:extLst>
              <a:ext uri="{FF2B5EF4-FFF2-40B4-BE49-F238E27FC236}">
                <a16:creationId xmlns:a16="http://schemas.microsoft.com/office/drawing/2014/main" id="{7EC04B32-C9C3-283C-F95A-8B2DD70AE1ED}"/>
              </a:ext>
            </a:extLst>
          </p:cNvPr>
          <p:cNvSpPr txBox="1">
            <a:spLocks/>
          </p:cNvSpPr>
          <p:nvPr/>
        </p:nvSpPr>
        <p:spPr>
          <a:xfrm>
            <a:off x="762000" y="304800"/>
            <a:ext cx="9448800" cy="14478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a:solidFill>
                  <a:schemeClr val="accent2">
                    <a:lumMod val="50000"/>
                  </a:schemeClr>
                </a:solidFill>
                <a:latin typeface="Constantia" panose="02030602050306030303" pitchFamily="18" charset="0"/>
              </a:rPr>
              <a:t>A Lesson of SHARING </a:t>
            </a:r>
            <a:br>
              <a:rPr lang="en-US" b="1" dirty="0">
                <a:solidFill>
                  <a:schemeClr val="accent2">
                    <a:lumMod val="50000"/>
                  </a:schemeClr>
                </a:solidFill>
                <a:latin typeface="Constantia" panose="02030602050306030303" pitchFamily="18" charset="0"/>
              </a:rPr>
            </a:br>
            <a:r>
              <a:rPr lang="en-US" b="1" dirty="0">
                <a:solidFill>
                  <a:schemeClr val="accent2">
                    <a:lumMod val="50000"/>
                  </a:schemeClr>
                </a:solidFill>
                <a:latin typeface="Constantia" panose="02030602050306030303" pitchFamily="18" charset="0"/>
              </a:rPr>
              <a:t>from  Jacob’s Well</a:t>
            </a:r>
          </a:p>
        </p:txBody>
      </p:sp>
      <p:sp>
        <p:nvSpPr>
          <p:cNvPr id="5" name="Minus Sign 4">
            <a:extLst>
              <a:ext uri="{FF2B5EF4-FFF2-40B4-BE49-F238E27FC236}">
                <a16:creationId xmlns:a16="http://schemas.microsoft.com/office/drawing/2014/main" id="{D8E4CC6C-D55D-CB05-1DE9-29D54375247E}"/>
              </a:ext>
            </a:extLst>
          </p:cNvPr>
          <p:cNvSpPr/>
          <p:nvPr/>
        </p:nvSpPr>
        <p:spPr>
          <a:xfrm>
            <a:off x="1600200" y="1752600"/>
            <a:ext cx="7772400" cy="304800"/>
          </a:xfrm>
          <a:prstGeom prst="mathMinus">
            <a:avLst/>
          </a:prstGeom>
          <a:solidFill>
            <a:srgbClr val="920808"/>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a:extLst>
              <a:ext uri="{FF2B5EF4-FFF2-40B4-BE49-F238E27FC236}">
                <a16:creationId xmlns:a16="http://schemas.microsoft.com/office/drawing/2014/main" id="{8565BD10-D214-CB00-244E-55A7B7B279F3}"/>
              </a:ext>
            </a:extLst>
          </p:cNvPr>
          <p:cNvSpPr txBox="1">
            <a:spLocks/>
          </p:cNvSpPr>
          <p:nvPr/>
        </p:nvSpPr>
        <p:spPr>
          <a:xfrm>
            <a:off x="152400" y="2209800"/>
            <a:ext cx="10668000" cy="914399"/>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b="1" dirty="0">
                <a:latin typeface="Constantia" panose="02030602050306030303" pitchFamily="18" charset="0"/>
              </a:rPr>
              <a:t>The Need to Reach All People</a:t>
            </a:r>
          </a:p>
        </p:txBody>
      </p:sp>
      <p:sp>
        <p:nvSpPr>
          <p:cNvPr id="7" name="TextBox 6">
            <a:extLst>
              <a:ext uri="{FF2B5EF4-FFF2-40B4-BE49-F238E27FC236}">
                <a16:creationId xmlns:a16="http://schemas.microsoft.com/office/drawing/2014/main" id="{D14C3BC7-80C2-E918-77B9-1FF238E0CA36}"/>
              </a:ext>
            </a:extLst>
          </p:cNvPr>
          <p:cNvSpPr txBox="1"/>
          <p:nvPr/>
        </p:nvSpPr>
        <p:spPr>
          <a:xfrm>
            <a:off x="762000" y="3428999"/>
            <a:ext cx="9448800" cy="2215991"/>
          </a:xfrm>
          <a:prstGeom prst="rect">
            <a:avLst/>
          </a:prstGeom>
          <a:noFill/>
        </p:spPr>
        <p:txBody>
          <a:bodyPr wrap="square">
            <a:spAutoFit/>
          </a:bodyPr>
          <a:lstStyle/>
          <a:p>
            <a:pPr algn="ctr"/>
            <a:r>
              <a:rPr lang="en-US" sz="3200" b="1" i="1" dirty="0">
                <a:solidFill>
                  <a:srgbClr val="000000"/>
                </a:solidFill>
                <a:effectLst/>
              </a:rPr>
              <a:t>“The woman answered and said, “I have no husband.”</a:t>
            </a:r>
          </a:p>
          <a:p>
            <a:pPr algn="ctr"/>
            <a:r>
              <a:rPr lang="en-US" sz="3200" b="1" i="1" dirty="0">
                <a:solidFill>
                  <a:srgbClr val="000000"/>
                </a:solidFill>
                <a:effectLst/>
              </a:rPr>
              <a:t>Jesus said to her, “You have well said, </a:t>
            </a:r>
          </a:p>
          <a:p>
            <a:pPr algn="ctr"/>
            <a:r>
              <a:rPr lang="en-US" sz="3200" b="1" i="1" dirty="0">
                <a:solidFill>
                  <a:srgbClr val="000000"/>
                </a:solidFill>
                <a:effectLst/>
              </a:rPr>
              <a:t>‘I have no husband,”</a:t>
            </a:r>
          </a:p>
          <a:p>
            <a:pPr algn="ctr"/>
            <a:endParaRPr lang="en-US" sz="1800" b="1" i="1" dirty="0">
              <a:solidFill>
                <a:srgbClr val="000000"/>
              </a:solidFill>
            </a:endParaRPr>
          </a:p>
          <a:p>
            <a:pPr algn="ctr"/>
            <a:r>
              <a:rPr lang="en-US" sz="2400" dirty="0">
                <a:solidFill>
                  <a:srgbClr val="000000"/>
                </a:solidFill>
              </a:rPr>
              <a:t>John 4:17</a:t>
            </a:r>
            <a:endParaRPr lang="en-US" sz="2400" dirty="0"/>
          </a:p>
        </p:txBody>
      </p:sp>
    </p:spTree>
    <p:extLst>
      <p:ext uri="{BB962C8B-B14F-4D97-AF65-F5344CB8AC3E}">
        <p14:creationId xmlns:p14="http://schemas.microsoft.com/office/powerpoint/2010/main" val="31679194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A1AE37-E108-23A7-F870-FCC4A2D94BF5}"/>
            </a:ext>
          </a:extLst>
        </p:cNvPr>
        <p:cNvGrpSpPr/>
        <p:nvPr/>
      </p:nvGrpSpPr>
      <p:grpSpPr>
        <a:xfrm>
          <a:off x="0" y="0"/>
          <a:ext cx="0" cy="0"/>
          <a:chOff x="0" y="0"/>
          <a:chExt cx="0" cy="0"/>
        </a:xfrm>
      </p:grpSpPr>
      <p:pic>
        <p:nvPicPr>
          <p:cNvPr id="3" name="Picture 2">
            <a:extLst>
              <a:ext uri="{FF2B5EF4-FFF2-40B4-BE49-F238E27FC236}">
                <a16:creationId xmlns:a16="http://schemas.microsoft.com/office/drawing/2014/main" id="{A8D8B2FE-C19A-1DEF-7DE0-9B7736B4692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618" y="14287"/>
            <a:ext cx="10972800" cy="6829425"/>
          </a:xfrm>
          <a:prstGeom prst="rect">
            <a:avLst/>
          </a:prstGeom>
        </p:spPr>
      </p:pic>
      <p:sp>
        <p:nvSpPr>
          <p:cNvPr id="4" name="Title 1">
            <a:extLst>
              <a:ext uri="{FF2B5EF4-FFF2-40B4-BE49-F238E27FC236}">
                <a16:creationId xmlns:a16="http://schemas.microsoft.com/office/drawing/2014/main" id="{FD64C0CA-9B2A-AABF-ECF8-5E65BF9EEB12}"/>
              </a:ext>
            </a:extLst>
          </p:cNvPr>
          <p:cNvSpPr txBox="1">
            <a:spLocks/>
          </p:cNvSpPr>
          <p:nvPr/>
        </p:nvSpPr>
        <p:spPr>
          <a:xfrm>
            <a:off x="762000" y="304800"/>
            <a:ext cx="9448800" cy="14478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a:solidFill>
                  <a:schemeClr val="accent2">
                    <a:lumMod val="50000"/>
                  </a:schemeClr>
                </a:solidFill>
                <a:latin typeface="Constantia" panose="02030602050306030303" pitchFamily="18" charset="0"/>
              </a:rPr>
              <a:t>A Lesson of SHARING </a:t>
            </a:r>
            <a:br>
              <a:rPr lang="en-US" b="1" dirty="0">
                <a:solidFill>
                  <a:schemeClr val="accent2">
                    <a:lumMod val="50000"/>
                  </a:schemeClr>
                </a:solidFill>
                <a:latin typeface="Constantia" panose="02030602050306030303" pitchFamily="18" charset="0"/>
              </a:rPr>
            </a:br>
            <a:r>
              <a:rPr lang="en-US" b="1" dirty="0">
                <a:solidFill>
                  <a:schemeClr val="accent2">
                    <a:lumMod val="50000"/>
                  </a:schemeClr>
                </a:solidFill>
                <a:latin typeface="Constantia" panose="02030602050306030303" pitchFamily="18" charset="0"/>
              </a:rPr>
              <a:t>from  Jacob’s Well</a:t>
            </a:r>
          </a:p>
        </p:txBody>
      </p:sp>
      <p:sp>
        <p:nvSpPr>
          <p:cNvPr id="5" name="Minus Sign 4">
            <a:extLst>
              <a:ext uri="{FF2B5EF4-FFF2-40B4-BE49-F238E27FC236}">
                <a16:creationId xmlns:a16="http://schemas.microsoft.com/office/drawing/2014/main" id="{270CE92F-C013-A7A1-A750-0826CB9AA403}"/>
              </a:ext>
            </a:extLst>
          </p:cNvPr>
          <p:cNvSpPr/>
          <p:nvPr/>
        </p:nvSpPr>
        <p:spPr>
          <a:xfrm>
            <a:off x="1600200" y="1752600"/>
            <a:ext cx="7772400" cy="304800"/>
          </a:xfrm>
          <a:prstGeom prst="mathMinus">
            <a:avLst/>
          </a:prstGeom>
          <a:solidFill>
            <a:srgbClr val="920808"/>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a:extLst>
              <a:ext uri="{FF2B5EF4-FFF2-40B4-BE49-F238E27FC236}">
                <a16:creationId xmlns:a16="http://schemas.microsoft.com/office/drawing/2014/main" id="{4D5450B1-63D3-EBF0-14D3-397160073ED2}"/>
              </a:ext>
            </a:extLst>
          </p:cNvPr>
          <p:cNvSpPr txBox="1">
            <a:spLocks/>
          </p:cNvSpPr>
          <p:nvPr/>
        </p:nvSpPr>
        <p:spPr>
          <a:xfrm>
            <a:off x="152400" y="2209800"/>
            <a:ext cx="10668000" cy="914399"/>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b="1" dirty="0">
                <a:latin typeface="Constantia" panose="02030602050306030303" pitchFamily="18" charset="0"/>
              </a:rPr>
              <a:t>The Need to Reach All People</a:t>
            </a:r>
          </a:p>
        </p:txBody>
      </p:sp>
      <p:sp>
        <p:nvSpPr>
          <p:cNvPr id="7" name="TextBox 6">
            <a:extLst>
              <a:ext uri="{FF2B5EF4-FFF2-40B4-BE49-F238E27FC236}">
                <a16:creationId xmlns:a16="http://schemas.microsoft.com/office/drawing/2014/main" id="{567CBDF7-3587-682D-9809-ECEA48229804}"/>
              </a:ext>
            </a:extLst>
          </p:cNvPr>
          <p:cNvSpPr txBox="1"/>
          <p:nvPr/>
        </p:nvSpPr>
        <p:spPr>
          <a:xfrm>
            <a:off x="762000" y="3428999"/>
            <a:ext cx="9448800" cy="2215991"/>
          </a:xfrm>
          <a:prstGeom prst="rect">
            <a:avLst/>
          </a:prstGeom>
          <a:noFill/>
        </p:spPr>
        <p:txBody>
          <a:bodyPr wrap="square">
            <a:spAutoFit/>
          </a:bodyPr>
          <a:lstStyle/>
          <a:p>
            <a:pPr algn="ctr"/>
            <a:r>
              <a:rPr lang="en-US" sz="3200" b="1" i="1" dirty="0">
                <a:solidFill>
                  <a:srgbClr val="000000"/>
                </a:solidFill>
                <a:effectLst/>
              </a:rPr>
              <a:t>“for you have had five husbands, and the one whom you now have is not your husband; </a:t>
            </a:r>
          </a:p>
          <a:p>
            <a:pPr algn="ctr"/>
            <a:r>
              <a:rPr lang="en-US" sz="3200" b="1" i="1" dirty="0">
                <a:solidFill>
                  <a:srgbClr val="000000"/>
                </a:solidFill>
                <a:effectLst/>
              </a:rPr>
              <a:t>in that you spoke truly.”</a:t>
            </a:r>
          </a:p>
          <a:p>
            <a:pPr algn="ctr"/>
            <a:endParaRPr lang="en-US" sz="1800" b="1" i="1" dirty="0">
              <a:solidFill>
                <a:srgbClr val="000000"/>
              </a:solidFill>
            </a:endParaRPr>
          </a:p>
          <a:p>
            <a:pPr algn="ctr"/>
            <a:r>
              <a:rPr lang="en-US" sz="2400" dirty="0">
                <a:solidFill>
                  <a:srgbClr val="000000"/>
                </a:solidFill>
              </a:rPr>
              <a:t>John 4:18</a:t>
            </a:r>
            <a:endParaRPr lang="en-US" sz="2400" dirty="0"/>
          </a:p>
        </p:txBody>
      </p:sp>
    </p:spTree>
    <p:extLst>
      <p:ext uri="{BB962C8B-B14F-4D97-AF65-F5344CB8AC3E}">
        <p14:creationId xmlns:p14="http://schemas.microsoft.com/office/powerpoint/2010/main" val="12875181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4FCA04-F1FA-DEB3-8BF6-3BEE3BCB960F}"/>
            </a:ext>
          </a:extLst>
        </p:cNvPr>
        <p:cNvGrpSpPr/>
        <p:nvPr/>
      </p:nvGrpSpPr>
      <p:grpSpPr>
        <a:xfrm>
          <a:off x="0" y="0"/>
          <a:ext cx="0" cy="0"/>
          <a:chOff x="0" y="0"/>
          <a:chExt cx="0" cy="0"/>
        </a:xfrm>
      </p:grpSpPr>
      <p:pic>
        <p:nvPicPr>
          <p:cNvPr id="3" name="Picture 2">
            <a:extLst>
              <a:ext uri="{FF2B5EF4-FFF2-40B4-BE49-F238E27FC236}">
                <a16:creationId xmlns:a16="http://schemas.microsoft.com/office/drawing/2014/main" id="{03317657-DF5D-1AEC-2ACB-781FC8F6B4B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618" y="14287"/>
            <a:ext cx="10972800" cy="6829425"/>
          </a:xfrm>
          <a:prstGeom prst="rect">
            <a:avLst/>
          </a:prstGeom>
        </p:spPr>
      </p:pic>
      <p:sp>
        <p:nvSpPr>
          <p:cNvPr id="4" name="Title 1">
            <a:extLst>
              <a:ext uri="{FF2B5EF4-FFF2-40B4-BE49-F238E27FC236}">
                <a16:creationId xmlns:a16="http://schemas.microsoft.com/office/drawing/2014/main" id="{A9B4A9FE-E32D-1CB8-B975-C716F45A2881}"/>
              </a:ext>
            </a:extLst>
          </p:cNvPr>
          <p:cNvSpPr txBox="1">
            <a:spLocks/>
          </p:cNvSpPr>
          <p:nvPr/>
        </p:nvSpPr>
        <p:spPr>
          <a:xfrm>
            <a:off x="762000" y="304800"/>
            <a:ext cx="9448800" cy="14478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a:solidFill>
                  <a:schemeClr val="accent2">
                    <a:lumMod val="50000"/>
                  </a:schemeClr>
                </a:solidFill>
                <a:latin typeface="Constantia" panose="02030602050306030303" pitchFamily="18" charset="0"/>
              </a:rPr>
              <a:t>A Lesson of SHARING </a:t>
            </a:r>
            <a:br>
              <a:rPr lang="en-US" b="1" dirty="0">
                <a:solidFill>
                  <a:schemeClr val="accent2">
                    <a:lumMod val="50000"/>
                  </a:schemeClr>
                </a:solidFill>
                <a:latin typeface="Constantia" panose="02030602050306030303" pitchFamily="18" charset="0"/>
              </a:rPr>
            </a:br>
            <a:r>
              <a:rPr lang="en-US" b="1" dirty="0">
                <a:solidFill>
                  <a:schemeClr val="accent2">
                    <a:lumMod val="50000"/>
                  </a:schemeClr>
                </a:solidFill>
                <a:latin typeface="Constantia" panose="02030602050306030303" pitchFamily="18" charset="0"/>
              </a:rPr>
              <a:t>from  Jacob’s Well</a:t>
            </a:r>
          </a:p>
        </p:txBody>
      </p:sp>
      <p:sp>
        <p:nvSpPr>
          <p:cNvPr id="5" name="Minus Sign 4">
            <a:extLst>
              <a:ext uri="{FF2B5EF4-FFF2-40B4-BE49-F238E27FC236}">
                <a16:creationId xmlns:a16="http://schemas.microsoft.com/office/drawing/2014/main" id="{1C1A5C42-CA29-6B2E-DF75-A12D29596CD6}"/>
              </a:ext>
            </a:extLst>
          </p:cNvPr>
          <p:cNvSpPr/>
          <p:nvPr/>
        </p:nvSpPr>
        <p:spPr>
          <a:xfrm>
            <a:off x="1600200" y="1752600"/>
            <a:ext cx="7772400" cy="304800"/>
          </a:xfrm>
          <a:prstGeom prst="mathMinus">
            <a:avLst/>
          </a:prstGeom>
          <a:solidFill>
            <a:srgbClr val="920808"/>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a:extLst>
              <a:ext uri="{FF2B5EF4-FFF2-40B4-BE49-F238E27FC236}">
                <a16:creationId xmlns:a16="http://schemas.microsoft.com/office/drawing/2014/main" id="{B5366826-01AE-79E7-2BCC-D3760CB2E8AC}"/>
              </a:ext>
            </a:extLst>
          </p:cNvPr>
          <p:cNvSpPr txBox="1">
            <a:spLocks/>
          </p:cNvSpPr>
          <p:nvPr/>
        </p:nvSpPr>
        <p:spPr>
          <a:xfrm>
            <a:off x="152400" y="2209800"/>
            <a:ext cx="10668000" cy="8382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b="1" dirty="0">
                <a:latin typeface="Constantia" panose="02030602050306030303" pitchFamily="18" charset="0"/>
              </a:rPr>
              <a:t>The Need to Reach All People</a:t>
            </a:r>
          </a:p>
        </p:txBody>
      </p:sp>
      <p:sp>
        <p:nvSpPr>
          <p:cNvPr id="7" name="TextBox 6">
            <a:extLst>
              <a:ext uri="{FF2B5EF4-FFF2-40B4-BE49-F238E27FC236}">
                <a16:creationId xmlns:a16="http://schemas.microsoft.com/office/drawing/2014/main" id="{1313E7F8-8819-8E1F-62D1-4EB04C14BF3E}"/>
              </a:ext>
            </a:extLst>
          </p:cNvPr>
          <p:cNvSpPr txBox="1"/>
          <p:nvPr/>
        </p:nvSpPr>
        <p:spPr>
          <a:xfrm>
            <a:off x="786618" y="3175232"/>
            <a:ext cx="9448800" cy="3693319"/>
          </a:xfrm>
          <a:prstGeom prst="rect">
            <a:avLst/>
          </a:prstGeom>
          <a:noFill/>
        </p:spPr>
        <p:txBody>
          <a:bodyPr wrap="square">
            <a:spAutoFit/>
          </a:bodyPr>
          <a:lstStyle/>
          <a:p>
            <a:pPr algn="ctr"/>
            <a:r>
              <a:rPr lang="en-US" sz="3200" b="1" i="1" dirty="0">
                <a:solidFill>
                  <a:srgbClr val="000000"/>
                </a:solidFill>
                <a:effectLst/>
              </a:rPr>
              <a:t>“Do you not know that the unrighteous will not inherit the kingdom of God? Do not be deceived. Neither fornicators, nor idolaters, nor adulterers, nor homosexuals, nor sodomites, nor thieves, nor covetous, nor drunkards, nor revilers, nor extortioners will inherit the kingdom of God…</a:t>
            </a:r>
          </a:p>
          <a:p>
            <a:pPr algn="ctr"/>
            <a:endParaRPr lang="en-US" sz="1800" b="1" i="1" dirty="0">
              <a:solidFill>
                <a:srgbClr val="000000"/>
              </a:solidFill>
            </a:endParaRPr>
          </a:p>
          <a:p>
            <a:pPr algn="ctr"/>
            <a:r>
              <a:rPr lang="en-US" sz="2400" dirty="0">
                <a:solidFill>
                  <a:srgbClr val="000000"/>
                </a:solidFill>
              </a:rPr>
              <a:t>1 Corinthians 6:9-11</a:t>
            </a:r>
            <a:endParaRPr lang="en-US" sz="2400" dirty="0"/>
          </a:p>
        </p:txBody>
      </p:sp>
    </p:spTree>
    <p:extLst>
      <p:ext uri="{BB962C8B-B14F-4D97-AF65-F5344CB8AC3E}">
        <p14:creationId xmlns:p14="http://schemas.microsoft.com/office/powerpoint/2010/main" val="39792669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DEDE50C-B9F7-A6AB-786B-CEEF2E6755FA}"/>
            </a:ext>
          </a:extLst>
        </p:cNvPr>
        <p:cNvGrpSpPr/>
        <p:nvPr/>
      </p:nvGrpSpPr>
      <p:grpSpPr>
        <a:xfrm>
          <a:off x="0" y="0"/>
          <a:ext cx="0" cy="0"/>
          <a:chOff x="0" y="0"/>
          <a:chExt cx="0" cy="0"/>
        </a:xfrm>
      </p:grpSpPr>
      <p:pic>
        <p:nvPicPr>
          <p:cNvPr id="3" name="Picture 2">
            <a:extLst>
              <a:ext uri="{FF2B5EF4-FFF2-40B4-BE49-F238E27FC236}">
                <a16:creationId xmlns:a16="http://schemas.microsoft.com/office/drawing/2014/main" id="{95198458-8C52-9366-AE3C-6D9F5C55B7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618" y="14287"/>
            <a:ext cx="10972800" cy="6829425"/>
          </a:xfrm>
          <a:prstGeom prst="rect">
            <a:avLst/>
          </a:prstGeom>
        </p:spPr>
      </p:pic>
      <p:sp>
        <p:nvSpPr>
          <p:cNvPr id="4" name="Title 1">
            <a:extLst>
              <a:ext uri="{FF2B5EF4-FFF2-40B4-BE49-F238E27FC236}">
                <a16:creationId xmlns:a16="http://schemas.microsoft.com/office/drawing/2014/main" id="{6C0C3EA4-5185-7D38-84E3-5B482D65AF1A}"/>
              </a:ext>
            </a:extLst>
          </p:cNvPr>
          <p:cNvSpPr txBox="1">
            <a:spLocks/>
          </p:cNvSpPr>
          <p:nvPr/>
        </p:nvSpPr>
        <p:spPr>
          <a:xfrm>
            <a:off x="762000" y="304800"/>
            <a:ext cx="9448800" cy="14478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a:solidFill>
                  <a:schemeClr val="accent2">
                    <a:lumMod val="50000"/>
                  </a:schemeClr>
                </a:solidFill>
                <a:latin typeface="Constantia" panose="02030602050306030303" pitchFamily="18" charset="0"/>
              </a:rPr>
              <a:t>A Lesson of SHARING </a:t>
            </a:r>
            <a:br>
              <a:rPr lang="en-US" b="1" dirty="0">
                <a:solidFill>
                  <a:schemeClr val="accent2">
                    <a:lumMod val="50000"/>
                  </a:schemeClr>
                </a:solidFill>
                <a:latin typeface="Constantia" panose="02030602050306030303" pitchFamily="18" charset="0"/>
              </a:rPr>
            </a:br>
            <a:r>
              <a:rPr lang="en-US" b="1" dirty="0">
                <a:solidFill>
                  <a:schemeClr val="accent2">
                    <a:lumMod val="50000"/>
                  </a:schemeClr>
                </a:solidFill>
                <a:latin typeface="Constantia" panose="02030602050306030303" pitchFamily="18" charset="0"/>
              </a:rPr>
              <a:t>from  Jacob’s Well</a:t>
            </a:r>
          </a:p>
        </p:txBody>
      </p:sp>
      <p:sp>
        <p:nvSpPr>
          <p:cNvPr id="5" name="Minus Sign 4">
            <a:extLst>
              <a:ext uri="{FF2B5EF4-FFF2-40B4-BE49-F238E27FC236}">
                <a16:creationId xmlns:a16="http://schemas.microsoft.com/office/drawing/2014/main" id="{9F51D87D-E4AB-8371-8E2D-168C102655AF}"/>
              </a:ext>
            </a:extLst>
          </p:cNvPr>
          <p:cNvSpPr/>
          <p:nvPr/>
        </p:nvSpPr>
        <p:spPr>
          <a:xfrm>
            <a:off x="1600200" y="1752600"/>
            <a:ext cx="7772400" cy="304800"/>
          </a:xfrm>
          <a:prstGeom prst="mathMinus">
            <a:avLst/>
          </a:prstGeom>
          <a:solidFill>
            <a:srgbClr val="920808"/>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a:extLst>
              <a:ext uri="{FF2B5EF4-FFF2-40B4-BE49-F238E27FC236}">
                <a16:creationId xmlns:a16="http://schemas.microsoft.com/office/drawing/2014/main" id="{B0FE2B6C-E5EF-15AD-58E3-7DD7B4FF71FF}"/>
              </a:ext>
            </a:extLst>
          </p:cNvPr>
          <p:cNvSpPr txBox="1">
            <a:spLocks/>
          </p:cNvSpPr>
          <p:nvPr/>
        </p:nvSpPr>
        <p:spPr>
          <a:xfrm>
            <a:off x="152400" y="2209800"/>
            <a:ext cx="10668000" cy="9906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b="1" dirty="0">
                <a:latin typeface="Constantia" panose="02030602050306030303" pitchFamily="18" charset="0"/>
              </a:rPr>
              <a:t>The Need to Reach All People</a:t>
            </a:r>
          </a:p>
        </p:txBody>
      </p:sp>
      <p:sp>
        <p:nvSpPr>
          <p:cNvPr id="7" name="TextBox 6">
            <a:extLst>
              <a:ext uri="{FF2B5EF4-FFF2-40B4-BE49-F238E27FC236}">
                <a16:creationId xmlns:a16="http://schemas.microsoft.com/office/drawing/2014/main" id="{B041B2E2-0056-9909-54F9-AACF9EEA29DC}"/>
              </a:ext>
            </a:extLst>
          </p:cNvPr>
          <p:cNvSpPr txBox="1"/>
          <p:nvPr/>
        </p:nvSpPr>
        <p:spPr>
          <a:xfrm>
            <a:off x="786618" y="3423137"/>
            <a:ext cx="9448800" cy="2215991"/>
          </a:xfrm>
          <a:prstGeom prst="rect">
            <a:avLst/>
          </a:prstGeom>
          <a:noFill/>
        </p:spPr>
        <p:txBody>
          <a:bodyPr wrap="square">
            <a:spAutoFit/>
          </a:bodyPr>
          <a:lstStyle/>
          <a:p>
            <a:pPr algn="ctr"/>
            <a:r>
              <a:rPr lang="en-US" sz="3200" b="1" i="1" dirty="0">
                <a:solidFill>
                  <a:srgbClr val="000000"/>
                </a:solidFill>
              </a:rPr>
              <a:t>…</a:t>
            </a:r>
            <a:r>
              <a:rPr lang="en-US" sz="3200" b="1" i="1" dirty="0">
                <a:solidFill>
                  <a:srgbClr val="000000"/>
                </a:solidFill>
                <a:effectLst/>
              </a:rPr>
              <a:t>And such were some of you. But you were washed, but you were sanctified, but you were justified in the name of the Lord Jesus and by the Spirit of our God.</a:t>
            </a:r>
            <a:r>
              <a:rPr lang="en-US" sz="3200" b="1" i="1" dirty="0">
                <a:solidFill>
                  <a:srgbClr val="000000"/>
                </a:solidFill>
              </a:rPr>
              <a:t>”</a:t>
            </a:r>
            <a:endParaRPr lang="en-US" sz="3200" b="1" i="1" dirty="0">
              <a:solidFill>
                <a:srgbClr val="000000"/>
              </a:solidFill>
              <a:effectLst/>
            </a:endParaRPr>
          </a:p>
          <a:p>
            <a:pPr algn="ctr"/>
            <a:endParaRPr lang="en-US" sz="1800" b="1" i="1" dirty="0">
              <a:solidFill>
                <a:srgbClr val="000000"/>
              </a:solidFill>
            </a:endParaRPr>
          </a:p>
          <a:p>
            <a:pPr algn="ctr"/>
            <a:r>
              <a:rPr lang="en-US" sz="2400" dirty="0">
                <a:solidFill>
                  <a:srgbClr val="000000"/>
                </a:solidFill>
              </a:rPr>
              <a:t>1 Corinthians 6:9-11</a:t>
            </a:r>
            <a:endParaRPr lang="en-US" sz="2400" dirty="0"/>
          </a:p>
        </p:txBody>
      </p:sp>
    </p:spTree>
    <p:extLst>
      <p:ext uri="{BB962C8B-B14F-4D97-AF65-F5344CB8AC3E}">
        <p14:creationId xmlns:p14="http://schemas.microsoft.com/office/powerpoint/2010/main" val="29589062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map of Sychar Archives - AtoZMom's BSF Blog">
            <a:extLst>
              <a:ext uri="{FF2B5EF4-FFF2-40B4-BE49-F238E27FC236}">
                <a16:creationId xmlns:a16="http://schemas.microsoft.com/office/drawing/2014/main" id="{49B9A2AA-CFF4-C3EB-0AA6-C7F84753E14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01496" y="76200"/>
            <a:ext cx="4724400" cy="6705600"/>
          </a:xfrm>
          <a:prstGeom prst="rect">
            <a:avLst/>
          </a:prstGeom>
          <a:noFill/>
          <a:ln w="28575">
            <a:solidFill>
              <a:schemeClr val="tx1"/>
            </a:solidFill>
          </a:ln>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52A6BE2F-797C-A83D-493E-4A42FCF57BFB}"/>
              </a:ext>
            </a:extLst>
          </p:cNvPr>
          <p:cNvSpPr txBox="1">
            <a:spLocks/>
          </p:cNvSpPr>
          <p:nvPr/>
        </p:nvSpPr>
        <p:spPr>
          <a:xfrm>
            <a:off x="10551" y="304800"/>
            <a:ext cx="6096000" cy="14478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b="1" dirty="0">
                <a:solidFill>
                  <a:schemeClr val="accent2">
                    <a:lumMod val="50000"/>
                  </a:schemeClr>
                </a:solidFill>
                <a:latin typeface="Constantia" panose="02030602050306030303" pitchFamily="18" charset="0"/>
              </a:rPr>
              <a:t>A Lesson of SHARING </a:t>
            </a:r>
            <a:br>
              <a:rPr lang="en-US" sz="4000" b="1" dirty="0">
                <a:solidFill>
                  <a:schemeClr val="accent2">
                    <a:lumMod val="50000"/>
                  </a:schemeClr>
                </a:solidFill>
                <a:latin typeface="Constantia" panose="02030602050306030303" pitchFamily="18" charset="0"/>
              </a:rPr>
            </a:br>
            <a:r>
              <a:rPr lang="en-US" sz="4000" b="1" dirty="0">
                <a:solidFill>
                  <a:schemeClr val="accent2">
                    <a:lumMod val="50000"/>
                  </a:schemeClr>
                </a:solidFill>
                <a:latin typeface="Constantia" panose="02030602050306030303" pitchFamily="18" charset="0"/>
              </a:rPr>
              <a:t>from  Jacob’s Well</a:t>
            </a:r>
          </a:p>
        </p:txBody>
      </p:sp>
      <p:sp>
        <p:nvSpPr>
          <p:cNvPr id="3" name="Minus Sign 2">
            <a:extLst>
              <a:ext uri="{FF2B5EF4-FFF2-40B4-BE49-F238E27FC236}">
                <a16:creationId xmlns:a16="http://schemas.microsoft.com/office/drawing/2014/main" id="{6C98D555-D34B-5772-E7E4-DDF7F850F083}"/>
              </a:ext>
            </a:extLst>
          </p:cNvPr>
          <p:cNvSpPr/>
          <p:nvPr/>
        </p:nvSpPr>
        <p:spPr>
          <a:xfrm>
            <a:off x="-294249" y="1600200"/>
            <a:ext cx="6705600" cy="304800"/>
          </a:xfrm>
          <a:prstGeom prst="mathMinus">
            <a:avLst/>
          </a:prstGeom>
          <a:solidFill>
            <a:srgbClr val="920808"/>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B117BDD9-1670-27F9-AA92-857B7B0F1B16}"/>
              </a:ext>
            </a:extLst>
          </p:cNvPr>
          <p:cNvSpPr txBox="1"/>
          <p:nvPr/>
        </p:nvSpPr>
        <p:spPr>
          <a:xfrm>
            <a:off x="228600" y="1983938"/>
            <a:ext cx="5562600" cy="1723549"/>
          </a:xfrm>
          <a:prstGeom prst="rect">
            <a:avLst/>
          </a:prstGeom>
          <a:noFill/>
          <a:ln>
            <a:solidFill>
              <a:schemeClr val="tx1"/>
            </a:solidFill>
          </a:ln>
        </p:spPr>
        <p:txBody>
          <a:bodyPr wrap="square">
            <a:spAutoFit/>
          </a:bodyPr>
          <a:lstStyle/>
          <a:p>
            <a:pPr algn="ctr"/>
            <a:r>
              <a:rPr lang="en-US" sz="3200" b="1" i="1" dirty="0">
                <a:solidFill>
                  <a:srgbClr val="000000"/>
                </a:solidFill>
                <a:effectLst/>
              </a:rPr>
              <a:t>“He left Judea and departed again to Galilee.”</a:t>
            </a:r>
          </a:p>
          <a:p>
            <a:pPr algn="ctr"/>
            <a:endParaRPr lang="en-US" sz="1800" b="1" i="1" dirty="0">
              <a:solidFill>
                <a:srgbClr val="000000"/>
              </a:solidFill>
            </a:endParaRPr>
          </a:p>
          <a:p>
            <a:pPr algn="ctr"/>
            <a:r>
              <a:rPr lang="en-US" sz="2400" dirty="0">
                <a:solidFill>
                  <a:srgbClr val="000000"/>
                </a:solidFill>
              </a:rPr>
              <a:t>John 4:3</a:t>
            </a:r>
            <a:endParaRPr lang="en-US" sz="2400" dirty="0"/>
          </a:p>
        </p:txBody>
      </p:sp>
      <p:sp>
        <p:nvSpPr>
          <p:cNvPr id="7" name="TextBox 6">
            <a:extLst>
              <a:ext uri="{FF2B5EF4-FFF2-40B4-BE49-F238E27FC236}">
                <a16:creationId xmlns:a16="http://schemas.microsoft.com/office/drawing/2014/main" id="{64BF15BF-857C-DC55-5601-1ADC1276633B}"/>
              </a:ext>
            </a:extLst>
          </p:cNvPr>
          <p:cNvSpPr txBox="1"/>
          <p:nvPr/>
        </p:nvSpPr>
        <p:spPr>
          <a:xfrm>
            <a:off x="228600" y="3903583"/>
            <a:ext cx="5562600" cy="2708434"/>
          </a:xfrm>
          <a:prstGeom prst="rect">
            <a:avLst/>
          </a:prstGeom>
          <a:noFill/>
          <a:ln>
            <a:solidFill>
              <a:schemeClr val="tx1"/>
            </a:solidFill>
          </a:ln>
        </p:spPr>
        <p:txBody>
          <a:bodyPr wrap="square">
            <a:spAutoFit/>
          </a:bodyPr>
          <a:lstStyle/>
          <a:p>
            <a:pPr algn="ctr"/>
            <a:r>
              <a:rPr lang="en-US" sz="3200" b="1" i="1" dirty="0">
                <a:solidFill>
                  <a:srgbClr val="000000"/>
                </a:solidFill>
                <a:effectLst/>
              </a:rPr>
              <a:t>“So He came to a city of Samaria which is called Sychar, near the plot of ground that Jacob gave to his son Joseph.”</a:t>
            </a:r>
          </a:p>
          <a:p>
            <a:pPr algn="ctr"/>
            <a:endParaRPr lang="en-US" sz="1800" b="1" i="1" dirty="0">
              <a:solidFill>
                <a:srgbClr val="000000"/>
              </a:solidFill>
            </a:endParaRPr>
          </a:p>
          <a:p>
            <a:pPr algn="ctr"/>
            <a:r>
              <a:rPr lang="en-US" sz="2400" dirty="0">
                <a:solidFill>
                  <a:srgbClr val="000000"/>
                </a:solidFill>
              </a:rPr>
              <a:t>John 4:3</a:t>
            </a:r>
            <a:endParaRPr lang="en-US" sz="2400" dirty="0"/>
          </a:p>
        </p:txBody>
      </p:sp>
      <p:sp>
        <p:nvSpPr>
          <p:cNvPr id="8" name="Arrow: Right 7">
            <a:extLst>
              <a:ext uri="{FF2B5EF4-FFF2-40B4-BE49-F238E27FC236}">
                <a16:creationId xmlns:a16="http://schemas.microsoft.com/office/drawing/2014/main" id="{FE7C98C1-9B32-8456-FBF1-422493E4346B}"/>
              </a:ext>
            </a:extLst>
          </p:cNvPr>
          <p:cNvSpPr/>
          <p:nvPr/>
        </p:nvSpPr>
        <p:spPr>
          <a:xfrm rot="16583648">
            <a:off x="7645503" y="5227931"/>
            <a:ext cx="1877712" cy="196825"/>
          </a:xfrm>
          <a:prstGeom prst="rightArrow">
            <a:avLst/>
          </a:prstGeom>
          <a:solidFill>
            <a:schemeClr val="accent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Arrow: Right 8">
            <a:extLst>
              <a:ext uri="{FF2B5EF4-FFF2-40B4-BE49-F238E27FC236}">
                <a16:creationId xmlns:a16="http://schemas.microsoft.com/office/drawing/2014/main" id="{1DD8BEF0-ECAF-0284-4156-E6165A525851}"/>
              </a:ext>
            </a:extLst>
          </p:cNvPr>
          <p:cNvSpPr/>
          <p:nvPr/>
        </p:nvSpPr>
        <p:spPr>
          <a:xfrm rot="16406986">
            <a:off x="7337896" y="2388018"/>
            <a:ext cx="2794678" cy="175230"/>
          </a:xfrm>
          <a:prstGeom prst="rightArrow">
            <a:avLst/>
          </a:prstGeom>
          <a:solidFill>
            <a:schemeClr val="accent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CF93A052-B35B-BA0C-3714-00872A3A9D29}"/>
              </a:ext>
            </a:extLst>
          </p:cNvPr>
          <p:cNvSpPr/>
          <p:nvPr/>
        </p:nvSpPr>
        <p:spPr>
          <a:xfrm>
            <a:off x="8484707" y="3903583"/>
            <a:ext cx="1371600" cy="478784"/>
          </a:xfrm>
          <a:prstGeom prst="ellipse">
            <a:avLst/>
          </a:prstGeom>
          <a:noFill/>
          <a:ln w="41275">
            <a:solidFill>
              <a:schemeClr val="accent2">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252682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2A98C5-2BA1-E855-EE6A-6AC44F7BC9C0}"/>
            </a:ext>
          </a:extLst>
        </p:cNvPr>
        <p:cNvGrpSpPr/>
        <p:nvPr/>
      </p:nvGrpSpPr>
      <p:grpSpPr>
        <a:xfrm>
          <a:off x="0" y="0"/>
          <a:ext cx="0" cy="0"/>
          <a:chOff x="0" y="0"/>
          <a:chExt cx="0" cy="0"/>
        </a:xfrm>
      </p:grpSpPr>
      <p:pic>
        <p:nvPicPr>
          <p:cNvPr id="3" name="Picture 2">
            <a:extLst>
              <a:ext uri="{FF2B5EF4-FFF2-40B4-BE49-F238E27FC236}">
                <a16:creationId xmlns:a16="http://schemas.microsoft.com/office/drawing/2014/main" id="{5711F3FC-F068-394F-5DCB-35520745EE3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618" y="14287"/>
            <a:ext cx="10972800" cy="6829425"/>
          </a:xfrm>
          <a:prstGeom prst="rect">
            <a:avLst/>
          </a:prstGeom>
        </p:spPr>
      </p:pic>
      <p:sp>
        <p:nvSpPr>
          <p:cNvPr id="4" name="Title 1">
            <a:extLst>
              <a:ext uri="{FF2B5EF4-FFF2-40B4-BE49-F238E27FC236}">
                <a16:creationId xmlns:a16="http://schemas.microsoft.com/office/drawing/2014/main" id="{1D589D93-E9CB-20DA-D28B-77B148A3AB9F}"/>
              </a:ext>
            </a:extLst>
          </p:cNvPr>
          <p:cNvSpPr txBox="1">
            <a:spLocks/>
          </p:cNvSpPr>
          <p:nvPr/>
        </p:nvSpPr>
        <p:spPr>
          <a:xfrm>
            <a:off x="762000" y="304800"/>
            <a:ext cx="9448800" cy="14478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a:solidFill>
                  <a:schemeClr val="accent2">
                    <a:lumMod val="50000"/>
                  </a:schemeClr>
                </a:solidFill>
                <a:latin typeface="Constantia" panose="02030602050306030303" pitchFamily="18" charset="0"/>
              </a:rPr>
              <a:t>A Lesson of SHARING </a:t>
            </a:r>
            <a:br>
              <a:rPr lang="en-US" b="1" dirty="0">
                <a:solidFill>
                  <a:schemeClr val="accent2">
                    <a:lumMod val="50000"/>
                  </a:schemeClr>
                </a:solidFill>
                <a:latin typeface="Constantia" panose="02030602050306030303" pitchFamily="18" charset="0"/>
              </a:rPr>
            </a:br>
            <a:r>
              <a:rPr lang="en-US" b="1" dirty="0">
                <a:solidFill>
                  <a:schemeClr val="accent2">
                    <a:lumMod val="50000"/>
                  </a:schemeClr>
                </a:solidFill>
                <a:latin typeface="Constantia" panose="02030602050306030303" pitchFamily="18" charset="0"/>
              </a:rPr>
              <a:t>from  Jacob’s Well</a:t>
            </a:r>
          </a:p>
        </p:txBody>
      </p:sp>
      <p:sp>
        <p:nvSpPr>
          <p:cNvPr id="5" name="Minus Sign 4">
            <a:extLst>
              <a:ext uri="{FF2B5EF4-FFF2-40B4-BE49-F238E27FC236}">
                <a16:creationId xmlns:a16="http://schemas.microsoft.com/office/drawing/2014/main" id="{E644680A-2208-ACBA-0C64-BA04E43256C2}"/>
              </a:ext>
            </a:extLst>
          </p:cNvPr>
          <p:cNvSpPr/>
          <p:nvPr/>
        </p:nvSpPr>
        <p:spPr>
          <a:xfrm>
            <a:off x="1600200" y="1752600"/>
            <a:ext cx="7772400" cy="304800"/>
          </a:xfrm>
          <a:prstGeom prst="mathMinus">
            <a:avLst/>
          </a:prstGeom>
          <a:solidFill>
            <a:srgbClr val="920808"/>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a:extLst>
              <a:ext uri="{FF2B5EF4-FFF2-40B4-BE49-F238E27FC236}">
                <a16:creationId xmlns:a16="http://schemas.microsoft.com/office/drawing/2014/main" id="{5008AAD9-A953-5D4B-0E8A-7F379D29408A}"/>
              </a:ext>
            </a:extLst>
          </p:cNvPr>
          <p:cNvSpPr txBox="1">
            <a:spLocks/>
          </p:cNvSpPr>
          <p:nvPr/>
        </p:nvSpPr>
        <p:spPr>
          <a:xfrm>
            <a:off x="152400" y="2209800"/>
            <a:ext cx="10668000" cy="908537"/>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b="1" dirty="0">
                <a:latin typeface="Constantia" panose="02030602050306030303" pitchFamily="18" charset="0"/>
              </a:rPr>
              <a:t>The Need to Reach All People</a:t>
            </a:r>
          </a:p>
        </p:txBody>
      </p:sp>
      <p:sp>
        <p:nvSpPr>
          <p:cNvPr id="7" name="TextBox 6">
            <a:extLst>
              <a:ext uri="{FF2B5EF4-FFF2-40B4-BE49-F238E27FC236}">
                <a16:creationId xmlns:a16="http://schemas.microsoft.com/office/drawing/2014/main" id="{611E4B88-018B-451F-FA9A-86A9B1100E8D}"/>
              </a:ext>
            </a:extLst>
          </p:cNvPr>
          <p:cNvSpPr txBox="1"/>
          <p:nvPr/>
        </p:nvSpPr>
        <p:spPr>
          <a:xfrm>
            <a:off x="786618" y="3423137"/>
            <a:ext cx="9448800" cy="2215991"/>
          </a:xfrm>
          <a:prstGeom prst="rect">
            <a:avLst/>
          </a:prstGeom>
          <a:noFill/>
        </p:spPr>
        <p:txBody>
          <a:bodyPr wrap="square">
            <a:spAutoFit/>
          </a:bodyPr>
          <a:lstStyle/>
          <a:p>
            <a:pPr algn="ctr"/>
            <a:r>
              <a:rPr lang="en-US" sz="3200" b="1" i="1" dirty="0">
                <a:solidFill>
                  <a:srgbClr val="000000"/>
                </a:solidFill>
                <a:effectLst/>
              </a:rPr>
              <a:t>“Our fathers worshiped on this mountain, </a:t>
            </a:r>
          </a:p>
          <a:p>
            <a:pPr algn="ctr"/>
            <a:r>
              <a:rPr lang="en-US" sz="3200" b="1" i="1" dirty="0">
                <a:solidFill>
                  <a:srgbClr val="000000"/>
                </a:solidFill>
                <a:effectLst/>
              </a:rPr>
              <a:t>and you Jews say that in Jerusalem </a:t>
            </a:r>
          </a:p>
          <a:p>
            <a:pPr algn="ctr"/>
            <a:r>
              <a:rPr lang="en-US" sz="3200" b="1" i="1" dirty="0">
                <a:solidFill>
                  <a:srgbClr val="000000"/>
                </a:solidFill>
                <a:effectLst/>
              </a:rPr>
              <a:t>is the place where one ought to worship.</a:t>
            </a:r>
            <a:r>
              <a:rPr lang="en-US" sz="3200" b="1" i="1" dirty="0">
                <a:solidFill>
                  <a:srgbClr val="000000"/>
                </a:solidFill>
              </a:rPr>
              <a:t>”</a:t>
            </a:r>
            <a:endParaRPr lang="en-US" sz="3200" b="1" i="1" dirty="0">
              <a:solidFill>
                <a:srgbClr val="000000"/>
              </a:solidFill>
              <a:effectLst/>
            </a:endParaRPr>
          </a:p>
          <a:p>
            <a:pPr algn="ctr"/>
            <a:endParaRPr lang="en-US" sz="1800" b="1" i="1" dirty="0">
              <a:solidFill>
                <a:srgbClr val="000000"/>
              </a:solidFill>
            </a:endParaRPr>
          </a:p>
          <a:p>
            <a:pPr algn="ctr"/>
            <a:r>
              <a:rPr lang="en-US" sz="2400" dirty="0">
                <a:solidFill>
                  <a:srgbClr val="000000"/>
                </a:solidFill>
              </a:rPr>
              <a:t>John 4:20</a:t>
            </a:r>
            <a:endParaRPr lang="en-US" sz="2400" dirty="0"/>
          </a:p>
        </p:txBody>
      </p:sp>
    </p:spTree>
    <p:extLst>
      <p:ext uri="{BB962C8B-B14F-4D97-AF65-F5344CB8AC3E}">
        <p14:creationId xmlns:p14="http://schemas.microsoft.com/office/powerpoint/2010/main" val="32910588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EBAA747-C5C0-EF5F-8854-3F39F7291B15}"/>
            </a:ext>
          </a:extLst>
        </p:cNvPr>
        <p:cNvGrpSpPr/>
        <p:nvPr/>
      </p:nvGrpSpPr>
      <p:grpSpPr>
        <a:xfrm>
          <a:off x="0" y="0"/>
          <a:ext cx="0" cy="0"/>
          <a:chOff x="0" y="0"/>
          <a:chExt cx="0" cy="0"/>
        </a:xfrm>
      </p:grpSpPr>
      <p:pic>
        <p:nvPicPr>
          <p:cNvPr id="3" name="Picture 2">
            <a:extLst>
              <a:ext uri="{FF2B5EF4-FFF2-40B4-BE49-F238E27FC236}">
                <a16:creationId xmlns:a16="http://schemas.microsoft.com/office/drawing/2014/main" id="{7B837E2D-5F98-573F-2C06-1119583C405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4287"/>
            <a:ext cx="10972800" cy="6829425"/>
          </a:xfrm>
          <a:prstGeom prst="rect">
            <a:avLst/>
          </a:prstGeom>
        </p:spPr>
      </p:pic>
      <p:sp>
        <p:nvSpPr>
          <p:cNvPr id="4" name="Title 1">
            <a:extLst>
              <a:ext uri="{FF2B5EF4-FFF2-40B4-BE49-F238E27FC236}">
                <a16:creationId xmlns:a16="http://schemas.microsoft.com/office/drawing/2014/main" id="{77E4B204-A65F-B7F0-56D1-6E1C3D352D02}"/>
              </a:ext>
            </a:extLst>
          </p:cNvPr>
          <p:cNvSpPr txBox="1">
            <a:spLocks/>
          </p:cNvSpPr>
          <p:nvPr/>
        </p:nvSpPr>
        <p:spPr>
          <a:xfrm>
            <a:off x="762000" y="304800"/>
            <a:ext cx="9448800" cy="14478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a:solidFill>
                  <a:schemeClr val="accent2">
                    <a:lumMod val="50000"/>
                  </a:schemeClr>
                </a:solidFill>
                <a:latin typeface="Constantia" panose="02030602050306030303" pitchFamily="18" charset="0"/>
              </a:rPr>
              <a:t>A Lesson of SHARING </a:t>
            </a:r>
            <a:br>
              <a:rPr lang="en-US" b="1" dirty="0">
                <a:solidFill>
                  <a:schemeClr val="accent2">
                    <a:lumMod val="50000"/>
                  </a:schemeClr>
                </a:solidFill>
                <a:latin typeface="Constantia" panose="02030602050306030303" pitchFamily="18" charset="0"/>
              </a:rPr>
            </a:br>
            <a:r>
              <a:rPr lang="en-US" b="1" dirty="0">
                <a:solidFill>
                  <a:schemeClr val="accent2">
                    <a:lumMod val="50000"/>
                  </a:schemeClr>
                </a:solidFill>
                <a:latin typeface="Constantia" panose="02030602050306030303" pitchFamily="18" charset="0"/>
              </a:rPr>
              <a:t>from  Jacob’s Well</a:t>
            </a:r>
          </a:p>
        </p:txBody>
      </p:sp>
      <p:sp>
        <p:nvSpPr>
          <p:cNvPr id="5" name="Minus Sign 4">
            <a:extLst>
              <a:ext uri="{FF2B5EF4-FFF2-40B4-BE49-F238E27FC236}">
                <a16:creationId xmlns:a16="http://schemas.microsoft.com/office/drawing/2014/main" id="{1A9158DF-6628-EFD6-2625-2725E7FF21A0}"/>
              </a:ext>
            </a:extLst>
          </p:cNvPr>
          <p:cNvSpPr/>
          <p:nvPr/>
        </p:nvSpPr>
        <p:spPr>
          <a:xfrm>
            <a:off x="1600200" y="1752600"/>
            <a:ext cx="7772400" cy="304800"/>
          </a:xfrm>
          <a:prstGeom prst="mathMinus">
            <a:avLst/>
          </a:prstGeom>
          <a:solidFill>
            <a:srgbClr val="920808"/>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a:extLst>
              <a:ext uri="{FF2B5EF4-FFF2-40B4-BE49-F238E27FC236}">
                <a16:creationId xmlns:a16="http://schemas.microsoft.com/office/drawing/2014/main" id="{786133AD-7775-90DF-B160-13CCF44F27D7}"/>
              </a:ext>
            </a:extLst>
          </p:cNvPr>
          <p:cNvSpPr txBox="1">
            <a:spLocks/>
          </p:cNvSpPr>
          <p:nvPr/>
        </p:nvSpPr>
        <p:spPr>
          <a:xfrm>
            <a:off x="342900" y="2903934"/>
            <a:ext cx="10287000" cy="3093244"/>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a:latin typeface="Constantia" panose="02030602050306030303" pitchFamily="18" charset="0"/>
              </a:rPr>
              <a:t>The Need to </a:t>
            </a:r>
          </a:p>
          <a:p>
            <a:r>
              <a:rPr lang="en-US" sz="7200" b="1" dirty="0">
                <a:latin typeface="Constantia" panose="02030602050306030303" pitchFamily="18" charset="0"/>
              </a:rPr>
              <a:t>Seize the Opportunity</a:t>
            </a:r>
          </a:p>
        </p:txBody>
      </p:sp>
    </p:spTree>
    <p:extLst>
      <p:ext uri="{BB962C8B-B14F-4D97-AF65-F5344CB8AC3E}">
        <p14:creationId xmlns:p14="http://schemas.microsoft.com/office/powerpoint/2010/main" val="6553581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045F5FA-B162-73A3-B40E-55ED162F923D}"/>
            </a:ext>
          </a:extLst>
        </p:cNvPr>
        <p:cNvGrpSpPr/>
        <p:nvPr/>
      </p:nvGrpSpPr>
      <p:grpSpPr>
        <a:xfrm>
          <a:off x="0" y="0"/>
          <a:ext cx="0" cy="0"/>
          <a:chOff x="0" y="0"/>
          <a:chExt cx="0" cy="0"/>
        </a:xfrm>
      </p:grpSpPr>
      <p:pic>
        <p:nvPicPr>
          <p:cNvPr id="3" name="Picture 2">
            <a:extLst>
              <a:ext uri="{FF2B5EF4-FFF2-40B4-BE49-F238E27FC236}">
                <a16:creationId xmlns:a16="http://schemas.microsoft.com/office/drawing/2014/main" id="{7F630991-E1E0-DD5A-08FF-3CE5ADEA6FF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972800" cy="6829425"/>
          </a:xfrm>
          <a:prstGeom prst="rect">
            <a:avLst/>
          </a:prstGeom>
        </p:spPr>
      </p:pic>
      <p:sp>
        <p:nvSpPr>
          <p:cNvPr id="4" name="Title 1">
            <a:extLst>
              <a:ext uri="{FF2B5EF4-FFF2-40B4-BE49-F238E27FC236}">
                <a16:creationId xmlns:a16="http://schemas.microsoft.com/office/drawing/2014/main" id="{E5924656-8E99-5AE0-5033-4C8D806B1D03}"/>
              </a:ext>
            </a:extLst>
          </p:cNvPr>
          <p:cNvSpPr txBox="1">
            <a:spLocks/>
          </p:cNvSpPr>
          <p:nvPr/>
        </p:nvSpPr>
        <p:spPr>
          <a:xfrm>
            <a:off x="762000" y="304800"/>
            <a:ext cx="9448800" cy="14478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a:solidFill>
                  <a:schemeClr val="accent2">
                    <a:lumMod val="50000"/>
                  </a:schemeClr>
                </a:solidFill>
                <a:latin typeface="Constantia" panose="02030602050306030303" pitchFamily="18" charset="0"/>
              </a:rPr>
              <a:t>A Lesson of SHARING </a:t>
            </a:r>
            <a:br>
              <a:rPr lang="en-US" b="1" dirty="0">
                <a:solidFill>
                  <a:schemeClr val="accent2">
                    <a:lumMod val="50000"/>
                  </a:schemeClr>
                </a:solidFill>
                <a:latin typeface="Constantia" panose="02030602050306030303" pitchFamily="18" charset="0"/>
              </a:rPr>
            </a:br>
            <a:r>
              <a:rPr lang="en-US" b="1" dirty="0">
                <a:solidFill>
                  <a:schemeClr val="accent2">
                    <a:lumMod val="50000"/>
                  </a:schemeClr>
                </a:solidFill>
                <a:latin typeface="Constantia" panose="02030602050306030303" pitchFamily="18" charset="0"/>
              </a:rPr>
              <a:t>from  Jacob’s Well</a:t>
            </a:r>
          </a:p>
        </p:txBody>
      </p:sp>
      <p:sp>
        <p:nvSpPr>
          <p:cNvPr id="5" name="Minus Sign 4">
            <a:extLst>
              <a:ext uri="{FF2B5EF4-FFF2-40B4-BE49-F238E27FC236}">
                <a16:creationId xmlns:a16="http://schemas.microsoft.com/office/drawing/2014/main" id="{6D91F51B-12CE-4716-7219-BFE084092DA2}"/>
              </a:ext>
            </a:extLst>
          </p:cNvPr>
          <p:cNvSpPr/>
          <p:nvPr/>
        </p:nvSpPr>
        <p:spPr>
          <a:xfrm>
            <a:off x="1600200" y="1752600"/>
            <a:ext cx="7772400" cy="304800"/>
          </a:xfrm>
          <a:prstGeom prst="mathMinus">
            <a:avLst/>
          </a:prstGeom>
          <a:solidFill>
            <a:srgbClr val="920808"/>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a:extLst>
              <a:ext uri="{FF2B5EF4-FFF2-40B4-BE49-F238E27FC236}">
                <a16:creationId xmlns:a16="http://schemas.microsoft.com/office/drawing/2014/main" id="{847B60F9-13BA-3A89-1A2F-60924EA11A9F}"/>
              </a:ext>
            </a:extLst>
          </p:cNvPr>
          <p:cNvSpPr txBox="1">
            <a:spLocks/>
          </p:cNvSpPr>
          <p:nvPr/>
        </p:nvSpPr>
        <p:spPr>
          <a:xfrm>
            <a:off x="152400" y="2209800"/>
            <a:ext cx="10668000" cy="908537"/>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b="1" dirty="0">
                <a:latin typeface="Constantia" panose="02030602050306030303" pitchFamily="18" charset="0"/>
              </a:rPr>
              <a:t>The Need to Seize the Opportunity</a:t>
            </a:r>
          </a:p>
        </p:txBody>
      </p:sp>
      <p:sp>
        <p:nvSpPr>
          <p:cNvPr id="7" name="TextBox 6">
            <a:extLst>
              <a:ext uri="{FF2B5EF4-FFF2-40B4-BE49-F238E27FC236}">
                <a16:creationId xmlns:a16="http://schemas.microsoft.com/office/drawing/2014/main" id="{85FEB2F5-DF60-C7DF-0768-D639106A71F1}"/>
              </a:ext>
            </a:extLst>
          </p:cNvPr>
          <p:cNvSpPr txBox="1"/>
          <p:nvPr/>
        </p:nvSpPr>
        <p:spPr>
          <a:xfrm>
            <a:off x="786618" y="3423137"/>
            <a:ext cx="9448800" cy="2215991"/>
          </a:xfrm>
          <a:prstGeom prst="rect">
            <a:avLst/>
          </a:prstGeom>
          <a:noFill/>
        </p:spPr>
        <p:txBody>
          <a:bodyPr wrap="square">
            <a:spAutoFit/>
          </a:bodyPr>
          <a:lstStyle/>
          <a:p>
            <a:pPr algn="ctr"/>
            <a:r>
              <a:rPr lang="en-US" sz="3200" b="1" i="1" dirty="0">
                <a:solidFill>
                  <a:srgbClr val="000000"/>
                </a:solidFill>
                <a:effectLst/>
              </a:rPr>
              <a:t>“Now Jacob’s well was there. Jesus therefore, </a:t>
            </a:r>
          </a:p>
          <a:p>
            <a:pPr algn="ctr"/>
            <a:r>
              <a:rPr lang="en-US" sz="3200" b="1" i="1" dirty="0">
                <a:solidFill>
                  <a:srgbClr val="000000"/>
                </a:solidFill>
                <a:effectLst/>
              </a:rPr>
              <a:t>being wearied from His journey, sat thus by the well. </a:t>
            </a:r>
          </a:p>
          <a:p>
            <a:pPr algn="ctr"/>
            <a:r>
              <a:rPr lang="en-US" sz="3200" b="1" i="1" dirty="0">
                <a:solidFill>
                  <a:srgbClr val="000000"/>
                </a:solidFill>
                <a:effectLst/>
              </a:rPr>
              <a:t>It was about the sixth hour.</a:t>
            </a:r>
            <a:r>
              <a:rPr lang="en-US" sz="3200" b="1" i="1" dirty="0">
                <a:solidFill>
                  <a:srgbClr val="000000"/>
                </a:solidFill>
              </a:rPr>
              <a:t>”</a:t>
            </a:r>
            <a:endParaRPr lang="en-US" sz="3200" b="1" i="1" dirty="0">
              <a:solidFill>
                <a:srgbClr val="000000"/>
              </a:solidFill>
              <a:effectLst/>
            </a:endParaRPr>
          </a:p>
          <a:p>
            <a:pPr algn="ctr"/>
            <a:endParaRPr lang="en-US" sz="1800" b="1" i="1" dirty="0">
              <a:solidFill>
                <a:srgbClr val="000000"/>
              </a:solidFill>
            </a:endParaRPr>
          </a:p>
          <a:p>
            <a:pPr algn="ctr"/>
            <a:r>
              <a:rPr lang="en-US" sz="2400" dirty="0">
                <a:solidFill>
                  <a:srgbClr val="000000"/>
                </a:solidFill>
              </a:rPr>
              <a:t>John 4:6</a:t>
            </a:r>
            <a:endParaRPr lang="en-US" sz="2400" dirty="0"/>
          </a:p>
        </p:txBody>
      </p:sp>
    </p:spTree>
    <p:extLst>
      <p:ext uri="{BB962C8B-B14F-4D97-AF65-F5344CB8AC3E}">
        <p14:creationId xmlns:p14="http://schemas.microsoft.com/office/powerpoint/2010/main" val="13091695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994CCD6-1A90-D0A3-AFD9-D73B9BECFFFF}"/>
            </a:ext>
          </a:extLst>
        </p:cNvPr>
        <p:cNvGrpSpPr/>
        <p:nvPr/>
      </p:nvGrpSpPr>
      <p:grpSpPr>
        <a:xfrm>
          <a:off x="0" y="0"/>
          <a:ext cx="0" cy="0"/>
          <a:chOff x="0" y="0"/>
          <a:chExt cx="0" cy="0"/>
        </a:xfrm>
      </p:grpSpPr>
      <p:pic>
        <p:nvPicPr>
          <p:cNvPr id="3" name="Picture 2">
            <a:extLst>
              <a:ext uri="{FF2B5EF4-FFF2-40B4-BE49-F238E27FC236}">
                <a16:creationId xmlns:a16="http://schemas.microsoft.com/office/drawing/2014/main" id="{A593F3E4-3528-FD7E-7B1D-E7E07DB7558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972800" cy="6829425"/>
          </a:xfrm>
          <a:prstGeom prst="rect">
            <a:avLst/>
          </a:prstGeom>
        </p:spPr>
      </p:pic>
      <p:sp>
        <p:nvSpPr>
          <p:cNvPr id="4" name="Title 1">
            <a:extLst>
              <a:ext uri="{FF2B5EF4-FFF2-40B4-BE49-F238E27FC236}">
                <a16:creationId xmlns:a16="http://schemas.microsoft.com/office/drawing/2014/main" id="{FC164804-9F62-742F-9760-6B1717A151AF}"/>
              </a:ext>
            </a:extLst>
          </p:cNvPr>
          <p:cNvSpPr txBox="1">
            <a:spLocks/>
          </p:cNvSpPr>
          <p:nvPr/>
        </p:nvSpPr>
        <p:spPr>
          <a:xfrm>
            <a:off x="762000" y="304800"/>
            <a:ext cx="9448800" cy="14478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a:solidFill>
                  <a:schemeClr val="accent2">
                    <a:lumMod val="50000"/>
                  </a:schemeClr>
                </a:solidFill>
                <a:latin typeface="Constantia" panose="02030602050306030303" pitchFamily="18" charset="0"/>
              </a:rPr>
              <a:t>A Lesson of SHARING </a:t>
            </a:r>
            <a:br>
              <a:rPr lang="en-US" b="1" dirty="0">
                <a:solidFill>
                  <a:schemeClr val="accent2">
                    <a:lumMod val="50000"/>
                  </a:schemeClr>
                </a:solidFill>
                <a:latin typeface="Constantia" panose="02030602050306030303" pitchFamily="18" charset="0"/>
              </a:rPr>
            </a:br>
            <a:r>
              <a:rPr lang="en-US" b="1" dirty="0">
                <a:solidFill>
                  <a:schemeClr val="accent2">
                    <a:lumMod val="50000"/>
                  </a:schemeClr>
                </a:solidFill>
                <a:latin typeface="Constantia" panose="02030602050306030303" pitchFamily="18" charset="0"/>
              </a:rPr>
              <a:t>from  Jacob’s Well</a:t>
            </a:r>
          </a:p>
        </p:txBody>
      </p:sp>
      <p:sp>
        <p:nvSpPr>
          <p:cNvPr id="5" name="Minus Sign 4">
            <a:extLst>
              <a:ext uri="{FF2B5EF4-FFF2-40B4-BE49-F238E27FC236}">
                <a16:creationId xmlns:a16="http://schemas.microsoft.com/office/drawing/2014/main" id="{54DD058E-705E-DC0A-74B6-F880C233FB3E}"/>
              </a:ext>
            </a:extLst>
          </p:cNvPr>
          <p:cNvSpPr/>
          <p:nvPr/>
        </p:nvSpPr>
        <p:spPr>
          <a:xfrm>
            <a:off x="1600200" y="1752600"/>
            <a:ext cx="7772400" cy="304800"/>
          </a:xfrm>
          <a:prstGeom prst="mathMinus">
            <a:avLst/>
          </a:prstGeom>
          <a:solidFill>
            <a:srgbClr val="920808"/>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a:extLst>
              <a:ext uri="{FF2B5EF4-FFF2-40B4-BE49-F238E27FC236}">
                <a16:creationId xmlns:a16="http://schemas.microsoft.com/office/drawing/2014/main" id="{669A1AE4-6953-5C16-E562-E049270B707B}"/>
              </a:ext>
            </a:extLst>
          </p:cNvPr>
          <p:cNvSpPr txBox="1">
            <a:spLocks/>
          </p:cNvSpPr>
          <p:nvPr/>
        </p:nvSpPr>
        <p:spPr>
          <a:xfrm>
            <a:off x="152400" y="2209800"/>
            <a:ext cx="10668000" cy="908537"/>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b="1" dirty="0">
                <a:latin typeface="Constantia" panose="02030602050306030303" pitchFamily="18" charset="0"/>
              </a:rPr>
              <a:t>The Need to Seize the Opportunity</a:t>
            </a:r>
          </a:p>
        </p:txBody>
      </p:sp>
      <p:sp>
        <p:nvSpPr>
          <p:cNvPr id="7" name="TextBox 6">
            <a:extLst>
              <a:ext uri="{FF2B5EF4-FFF2-40B4-BE49-F238E27FC236}">
                <a16:creationId xmlns:a16="http://schemas.microsoft.com/office/drawing/2014/main" id="{5782DC13-D700-DCA3-7E99-5D7A599DD17A}"/>
              </a:ext>
            </a:extLst>
          </p:cNvPr>
          <p:cNvSpPr txBox="1"/>
          <p:nvPr/>
        </p:nvSpPr>
        <p:spPr>
          <a:xfrm>
            <a:off x="786618" y="3423137"/>
            <a:ext cx="9448800" cy="2708434"/>
          </a:xfrm>
          <a:prstGeom prst="rect">
            <a:avLst/>
          </a:prstGeom>
          <a:noFill/>
        </p:spPr>
        <p:txBody>
          <a:bodyPr wrap="square">
            <a:spAutoFit/>
          </a:bodyPr>
          <a:lstStyle/>
          <a:p>
            <a:pPr algn="ctr"/>
            <a:r>
              <a:rPr lang="en-US" sz="3200" b="1" i="1" dirty="0">
                <a:solidFill>
                  <a:srgbClr val="000000"/>
                </a:solidFill>
                <a:effectLst/>
              </a:rPr>
              <a:t>“Jesus answered and said to her, “If you knew the gift of God, and who it is who says to you, </a:t>
            </a:r>
          </a:p>
          <a:p>
            <a:pPr algn="ctr"/>
            <a:r>
              <a:rPr lang="en-US" sz="3200" b="1" i="1" dirty="0">
                <a:solidFill>
                  <a:srgbClr val="000000"/>
                </a:solidFill>
                <a:effectLst/>
              </a:rPr>
              <a:t>‘Give Me a drink,’ you would have asked Him, </a:t>
            </a:r>
          </a:p>
          <a:p>
            <a:pPr algn="ctr"/>
            <a:r>
              <a:rPr lang="en-US" sz="3200" b="1" i="1" dirty="0">
                <a:solidFill>
                  <a:srgbClr val="000000"/>
                </a:solidFill>
                <a:effectLst/>
              </a:rPr>
              <a:t>and He would have given you living water.”</a:t>
            </a:r>
          </a:p>
          <a:p>
            <a:pPr algn="ctr"/>
            <a:endParaRPr lang="en-US" sz="1800" b="1" i="1" dirty="0">
              <a:solidFill>
                <a:srgbClr val="000000"/>
              </a:solidFill>
            </a:endParaRPr>
          </a:p>
          <a:p>
            <a:pPr algn="ctr"/>
            <a:r>
              <a:rPr lang="en-US" sz="2400" dirty="0">
                <a:solidFill>
                  <a:srgbClr val="000000"/>
                </a:solidFill>
              </a:rPr>
              <a:t>John 4:10</a:t>
            </a:r>
            <a:endParaRPr lang="en-US" sz="2400" dirty="0"/>
          </a:p>
        </p:txBody>
      </p:sp>
    </p:spTree>
    <p:extLst>
      <p:ext uri="{BB962C8B-B14F-4D97-AF65-F5344CB8AC3E}">
        <p14:creationId xmlns:p14="http://schemas.microsoft.com/office/powerpoint/2010/main" val="8120710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A982EF7-2718-CF73-1A27-54D7DF78DD19}"/>
            </a:ext>
          </a:extLst>
        </p:cNvPr>
        <p:cNvGrpSpPr/>
        <p:nvPr/>
      </p:nvGrpSpPr>
      <p:grpSpPr>
        <a:xfrm>
          <a:off x="0" y="0"/>
          <a:ext cx="0" cy="0"/>
          <a:chOff x="0" y="0"/>
          <a:chExt cx="0" cy="0"/>
        </a:xfrm>
      </p:grpSpPr>
      <p:pic>
        <p:nvPicPr>
          <p:cNvPr id="3" name="Picture 2">
            <a:extLst>
              <a:ext uri="{FF2B5EF4-FFF2-40B4-BE49-F238E27FC236}">
                <a16:creationId xmlns:a16="http://schemas.microsoft.com/office/drawing/2014/main" id="{A1F454ED-76D2-A31F-BC20-42CDF46B005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4287"/>
            <a:ext cx="10972800" cy="6829425"/>
          </a:xfrm>
          <a:prstGeom prst="rect">
            <a:avLst/>
          </a:prstGeom>
        </p:spPr>
      </p:pic>
      <p:sp>
        <p:nvSpPr>
          <p:cNvPr id="4" name="Title 1">
            <a:extLst>
              <a:ext uri="{FF2B5EF4-FFF2-40B4-BE49-F238E27FC236}">
                <a16:creationId xmlns:a16="http://schemas.microsoft.com/office/drawing/2014/main" id="{CC224C7E-1FF6-9D05-FA7E-C9EED54EA5D9}"/>
              </a:ext>
            </a:extLst>
          </p:cNvPr>
          <p:cNvSpPr txBox="1">
            <a:spLocks/>
          </p:cNvSpPr>
          <p:nvPr/>
        </p:nvSpPr>
        <p:spPr>
          <a:xfrm>
            <a:off x="762000" y="304800"/>
            <a:ext cx="9448800" cy="14478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a:solidFill>
                  <a:schemeClr val="accent2">
                    <a:lumMod val="50000"/>
                  </a:schemeClr>
                </a:solidFill>
                <a:latin typeface="Constantia" panose="02030602050306030303" pitchFamily="18" charset="0"/>
              </a:rPr>
              <a:t>A Lesson of SHARING </a:t>
            </a:r>
            <a:br>
              <a:rPr lang="en-US" b="1" dirty="0">
                <a:solidFill>
                  <a:schemeClr val="accent2">
                    <a:lumMod val="50000"/>
                  </a:schemeClr>
                </a:solidFill>
                <a:latin typeface="Constantia" panose="02030602050306030303" pitchFamily="18" charset="0"/>
              </a:rPr>
            </a:br>
            <a:r>
              <a:rPr lang="en-US" b="1" dirty="0">
                <a:solidFill>
                  <a:schemeClr val="accent2">
                    <a:lumMod val="50000"/>
                  </a:schemeClr>
                </a:solidFill>
                <a:latin typeface="Constantia" panose="02030602050306030303" pitchFamily="18" charset="0"/>
              </a:rPr>
              <a:t>from  Jacob’s Well</a:t>
            </a:r>
          </a:p>
        </p:txBody>
      </p:sp>
      <p:sp>
        <p:nvSpPr>
          <p:cNvPr id="5" name="Minus Sign 4">
            <a:extLst>
              <a:ext uri="{FF2B5EF4-FFF2-40B4-BE49-F238E27FC236}">
                <a16:creationId xmlns:a16="http://schemas.microsoft.com/office/drawing/2014/main" id="{BDE86C79-30EB-A684-E0E2-6F47389D575B}"/>
              </a:ext>
            </a:extLst>
          </p:cNvPr>
          <p:cNvSpPr/>
          <p:nvPr/>
        </p:nvSpPr>
        <p:spPr>
          <a:xfrm>
            <a:off x="1600200" y="1752600"/>
            <a:ext cx="7772400" cy="304800"/>
          </a:xfrm>
          <a:prstGeom prst="mathMinus">
            <a:avLst/>
          </a:prstGeom>
          <a:solidFill>
            <a:srgbClr val="920808"/>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a:extLst>
              <a:ext uri="{FF2B5EF4-FFF2-40B4-BE49-F238E27FC236}">
                <a16:creationId xmlns:a16="http://schemas.microsoft.com/office/drawing/2014/main" id="{F43B722B-CFED-DE5D-100A-4A77E8A414F3}"/>
              </a:ext>
            </a:extLst>
          </p:cNvPr>
          <p:cNvSpPr txBox="1">
            <a:spLocks/>
          </p:cNvSpPr>
          <p:nvPr/>
        </p:nvSpPr>
        <p:spPr>
          <a:xfrm>
            <a:off x="342900" y="2903934"/>
            <a:ext cx="10287000" cy="3093244"/>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a:latin typeface="Constantia" panose="02030602050306030303" pitchFamily="18" charset="0"/>
              </a:rPr>
              <a:t>The Need to </a:t>
            </a:r>
          </a:p>
          <a:p>
            <a:r>
              <a:rPr lang="en-US" sz="7200" b="1" dirty="0">
                <a:latin typeface="Constantia" panose="02030602050306030303" pitchFamily="18" charset="0"/>
              </a:rPr>
              <a:t>Teach Just One Person</a:t>
            </a:r>
          </a:p>
        </p:txBody>
      </p:sp>
    </p:spTree>
    <p:extLst>
      <p:ext uri="{BB962C8B-B14F-4D97-AF65-F5344CB8AC3E}">
        <p14:creationId xmlns:p14="http://schemas.microsoft.com/office/powerpoint/2010/main" val="11935297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E3C5EB0-6D65-F655-33E4-DEDF8D97732C}"/>
            </a:ext>
          </a:extLst>
        </p:cNvPr>
        <p:cNvGrpSpPr/>
        <p:nvPr/>
      </p:nvGrpSpPr>
      <p:grpSpPr>
        <a:xfrm>
          <a:off x="0" y="0"/>
          <a:ext cx="0" cy="0"/>
          <a:chOff x="0" y="0"/>
          <a:chExt cx="0" cy="0"/>
        </a:xfrm>
      </p:grpSpPr>
      <p:pic>
        <p:nvPicPr>
          <p:cNvPr id="3" name="Picture 2">
            <a:extLst>
              <a:ext uri="{FF2B5EF4-FFF2-40B4-BE49-F238E27FC236}">
                <a16:creationId xmlns:a16="http://schemas.microsoft.com/office/drawing/2014/main" id="{69283317-8C2F-9433-C200-B69007D0AC9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972800" cy="6829425"/>
          </a:xfrm>
          <a:prstGeom prst="rect">
            <a:avLst/>
          </a:prstGeom>
        </p:spPr>
      </p:pic>
      <p:sp>
        <p:nvSpPr>
          <p:cNvPr id="4" name="Title 1">
            <a:extLst>
              <a:ext uri="{FF2B5EF4-FFF2-40B4-BE49-F238E27FC236}">
                <a16:creationId xmlns:a16="http://schemas.microsoft.com/office/drawing/2014/main" id="{E6FA4C70-4709-3758-E5E9-659E9F83EB16}"/>
              </a:ext>
            </a:extLst>
          </p:cNvPr>
          <p:cNvSpPr txBox="1">
            <a:spLocks/>
          </p:cNvSpPr>
          <p:nvPr/>
        </p:nvSpPr>
        <p:spPr>
          <a:xfrm>
            <a:off x="762000" y="304800"/>
            <a:ext cx="9448800" cy="14478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a:solidFill>
                  <a:schemeClr val="accent2">
                    <a:lumMod val="50000"/>
                  </a:schemeClr>
                </a:solidFill>
                <a:latin typeface="Constantia" panose="02030602050306030303" pitchFamily="18" charset="0"/>
              </a:rPr>
              <a:t>A Lesson of SHARING </a:t>
            </a:r>
            <a:br>
              <a:rPr lang="en-US" b="1" dirty="0">
                <a:solidFill>
                  <a:schemeClr val="accent2">
                    <a:lumMod val="50000"/>
                  </a:schemeClr>
                </a:solidFill>
                <a:latin typeface="Constantia" panose="02030602050306030303" pitchFamily="18" charset="0"/>
              </a:rPr>
            </a:br>
            <a:r>
              <a:rPr lang="en-US" b="1" dirty="0">
                <a:solidFill>
                  <a:schemeClr val="accent2">
                    <a:lumMod val="50000"/>
                  </a:schemeClr>
                </a:solidFill>
                <a:latin typeface="Constantia" panose="02030602050306030303" pitchFamily="18" charset="0"/>
              </a:rPr>
              <a:t>from  Jacob’s Well</a:t>
            </a:r>
          </a:p>
        </p:txBody>
      </p:sp>
      <p:sp>
        <p:nvSpPr>
          <p:cNvPr id="5" name="Minus Sign 4">
            <a:extLst>
              <a:ext uri="{FF2B5EF4-FFF2-40B4-BE49-F238E27FC236}">
                <a16:creationId xmlns:a16="http://schemas.microsoft.com/office/drawing/2014/main" id="{C03352A2-AFC6-1D3A-F554-D9386FA62CD4}"/>
              </a:ext>
            </a:extLst>
          </p:cNvPr>
          <p:cNvSpPr/>
          <p:nvPr/>
        </p:nvSpPr>
        <p:spPr>
          <a:xfrm>
            <a:off x="1600200" y="1752600"/>
            <a:ext cx="7772400" cy="304800"/>
          </a:xfrm>
          <a:prstGeom prst="mathMinus">
            <a:avLst/>
          </a:prstGeom>
          <a:solidFill>
            <a:srgbClr val="920808"/>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a:extLst>
              <a:ext uri="{FF2B5EF4-FFF2-40B4-BE49-F238E27FC236}">
                <a16:creationId xmlns:a16="http://schemas.microsoft.com/office/drawing/2014/main" id="{78EAF167-DA25-8DD0-EFA2-3339BA103C6A}"/>
              </a:ext>
            </a:extLst>
          </p:cNvPr>
          <p:cNvSpPr txBox="1">
            <a:spLocks/>
          </p:cNvSpPr>
          <p:nvPr/>
        </p:nvSpPr>
        <p:spPr>
          <a:xfrm>
            <a:off x="152400" y="2209800"/>
            <a:ext cx="10668000" cy="908537"/>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b="1" dirty="0">
                <a:latin typeface="Constantia" panose="02030602050306030303" pitchFamily="18" charset="0"/>
              </a:rPr>
              <a:t>The Need to Teach Just One Person</a:t>
            </a:r>
          </a:p>
        </p:txBody>
      </p:sp>
      <p:sp>
        <p:nvSpPr>
          <p:cNvPr id="7" name="TextBox 6">
            <a:extLst>
              <a:ext uri="{FF2B5EF4-FFF2-40B4-BE49-F238E27FC236}">
                <a16:creationId xmlns:a16="http://schemas.microsoft.com/office/drawing/2014/main" id="{95410CA1-6819-E380-45DA-5B2F3E3C3DC2}"/>
              </a:ext>
            </a:extLst>
          </p:cNvPr>
          <p:cNvSpPr txBox="1"/>
          <p:nvPr/>
        </p:nvSpPr>
        <p:spPr>
          <a:xfrm>
            <a:off x="762000" y="3405425"/>
            <a:ext cx="9448800" cy="1723549"/>
          </a:xfrm>
          <a:prstGeom prst="rect">
            <a:avLst/>
          </a:prstGeom>
          <a:noFill/>
        </p:spPr>
        <p:txBody>
          <a:bodyPr wrap="square">
            <a:spAutoFit/>
          </a:bodyPr>
          <a:lstStyle/>
          <a:p>
            <a:pPr algn="ctr"/>
            <a:r>
              <a:rPr lang="en-US" sz="3200" b="1" i="1" dirty="0">
                <a:solidFill>
                  <a:srgbClr val="000000"/>
                </a:solidFill>
                <a:effectLst/>
              </a:rPr>
              <a:t>“God is Spirit, and those who worship Him </a:t>
            </a:r>
          </a:p>
          <a:p>
            <a:pPr algn="ctr"/>
            <a:r>
              <a:rPr lang="en-US" sz="3200" b="1" i="1" dirty="0">
                <a:solidFill>
                  <a:srgbClr val="000000"/>
                </a:solidFill>
                <a:effectLst/>
              </a:rPr>
              <a:t>must worship in spirit and truth.”</a:t>
            </a:r>
          </a:p>
          <a:p>
            <a:pPr algn="ctr"/>
            <a:endParaRPr lang="en-US" sz="1800" b="1" i="1" dirty="0">
              <a:solidFill>
                <a:srgbClr val="000000"/>
              </a:solidFill>
            </a:endParaRPr>
          </a:p>
          <a:p>
            <a:pPr algn="ctr"/>
            <a:r>
              <a:rPr lang="en-US" sz="2400" dirty="0">
                <a:solidFill>
                  <a:srgbClr val="000000"/>
                </a:solidFill>
              </a:rPr>
              <a:t>John 4:24</a:t>
            </a:r>
            <a:endParaRPr lang="en-US" sz="2400" dirty="0"/>
          </a:p>
        </p:txBody>
      </p:sp>
    </p:spTree>
    <p:extLst>
      <p:ext uri="{BB962C8B-B14F-4D97-AF65-F5344CB8AC3E}">
        <p14:creationId xmlns:p14="http://schemas.microsoft.com/office/powerpoint/2010/main" val="1804896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A337A6E-EA9F-AFE4-D99E-793248AEE499}"/>
            </a:ext>
          </a:extLst>
        </p:cNvPr>
        <p:cNvGrpSpPr/>
        <p:nvPr/>
      </p:nvGrpSpPr>
      <p:grpSpPr>
        <a:xfrm>
          <a:off x="0" y="0"/>
          <a:ext cx="0" cy="0"/>
          <a:chOff x="0" y="0"/>
          <a:chExt cx="0" cy="0"/>
        </a:xfrm>
      </p:grpSpPr>
      <p:pic>
        <p:nvPicPr>
          <p:cNvPr id="3" name="Picture 2">
            <a:extLst>
              <a:ext uri="{FF2B5EF4-FFF2-40B4-BE49-F238E27FC236}">
                <a16:creationId xmlns:a16="http://schemas.microsoft.com/office/drawing/2014/main" id="{EC069565-CC19-F70E-832B-43A4AE1D8E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972800" cy="6829425"/>
          </a:xfrm>
          <a:prstGeom prst="rect">
            <a:avLst/>
          </a:prstGeom>
        </p:spPr>
      </p:pic>
      <p:sp>
        <p:nvSpPr>
          <p:cNvPr id="4" name="Title 1">
            <a:extLst>
              <a:ext uri="{FF2B5EF4-FFF2-40B4-BE49-F238E27FC236}">
                <a16:creationId xmlns:a16="http://schemas.microsoft.com/office/drawing/2014/main" id="{D9DC4513-1989-4EB5-C0D3-BCB2B9FB3E9F}"/>
              </a:ext>
            </a:extLst>
          </p:cNvPr>
          <p:cNvSpPr txBox="1">
            <a:spLocks/>
          </p:cNvSpPr>
          <p:nvPr/>
        </p:nvSpPr>
        <p:spPr>
          <a:xfrm>
            <a:off x="762000" y="304800"/>
            <a:ext cx="9448800" cy="14478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a:solidFill>
                  <a:schemeClr val="accent2">
                    <a:lumMod val="50000"/>
                  </a:schemeClr>
                </a:solidFill>
                <a:latin typeface="Constantia" panose="02030602050306030303" pitchFamily="18" charset="0"/>
              </a:rPr>
              <a:t>A Lesson of SHARING </a:t>
            </a:r>
            <a:br>
              <a:rPr lang="en-US" b="1" dirty="0">
                <a:solidFill>
                  <a:schemeClr val="accent2">
                    <a:lumMod val="50000"/>
                  </a:schemeClr>
                </a:solidFill>
                <a:latin typeface="Constantia" panose="02030602050306030303" pitchFamily="18" charset="0"/>
              </a:rPr>
            </a:br>
            <a:r>
              <a:rPr lang="en-US" b="1" dirty="0">
                <a:solidFill>
                  <a:schemeClr val="accent2">
                    <a:lumMod val="50000"/>
                  </a:schemeClr>
                </a:solidFill>
                <a:latin typeface="Constantia" panose="02030602050306030303" pitchFamily="18" charset="0"/>
              </a:rPr>
              <a:t>from  Jacob’s Well</a:t>
            </a:r>
          </a:p>
        </p:txBody>
      </p:sp>
      <p:sp>
        <p:nvSpPr>
          <p:cNvPr id="5" name="Minus Sign 4">
            <a:extLst>
              <a:ext uri="{FF2B5EF4-FFF2-40B4-BE49-F238E27FC236}">
                <a16:creationId xmlns:a16="http://schemas.microsoft.com/office/drawing/2014/main" id="{061AEBC3-5A4F-4FB5-153B-DF9BE9411345}"/>
              </a:ext>
            </a:extLst>
          </p:cNvPr>
          <p:cNvSpPr/>
          <p:nvPr/>
        </p:nvSpPr>
        <p:spPr>
          <a:xfrm>
            <a:off x="1600200" y="1752600"/>
            <a:ext cx="7772400" cy="304800"/>
          </a:xfrm>
          <a:prstGeom prst="mathMinus">
            <a:avLst/>
          </a:prstGeom>
          <a:solidFill>
            <a:srgbClr val="920808"/>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a:extLst>
              <a:ext uri="{FF2B5EF4-FFF2-40B4-BE49-F238E27FC236}">
                <a16:creationId xmlns:a16="http://schemas.microsoft.com/office/drawing/2014/main" id="{C98D9BA8-E41F-F6EE-99B4-3F5F3B74431A}"/>
              </a:ext>
            </a:extLst>
          </p:cNvPr>
          <p:cNvSpPr txBox="1">
            <a:spLocks/>
          </p:cNvSpPr>
          <p:nvPr/>
        </p:nvSpPr>
        <p:spPr>
          <a:xfrm>
            <a:off x="152400" y="2209800"/>
            <a:ext cx="10668000" cy="908537"/>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b="1" dirty="0">
                <a:latin typeface="Constantia" panose="02030602050306030303" pitchFamily="18" charset="0"/>
              </a:rPr>
              <a:t>The Need to Teach Just One Person</a:t>
            </a:r>
          </a:p>
        </p:txBody>
      </p:sp>
      <p:sp>
        <p:nvSpPr>
          <p:cNvPr id="7" name="TextBox 6">
            <a:extLst>
              <a:ext uri="{FF2B5EF4-FFF2-40B4-BE49-F238E27FC236}">
                <a16:creationId xmlns:a16="http://schemas.microsoft.com/office/drawing/2014/main" id="{91EC853A-D99C-0921-2B8D-B5D2C567FA16}"/>
              </a:ext>
            </a:extLst>
          </p:cNvPr>
          <p:cNvSpPr txBox="1"/>
          <p:nvPr/>
        </p:nvSpPr>
        <p:spPr>
          <a:xfrm>
            <a:off x="762000" y="3405425"/>
            <a:ext cx="9448800" cy="2215991"/>
          </a:xfrm>
          <a:prstGeom prst="rect">
            <a:avLst/>
          </a:prstGeom>
          <a:noFill/>
        </p:spPr>
        <p:txBody>
          <a:bodyPr wrap="square">
            <a:spAutoFit/>
          </a:bodyPr>
          <a:lstStyle/>
          <a:p>
            <a:pPr algn="ctr"/>
            <a:r>
              <a:rPr lang="en-US" sz="3200" b="1" i="1" dirty="0">
                <a:solidFill>
                  <a:srgbClr val="000000"/>
                </a:solidFill>
                <a:effectLst/>
              </a:rPr>
              <a:t>“For what will it profit a man if he gains the whole world, and loses his own soul?” </a:t>
            </a:r>
          </a:p>
          <a:p>
            <a:pPr algn="ctr"/>
            <a:r>
              <a:rPr lang="en-US" sz="3200" b="1" i="1" dirty="0">
                <a:solidFill>
                  <a:srgbClr val="000000"/>
                </a:solidFill>
                <a:effectLst/>
              </a:rPr>
              <a:t>Or what will a man give in exchange for his soul?</a:t>
            </a:r>
          </a:p>
          <a:p>
            <a:pPr algn="ctr"/>
            <a:endParaRPr lang="en-US" sz="1800" b="1" i="1" dirty="0">
              <a:solidFill>
                <a:srgbClr val="000000"/>
              </a:solidFill>
            </a:endParaRPr>
          </a:p>
          <a:p>
            <a:pPr algn="ctr"/>
            <a:r>
              <a:rPr lang="en-US" sz="2400" dirty="0">
                <a:solidFill>
                  <a:srgbClr val="000000"/>
                </a:solidFill>
              </a:rPr>
              <a:t>Mark 8:36-37</a:t>
            </a:r>
            <a:endParaRPr lang="en-US" sz="2400" dirty="0"/>
          </a:p>
        </p:txBody>
      </p:sp>
    </p:spTree>
    <p:extLst>
      <p:ext uri="{BB962C8B-B14F-4D97-AF65-F5344CB8AC3E}">
        <p14:creationId xmlns:p14="http://schemas.microsoft.com/office/powerpoint/2010/main" val="15812754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3AF53DB-4D93-B0B2-6679-BD0788022D47}"/>
            </a:ext>
          </a:extLst>
        </p:cNvPr>
        <p:cNvGrpSpPr/>
        <p:nvPr/>
      </p:nvGrpSpPr>
      <p:grpSpPr>
        <a:xfrm>
          <a:off x="0" y="0"/>
          <a:ext cx="0" cy="0"/>
          <a:chOff x="0" y="0"/>
          <a:chExt cx="0" cy="0"/>
        </a:xfrm>
      </p:grpSpPr>
      <p:pic>
        <p:nvPicPr>
          <p:cNvPr id="3" name="Picture 2">
            <a:extLst>
              <a:ext uri="{FF2B5EF4-FFF2-40B4-BE49-F238E27FC236}">
                <a16:creationId xmlns:a16="http://schemas.microsoft.com/office/drawing/2014/main" id="{8545BC4F-CFF8-37B0-F6E8-88B0938C3F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972800" cy="6829425"/>
          </a:xfrm>
          <a:prstGeom prst="rect">
            <a:avLst/>
          </a:prstGeom>
        </p:spPr>
      </p:pic>
      <p:sp>
        <p:nvSpPr>
          <p:cNvPr id="4" name="Title 1">
            <a:extLst>
              <a:ext uri="{FF2B5EF4-FFF2-40B4-BE49-F238E27FC236}">
                <a16:creationId xmlns:a16="http://schemas.microsoft.com/office/drawing/2014/main" id="{4186D0C2-1996-801A-625C-6E81BBC37442}"/>
              </a:ext>
            </a:extLst>
          </p:cNvPr>
          <p:cNvSpPr txBox="1">
            <a:spLocks/>
          </p:cNvSpPr>
          <p:nvPr/>
        </p:nvSpPr>
        <p:spPr>
          <a:xfrm>
            <a:off x="762000" y="304800"/>
            <a:ext cx="9448800" cy="14478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a:solidFill>
                  <a:schemeClr val="accent2">
                    <a:lumMod val="50000"/>
                  </a:schemeClr>
                </a:solidFill>
                <a:latin typeface="Constantia" panose="02030602050306030303" pitchFamily="18" charset="0"/>
              </a:rPr>
              <a:t>A Lesson of SHARING </a:t>
            </a:r>
            <a:br>
              <a:rPr lang="en-US" b="1" dirty="0">
                <a:solidFill>
                  <a:schemeClr val="accent2">
                    <a:lumMod val="50000"/>
                  </a:schemeClr>
                </a:solidFill>
                <a:latin typeface="Constantia" panose="02030602050306030303" pitchFamily="18" charset="0"/>
              </a:rPr>
            </a:br>
            <a:r>
              <a:rPr lang="en-US" b="1" dirty="0">
                <a:solidFill>
                  <a:schemeClr val="accent2">
                    <a:lumMod val="50000"/>
                  </a:schemeClr>
                </a:solidFill>
                <a:latin typeface="Constantia" panose="02030602050306030303" pitchFamily="18" charset="0"/>
              </a:rPr>
              <a:t>from  Jacob’s Well</a:t>
            </a:r>
          </a:p>
        </p:txBody>
      </p:sp>
      <p:sp>
        <p:nvSpPr>
          <p:cNvPr id="5" name="Minus Sign 4">
            <a:extLst>
              <a:ext uri="{FF2B5EF4-FFF2-40B4-BE49-F238E27FC236}">
                <a16:creationId xmlns:a16="http://schemas.microsoft.com/office/drawing/2014/main" id="{F2855E38-A12B-1357-E6F3-262C560FCF88}"/>
              </a:ext>
            </a:extLst>
          </p:cNvPr>
          <p:cNvSpPr/>
          <p:nvPr/>
        </p:nvSpPr>
        <p:spPr>
          <a:xfrm>
            <a:off x="1600200" y="1752600"/>
            <a:ext cx="7772400" cy="304800"/>
          </a:xfrm>
          <a:prstGeom prst="mathMinus">
            <a:avLst/>
          </a:prstGeom>
          <a:solidFill>
            <a:srgbClr val="920808"/>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a:extLst>
              <a:ext uri="{FF2B5EF4-FFF2-40B4-BE49-F238E27FC236}">
                <a16:creationId xmlns:a16="http://schemas.microsoft.com/office/drawing/2014/main" id="{EDCB32DF-CF5B-326D-A327-879681703E83}"/>
              </a:ext>
            </a:extLst>
          </p:cNvPr>
          <p:cNvSpPr txBox="1">
            <a:spLocks/>
          </p:cNvSpPr>
          <p:nvPr/>
        </p:nvSpPr>
        <p:spPr>
          <a:xfrm>
            <a:off x="152400" y="2209800"/>
            <a:ext cx="10668000" cy="908537"/>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b="1" dirty="0">
                <a:latin typeface="Constantia" panose="02030602050306030303" pitchFamily="18" charset="0"/>
              </a:rPr>
              <a:t>The Need to Teach Just One Person</a:t>
            </a:r>
          </a:p>
        </p:txBody>
      </p:sp>
      <p:sp>
        <p:nvSpPr>
          <p:cNvPr id="7" name="TextBox 6">
            <a:extLst>
              <a:ext uri="{FF2B5EF4-FFF2-40B4-BE49-F238E27FC236}">
                <a16:creationId xmlns:a16="http://schemas.microsoft.com/office/drawing/2014/main" id="{3D18CEC9-90A3-9B21-23D4-BC37030106E1}"/>
              </a:ext>
            </a:extLst>
          </p:cNvPr>
          <p:cNvSpPr txBox="1"/>
          <p:nvPr/>
        </p:nvSpPr>
        <p:spPr>
          <a:xfrm>
            <a:off x="762000" y="3405425"/>
            <a:ext cx="9448800" cy="2708434"/>
          </a:xfrm>
          <a:prstGeom prst="rect">
            <a:avLst/>
          </a:prstGeom>
          <a:noFill/>
        </p:spPr>
        <p:txBody>
          <a:bodyPr wrap="square">
            <a:spAutoFit/>
          </a:bodyPr>
          <a:lstStyle/>
          <a:p>
            <a:pPr algn="ctr"/>
            <a:r>
              <a:rPr lang="en-US" sz="3200" b="1" i="1" dirty="0">
                <a:solidFill>
                  <a:srgbClr val="000000"/>
                </a:solidFill>
                <a:effectLst/>
              </a:rPr>
              <a:t>“So he arose and went. And behold, a man of Ethiopia, a eunuch of great authority under Candace the queen of the Ethiopians, who had charge of all her treasury, and had come to Jerusalem to worship,”</a:t>
            </a:r>
          </a:p>
          <a:p>
            <a:pPr algn="ctr"/>
            <a:endParaRPr lang="en-US" sz="1800" b="1" i="1" dirty="0">
              <a:solidFill>
                <a:srgbClr val="000000"/>
              </a:solidFill>
            </a:endParaRPr>
          </a:p>
          <a:p>
            <a:pPr algn="ctr"/>
            <a:r>
              <a:rPr lang="en-US" sz="2400" dirty="0">
                <a:solidFill>
                  <a:srgbClr val="000000"/>
                </a:solidFill>
              </a:rPr>
              <a:t>Acts 8:27</a:t>
            </a:r>
            <a:endParaRPr lang="en-US" sz="2400" dirty="0"/>
          </a:p>
        </p:txBody>
      </p:sp>
    </p:spTree>
    <p:extLst>
      <p:ext uri="{BB962C8B-B14F-4D97-AF65-F5344CB8AC3E}">
        <p14:creationId xmlns:p14="http://schemas.microsoft.com/office/powerpoint/2010/main" val="6651221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32DC5AC-1930-7A1D-F767-9CF49150B1BC}"/>
            </a:ext>
          </a:extLst>
        </p:cNvPr>
        <p:cNvGrpSpPr/>
        <p:nvPr/>
      </p:nvGrpSpPr>
      <p:grpSpPr>
        <a:xfrm>
          <a:off x="0" y="0"/>
          <a:ext cx="0" cy="0"/>
          <a:chOff x="0" y="0"/>
          <a:chExt cx="0" cy="0"/>
        </a:xfrm>
      </p:grpSpPr>
      <p:pic>
        <p:nvPicPr>
          <p:cNvPr id="3" name="Picture 2">
            <a:extLst>
              <a:ext uri="{FF2B5EF4-FFF2-40B4-BE49-F238E27FC236}">
                <a16:creationId xmlns:a16="http://schemas.microsoft.com/office/drawing/2014/main" id="{CBC10D95-2086-C029-8165-E2F8EC44878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972800" cy="6829425"/>
          </a:xfrm>
          <a:prstGeom prst="rect">
            <a:avLst/>
          </a:prstGeom>
        </p:spPr>
      </p:pic>
      <p:sp>
        <p:nvSpPr>
          <p:cNvPr id="4" name="Title 1">
            <a:extLst>
              <a:ext uri="{FF2B5EF4-FFF2-40B4-BE49-F238E27FC236}">
                <a16:creationId xmlns:a16="http://schemas.microsoft.com/office/drawing/2014/main" id="{C812C3D7-47AF-A38A-4431-64CE902618AB}"/>
              </a:ext>
            </a:extLst>
          </p:cNvPr>
          <p:cNvSpPr txBox="1">
            <a:spLocks/>
          </p:cNvSpPr>
          <p:nvPr/>
        </p:nvSpPr>
        <p:spPr>
          <a:xfrm>
            <a:off x="762000" y="304800"/>
            <a:ext cx="9448800" cy="14478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a:solidFill>
                  <a:schemeClr val="accent2">
                    <a:lumMod val="50000"/>
                  </a:schemeClr>
                </a:solidFill>
                <a:latin typeface="Constantia" panose="02030602050306030303" pitchFamily="18" charset="0"/>
              </a:rPr>
              <a:t>A Lesson of SHARING </a:t>
            </a:r>
            <a:br>
              <a:rPr lang="en-US" b="1" dirty="0">
                <a:solidFill>
                  <a:schemeClr val="accent2">
                    <a:lumMod val="50000"/>
                  </a:schemeClr>
                </a:solidFill>
                <a:latin typeface="Constantia" panose="02030602050306030303" pitchFamily="18" charset="0"/>
              </a:rPr>
            </a:br>
            <a:r>
              <a:rPr lang="en-US" b="1" dirty="0">
                <a:solidFill>
                  <a:schemeClr val="accent2">
                    <a:lumMod val="50000"/>
                  </a:schemeClr>
                </a:solidFill>
                <a:latin typeface="Constantia" panose="02030602050306030303" pitchFamily="18" charset="0"/>
              </a:rPr>
              <a:t>from  Jacob’s Well</a:t>
            </a:r>
          </a:p>
        </p:txBody>
      </p:sp>
      <p:sp>
        <p:nvSpPr>
          <p:cNvPr id="5" name="Minus Sign 4">
            <a:extLst>
              <a:ext uri="{FF2B5EF4-FFF2-40B4-BE49-F238E27FC236}">
                <a16:creationId xmlns:a16="http://schemas.microsoft.com/office/drawing/2014/main" id="{45CED22C-2473-ABC4-FA8D-46CE744EE1C8}"/>
              </a:ext>
            </a:extLst>
          </p:cNvPr>
          <p:cNvSpPr/>
          <p:nvPr/>
        </p:nvSpPr>
        <p:spPr>
          <a:xfrm>
            <a:off x="1600200" y="1752600"/>
            <a:ext cx="7772400" cy="304800"/>
          </a:xfrm>
          <a:prstGeom prst="mathMinus">
            <a:avLst/>
          </a:prstGeom>
          <a:solidFill>
            <a:srgbClr val="920808"/>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a:extLst>
              <a:ext uri="{FF2B5EF4-FFF2-40B4-BE49-F238E27FC236}">
                <a16:creationId xmlns:a16="http://schemas.microsoft.com/office/drawing/2014/main" id="{53FFF334-AA77-4607-0D52-2F9894CAF278}"/>
              </a:ext>
            </a:extLst>
          </p:cNvPr>
          <p:cNvSpPr txBox="1">
            <a:spLocks/>
          </p:cNvSpPr>
          <p:nvPr/>
        </p:nvSpPr>
        <p:spPr>
          <a:xfrm>
            <a:off x="152400" y="2209800"/>
            <a:ext cx="10668000" cy="908537"/>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b="1" dirty="0">
                <a:latin typeface="Constantia" panose="02030602050306030303" pitchFamily="18" charset="0"/>
              </a:rPr>
              <a:t>The Need to Teach Just One Person</a:t>
            </a:r>
          </a:p>
        </p:txBody>
      </p:sp>
      <p:sp>
        <p:nvSpPr>
          <p:cNvPr id="7" name="TextBox 6">
            <a:extLst>
              <a:ext uri="{FF2B5EF4-FFF2-40B4-BE49-F238E27FC236}">
                <a16:creationId xmlns:a16="http://schemas.microsoft.com/office/drawing/2014/main" id="{94B9D1D7-0872-4121-B299-3971276CA190}"/>
              </a:ext>
            </a:extLst>
          </p:cNvPr>
          <p:cNvSpPr txBox="1"/>
          <p:nvPr/>
        </p:nvSpPr>
        <p:spPr>
          <a:xfrm>
            <a:off x="609600" y="3405425"/>
            <a:ext cx="9677400" cy="3200876"/>
          </a:xfrm>
          <a:prstGeom prst="rect">
            <a:avLst/>
          </a:prstGeom>
          <a:noFill/>
        </p:spPr>
        <p:txBody>
          <a:bodyPr wrap="square">
            <a:spAutoFit/>
          </a:bodyPr>
          <a:lstStyle/>
          <a:p>
            <a:pPr algn="ctr"/>
            <a:r>
              <a:rPr lang="en-US" sz="3200" b="1" i="1" dirty="0">
                <a:solidFill>
                  <a:srgbClr val="000000"/>
                </a:solidFill>
                <a:effectLst/>
              </a:rPr>
              <a:t>“The woman then left her waterpot, </a:t>
            </a:r>
          </a:p>
          <a:p>
            <a:pPr algn="ctr"/>
            <a:r>
              <a:rPr lang="en-US" sz="3200" b="1" i="1" dirty="0">
                <a:solidFill>
                  <a:srgbClr val="000000"/>
                </a:solidFill>
                <a:effectLst/>
              </a:rPr>
              <a:t>went her way into the city, and said to the men, “Come, see a Man who told me all things that I ever did. </a:t>
            </a:r>
          </a:p>
          <a:p>
            <a:pPr algn="ctr"/>
            <a:r>
              <a:rPr lang="en-US" sz="3200" b="1" i="1" dirty="0">
                <a:solidFill>
                  <a:srgbClr val="000000"/>
                </a:solidFill>
                <a:effectLst/>
              </a:rPr>
              <a:t>Could this be the Christ?” </a:t>
            </a:r>
          </a:p>
          <a:p>
            <a:pPr algn="ctr"/>
            <a:r>
              <a:rPr lang="en-US" sz="3200" b="1" i="1" dirty="0">
                <a:solidFill>
                  <a:srgbClr val="000000"/>
                </a:solidFill>
                <a:effectLst/>
              </a:rPr>
              <a:t>Then they went out of the city and came to Him.”</a:t>
            </a:r>
          </a:p>
          <a:p>
            <a:pPr algn="ctr"/>
            <a:endParaRPr lang="en-US" sz="1800" b="1" i="1" dirty="0">
              <a:solidFill>
                <a:srgbClr val="000000"/>
              </a:solidFill>
            </a:endParaRPr>
          </a:p>
          <a:p>
            <a:pPr algn="ctr"/>
            <a:r>
              <a:rPr lang="en-US" sz="2400" dirty="0">
                <a:solidFill>
                  <a:srgbClr val="000000"/>
                </a:solidFill>
              </a:rPr>
              <a:t>John 4:28-30</a:t>
            </a:r>
            <a:endParaRPr lang="en-US" sz="2400" dirty="0"/>
          </a:p>
        </p:txBody>
      </p:sp>
    </p:spTree>
    <p:extLst>
      <p:ext uri="{BB962C8B-B14F-4D97-AF65-F5344CB8AC3E}">
        <p14:creationId xmlns:p14="http://schemas.microsoft.com/office/powerpoint/2010/main" val="30746832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C55168D-6553-E84E-A81C-8ADFA933A9A1}"/>
            </a:ext>
          </a:extLst>
        </p:cNvPr>
        <p:cNvGrpSpPr/>
        <p:nvPr/>
      </p:nvGrpSpPr>
      <p:grpSpPr>
        <a:xfrm>
          <a:off x="0" y="0"/>
          <a:ext cx="0" cy="0"/>
          <a:chOff x="0" y="0"/>
          <a:chExt cx="0" cy="0"/>
        </a:xfrm>
      </p:grpSpPr>
      <p:pic>
        <p:nvPicPr>
          <p:cNvPr id="3" name="Picture 2">
            <a:extLst>
              <a:ext uri="{FF2B5EF4-FFF2-40B4-BE49-F238E27FC236}">
                <a16:creationId xmlns:a16="http://schemas.microsoft.com/office/drawing/2014/main" id="{B5139990-03FB-2F6B-9B60-EA17E842F51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972800" cy="6829425"/>
          </a:xfrm>
          <a:prstGeom prst="rect">
            <a:avLst/>
          </a:prstGeom>
        </p:spPr>
      </p:pic>
      <p:sp>
        <p:nvSpPr>
          <p:cNvPr id="4" name="Title 1">
            <a:extLst>
              <a:ext uri="{FF2B5EF4-FFF2-40B4-BE49-F238E27FC236}">
                <a16:creationId xmlns:a16="http://schemas.microsoft.com/office/drawing/2014/main" id="{E575558C-95F1-6691-3AFA-2084873AB647}"/>
              </a:ext>
            </a:extLst>
          </p:cNvPr>
          <p:cNvSpPr txBox="1">
            <a:spLocks/>
          </p:cNvSpPr>
          <p:nvPr/>
        </p:nvSpPr>
        <p:spPr>
          <a:xfrm>
            <a:off x="762000" y="304800"/>
            <a:ext cx="9448800" cy="14478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a:solidFill>
                  <a:schemeClr val="accent2">
                    <a:lumMod val="50000"/>
                  </a:schemeClr>
                </a:solidFill>
                <a:latin typeface="Constantia" panose="02030602050306030303" pitchFamily="18" charset="0"/>
              </a:rPr>
              <a:t>A Lesson of SHARING </a:t>
            </a:r>
            <a:br>
              <a:rPr lang="en-US" b="1" dirty="0">
                <a:solidFill>
                  <a:schemeClr val="accent2">
                    <a:lumMod val="50000"/>
                  </a:schemeClr>
                </a:solidFill>
                <a:latin typeface="Constantia" panose="02030602050306030303" pitchFamily="18" charset="0"/>
              </a:rPr>
            </a:br>
            <a:r>
              <a:rPr lang="en-US" b="1" dirty="0">
                <a:solidFill>
                  <a:schemeClr val="accent2">
                    <a:lumMod val="50000"/>
                  </a:schemeClr>
                </a:solidFill>
                <a:latin typeface="Constantia" panose="02030602050306030303" pitchFamily="18" charset="0"/>
              </a:rPr>
              <a:t>from  Jacob’s Well</a:t>
            </a:r>
          </a:p>
        </p:txBody>
      </p:sp>
      <p:sp>
        <p:nvSpPr>
          <p:cNvPr id="5" name="Minus Sign 4">
            <a:extLst>
              <a:ext uri="{FF2B5EF4-FFF2-40B4-BE49-F238E27FC236}">
                <a16:creationId xmlns:a16="http://schemas.microsoft.com/office/drawing/2014/main" id="{0A9C94E3-91E7-129B-9A76-9D504C2DD361}"/>
              </a:ext>
            </a:extLst>
          </p:cNvPr>
          <p:cNvSpPr/>
          <p:nvPr/>
        </p:nvSpPr>
        <p:spPr>
          <a:xfrm>
            <a:off x="1600200" y="1752600"/>
            <a:ext cx="7772400" cy="304800"/>
          </a:xfrm>
          <a:prstGeom prst="mathMinus">
            <a:avLst/>
          </a:prstGeom>
          <a:solidFill>
            <a:srgbClr val="920808"/>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a:extLst>
              <a:ext uri="{FF2B5EF4-FFF2-40B4-BE49-F238E27FC236}">
                <a16:creationId xmlns:a16="http://schemas.microsoft.com/office/drawing/2014/main" id="{7B107CC8-0D39-EBCD-87EE-88FA9D340794}"/>
              </a:ext>
            </a:extLst>
          </p:cNvPr>
          <p:cNvSpPr txBox="1">
            <a:spLocks/>
          </p:cNvSpPr>
          <p:nvPr/>
        </p:nvSpPr>
        <p:spPr>
          <a:xfrm>
            <a:off x="152400" y="2209800"/>
            <a:ext cx="10668000" cy="908537"/>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b="1" dirty="0">
                <a:latin typeface="Constantia" panose="02030602050306030303" pitchFamily="18" charset="0"/>
              </a:rPr>
              <a:t>The Need to Teach Just One Person</a:t>
            </a:r>
          </a:p>
        </p:txBody>
      </p:sp>
      <p:sp>
        <p:nvSpPr>
          <p:cNvPr id="7" name="TextBox 6">
            <a:extLst>
              <a:ext uri="{FF2B5EF4-FFF2-40B4-BE49-F238E27FC236}">
                <a16:creationId xmlns:a16="http://schemas.microsoft.com/office/drawing/2014/main" id="{E29513FE-54F8-B5B1-632B-66773296606A}"/>
              </a:ext>
            </a:extLst>
          </p:cNvPr>
          <p:cNvSpPr txBox="1"/>
          <p:nvPr/>
        </p:nvSpPr>
        <p:spPr>
          <a:xfrm>
            <a:off x="533400" y="3048000"/>
            <a:ext cx="9982200" cy="3693319"/>
          </a:xfrm>
          <a:prstGeom prst="rect">
            <a:avLst/>
          </a:prstGeom>
          <a:noFill/>
        </p:spPr>
        <p:txBody>
          <a:bodyPr wrap="square">
            <a:spAutoFit/>
          </a:bodyPr>
          <a:lstStyle/>
          <a:p>
            <a:pPr algn="ctr"/>
            <a:r>
              <a:rPr lang="en-US" sz="3200" b="1" i="1" dirty="0">
                <a:solidFill>
                  <a:srgbClr val="000000"/>
                </a:solidFill>
                <a:effectLst/>
              </a:rPr>
              <a:t>“And many of the Samaritans of that city believed in Him because of the word of the woman who testified, “He told me all that I ever did.” So when the Samaritans had come to Him, they urged Him to stay with them; and He stayed there two days. And many more believed because </a:t>
            </a:r>
          </a:p>
          <a:p>
            <a:pPr algn="ctr"/>
            <a:r>
              <a:rPr lang="en-US" sz="3200" b="1" i="1" dirty="0">
                <a:solidFill>
                  <a:srgbClr val="000000"/>
                </a:solidFill>
                <a:effectLst/>
              </a:rPr>
              <a:t>of His own word.”</a:t>
            </a:r>
          </a:p>
          <a:p>
            <a:pPr algn="ctr"/>
            <a:endParaRPr lang="en-US" sz="1800" b="1" i="1" dirty="0">
              <a:solidFill>
                <a:srgbClr val="000000"/>
              </a:solidFill>
            </a:endParaRPr>
          </a:p>
          <a:p>
            <a:pPr algn="ctr"/>
            <a:r>
              <a:rPr lang="en-US" sz="2400" dirty="0">
                <a:solidFill>
                  <a:srgbClr val="000000"/>
                </a:solidFill>
              </a:rPr>
              <a:t>John 4:39-41</a:t>
            </a:r>
            <a:endParaRPr lang="en-US" sz="2400" dirty="0"/>
          </a:p>
        </p:txBody>
      </p:sp>
    </p:spTree>
    <p:extLst>
      <p:ext uri="{BB962C8B-B14F-4D97-AF65-F5344CB8AC3E}">
        <p14:creationId xmlns:p14="http://schemas.microsoft.com/office/powerpoint/2010/main" val="24251498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4430C11-2223-C509-E216-14008C1B2132}"/>
            </a:ext>
          </a:extLst>
        </p:cNvPr>
        <p:cNvGrpSpPr/>
        <p:nvPr/>
      </p:nvGrpSpPr>
      <p:grpSpPr>
        <a:xfrm>
          <a:off x="0" y="0"/>
          <a:ext cx="0" cy="0"/>
          <a:chOff x="0" y="0"/>
          <a:chExt cx="0" cy="0"/>
        </a:xfrm>
      </p:grpSpPr>
      <p:pic>
        <p:nvPicPr>
          <p:cNvPr id="1026" name="Picture 2" descr="map of Sychar Archives - AtoZMom's BSF Blog">
            <a:extLst>
              <a:ext uri="{FF2B5EF4-FFF2-40B4-BE49-F238E27FC236}">
                <a16:creationId xmlns:a16="http://schemas.microsoft.com/office/drawing/2014/main" id="{BDF60FEA-E5B6-BCE9-43D0-5C46220C088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01496" y="76200"/>
            <a:ext cx="4724400" cy="6705600"/>
          </a:xfrm>
          <a:prstGeom prst="rect">
            <a:avLst/>
          </a:prstGeom>
          <a:noFill/>
          <a:ln w="28575">
            <a:solidFill>
              <a:schemeClr val="tx1"/>
            </a:solidFill>
          </a:ln>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F548181A-47EB-D5C4-B2DE-6E29B9FCF57A}"/>
              </a:ext>
            </a:extLst>
          </p:cNvPr>
          <p:cNvSpPr txBox="1">
            <a:spLocks/>
          </p:cNvSpPr>
          <p:nvPr/>
        </p:nvSpPr>
        <p:spPr>
          <a:xfrm>
            <a:off x="10551" y="304800"/>
            <a:ext cx="6096000" cy="14478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b="1" dirty="0">
                <a:solidFill>
                  <a:schemeClr val="accent2">
                    <a:lumMod val="50000"/>
                  </a:schemeClr>
                </a:solidFill>
                <a:latin typeface="Constantia" panose="02030602050306030303" pitchFamily="18" charset="0"/>
              </a:rPr>
              <a:t>A Lesson of SHARING </a:t>
            </a:r>
            <a:br>
              <a:rPr lang="en-US" sz="4000" b="1" dirty="0">
                <a:solidFill>
                  <a:schemeClr val="accent2">
                    <a:lumMod val="50000"/>
                  </a:schemeClr>
                </a:solidFill>
                <a:latin typeface="Constantia" panose="02030602050306030303" pitchFamily="18" charset="0"/>
              </a:rPr>
            </a:br>
            <a:r>
              <a:rPr lang="en-US" sz="4000" b="1" dirty="0">
                <a:solidFill>
                  <a:schemeClr val="accent2">
                    <a:lumMod val="50000"/>
                  </a:schemeClr>
                </a:solidFill>
                <a:latin typeface="Constantia" panose="02030602050306030303" pitchFamily="18" charset="0"/>
              </a:rPr>
              <a:t>from  Jacob’s Well</a:t>
            </a:r>
          </a:p>
        </p:txBody>
      </p:sp>
      <p:sp>
        <p:nvSpPr>
          <p:cNvPr id="3" name="Minus Sign 2">
            <a:extLst>
              <a:ext uri="{FF2B5EF4-FFF2-40B4-BE49-F238E27FC236}">
                <a16:creationId xmlns:a16="http://schemas.microsoft.com/office/drawing/2014/main" id="{BE3AF8C3-598A-374D-4BC2-88C02EE7A567}"/>
              </a:ext>
            </a:extLst>
          </p:cNvPr>
          <p:cNvSpPr/>
          <p:nvPr/>
        </p:nvSpPr>
        <p:spPr>
          <a:xfrm>
            <a:off x="-294249" y="1600200"/>
            <a:ext cx="6705600" cy="304800"/>
          </a:xfrm>
          <a:prstGeom prst="mathMinus">
            <a:avLst/>
          </a:prstGeom>
          <a:solidFill>
            <a:srgbClr val="920808"/>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03B077FA-6F86-7C14-C363-D63521CAD856}"/>
              </a:ext>
            </a:extLst>
          </p:cNvPr>
          <p:cNvSpPr txBox="1"/>
          <p:nvPr/>
        </p:nvSpPr>
        <p:spPr>
          <a:xfrm>
            <a:off x="277251" y="2056686"/>
            <a:ext cx="5562600" cy="4801314"/>
          </a:xfrm>
          <a:prstGeom prst="rect">
            <a:avLst/>
          </a:prstGeom>
          <a:noFill/>
          <a:ln>
            <a:solidFill>
              <a:schemeClr val="tx1"/>
            </a:solidFill>
          </a:ln>
        </p:spPr>
        <p:txBody>
          <a:bodyPr wrap="square">
            <a:spAutoFit/>
          </a:bodyPr>
          <a:lstStyle/>
          <a:p>
            <a:r>
              <a:rPr lang="en-US" sz="3200" b="1" i="1" dirty="0">
                <a:solidFill>
                  <a:srgbClr val="000000"/>
                </a:solidFill>
                <a:effectLst/>
              </a:rPr>
              <a:t>As Jesus and his disciples traveled north to Samaria they came to a city called Sychar. Jacob’s well was there.</a:t>
            </a:r>
          </a:p>
          <a:p>
            <a:pPr algn="ctr"/>
            <a:endParaRPr lang="en-US" sz="2400" b="1" i="1" dirty="0">
              <a:solidFill>
                <a:srgbClr val="000000"/>
              </a:solidFill>
            </a:endParaRPr>
          </a:p>
          <a:p>
            <a:r>
              <a:rPr lang="en-US" sz="3200" b="1" i="1" dirty="0">
                <a:solidFill>
                  <a:srgbClr val="000000"/>
                </a:solidFill>
                <a:effectLst/>
              </a:rPr>
              <a:t>Sychar was near Mt. </a:t>
            </a:r>
            <a:r>
              <a:rPr lang="en-US" sz="3200" b="1" i="1" dirty="0">
                <a:solidFill>
                  <a:srgbClr val="000000"/>
                </a:solidFill>
              </a:rPr>
              <a:t>Gerizim, </a:t>
            </a:r>
          </a:p>
          <a:p>
            <a:r>
              <a:rPr lang="en-US" sz="3200" b="1" i="1" dirty="0">
                <a:solidFill>
                  <a:srgbClr val="000000"/>
                </a:solidFill>
              </a:rPr>
              <a:t>a peak some 2,850 feet high, about forty miles north of Jerusalem.</a:t>
            </a:r>
            <a:endParaRPr lang="en-US" sz="3200" b="1" i="1" dirty="0">
              <a:solidFill>
                <a:srgbClr val="000000"/>
              </a:solidFill>
              <a:effectLst/>
            </a:endParaRPr>
          </a:p>
          <a:p>
            <a:pPr algn="ctr"/>
            <a:endParaRPr lang="en-US" sz="1800" b="1" i="1" dirty="0">
              <a:solidFill>
                <a:srgbClr val="000000"/>
              </a:solidFill>
            </a:endParaRPr>
          </a:p>
        </p:txBody>
      </p:sp>
      <p:sp>
        <p:nvSpPr>
          <p:cNvPr id="8" name="Arrow: Right 7">
            <a:extLst>
              <a:ext uri="{FF2B5EF4-FFF2-40B4-BE49-F238E27FC236}">
                <a16:creationId xmlns:a16="http://schemas.microsoft.com/office/drawing/2014/main" id="{A123F660-702A-5BE1-C9CA-9433CFA0D437}"/>
              </a:ext>
            </a:extLst>
          </p:cNvPr>
          <p:cNvSpPr/>
          <p:nvPr/>
        </p:nvSpPr>
        <p:spPr>
          <a:xfrm rot="16583648">
            <a:off x="7645503" y="5227931"/>
            <a:ext cx="1877712" cy="196825"/>
          </a:xfrm>
          <a:prstGeom prst="rightArrow">
            <a:avLst/>
          </a:prstGeom>
          <a:solidFill>
            <a:schemeClr val="accent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Arrow: Right 8">
            <a:extLst>
              <a:ext uri="{FF2B5EF4-FFF2-40B4-BE49-F238E27FC236}">
                <a16:creationId xmlns:a16="http://schemas.microsoft.com/office/drawing/2014/main" id="{31F885A2-7ACA-2BDF-8550-4686E3C3145E}"/>
              </a:ext>
            </a:extLst>
          </p:cNvPr>
          <p:cNvSpPr/>
          <p:nvPr/>
        </p:nvSpPr>
        <p:spPr>
          <a:xfrm rot="16406986">
            <a:off x="7337896" y="2388018"/>
            <a:ext cx="2794678" cy="175230"/>
          </a:xfrm>
          <a:prstGeom prst="rightArrow">
            <a:avLst/>
          </a:prstGeom>
          <a:solidFill>
            <a:schemeClr val="accent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28B03E1C-918B-BF38-CB98-5675594F0345}"/>
              </a:ext>
            </a:extLst>
          </p:cNvPr>
          <p:cNvSpPr/>
          <p:nvPr/>
        </p:nvSpPr>
        <p:spPr>
          <a:xfrm>
            <a:off x="8484707" y="3903583"/>
            <a:ext cx="1371600" cy="478784"/>
          </a:xfrm>
          <a:prstGeom prst="ellipse">
            <a:avLst/>
          </a:prstGeom>
          <a:noFill/>
          <a:ln w="41275">
            <a:solidFill>
              <a:schemeClr val="accent2">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48825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8A8DA07-BEC3-F73B-706C-1EE354A97FE0}"/>
            </a:ext>
          </a:extLst>
        </p:cNvPr>
        <p:cNvGrpSpPr/>
        <p:nvPr/>
      </p:nvGrpSpPr>
      <p:grpSpPr>
        <a:xfrm>
          <a:off x="0" y="0"/>
          <a:ext cx="0" cy="0"/>
          <a:chOff x="0" y="0"/>
          <a:chExt cx="0" cy="0"/>
        </a:xfrm>
      </p:grpSpPr>
      <p:pic>
        <p:nvPicPr>
          <p:cNvPr id="3" name="Picture 2">
            <a:extLst>
              <a:ext uri="{FF2B5EF4-FFF2-40B4-BE49-F238E27FC236}">
                <a16:creationId xmlns:a16="http://schemas.microsoft.com/office/drawing/2014/main" id="{66F46298-E5FD-806A-17BA-F5B0A84B324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4287"/>
            <a:ext cx="10972800" cy="6829425"/>
          </a:xfrm>
          <a:prstGeom prst="rect">
            <a:avLst/>
          </a:prstGeom>
        </p:spPr>
      </p:pic>
      <p:sp>
        <p:nvSpPr>
          <p:cNvPr id="4" name="Title 1">
            <a:extLst>
              <a:ext uri="{FF2B5EF4-FFF2-40B4-BE49-F238E27FC236}">
                <a16:creationId xmlns:a16="http://schemas.microsoft.com/office/drawing/2014/main" id="{C2106908-71F9-90B2-3D01-C4DE1723ED2E}"/>
              </a:ext>
            </a:extLst>
          </p:cNvPr>
          <p:cNvSpPr txBox="1">
            <a:spLocks/>
          </p:cNvSpPr>
          <p:nvPr/>
        </p:nvSpPr>
        <p:spPr>
          <a:xfrm>
            <a:off x="762000" y="304800"/>
            <a:ext cx="9448800" cy="14478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a:solidFill>
                  <a:schemeClr val="accent2">
                    <a:lumMod val="50000"/>
                  </a:schemeClr>
                </a:solidFill>
                <a:latin typeface="Constantia" panose="02030602050306030303" pitchFamily="18" charset="0"/>
              </a:rPr>
              <a:t>A Lesson of SHARING </a:t>
            </a:r>
            <a:br>
              <a:rPr lang="en-US" b="1" dirty="0">
                <a:solidFill>
                  <a:schemeClr val="accent2">
                    <a:lumMod val="50000"/>
                  </a:schemeClr>
                </a:solidFill>
                <a:latin typeface="Constantia" panose="02030602050306030303" pitchFamily="18" charset="0"/>
              </a:rPr>
            </a:br>
            <a:r>
              <a:rPr lang="en-US" b="1" dirty="0">
                <a:solidFill>
                  <a:schemeClr val="accent2">
                    <a:lumMod val="50000"/>
                  </a:schemeClr>
                </a:solidFill>
                <a:latin typeface="Constantia" panose="02030602050306030303" pitchFamily="18" charset="0"/>
              </a:rPr>
              <a:t>from  Jacob’s Well</a:t>
            </a:r>
          </a:p>
        </p:txBody>
      </p:sp>
      <p:sp>
        <p:nvSpPr>
          <p:cNvPr id="5" name="Minus Sign 4">
            <a:extLst>
              <a:ext uri="{FF2B5EF4-FFF2-40B4-BE49-F238E27FC236}">
                <a16:creationId xmlns:a16="http://schemas.microsoft.com/office/drawing/2014/main" id="{782297C1-E8C3-DCD4-CE93-8B6BB8521215}"/>
              </a:ext>
            </a:extLst>
          </p:cNvPr>
          <p:cNvSpPr/>
          <p:nvPr/>
        </p:nvSpPr>
        <p:spPr>
          <a:xfrm>
            <a:off x="1600200" y="1752600"/>
            <a:ext cx="7772400" cy="304800"/>
          </a:xfrm>
          <a:prstGeom prst="mathMinus">
            <a:avLst/>
          </a:prstGeom>
          <a:solidFill>
            <a:srgbClr val="920808"/>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a:extLst>
              <a:ext uri="{FF2B5EF4-FFF2-40B4-BE49-F238E27FC236}">
                <a16:creationId xmlns:a16="http://schemas.microsoft.com/office/drawing/2014/main" id="{D3B30134-1BA1-D958-2DA2-116A7A63E7AD}"/>
              </a:ext>
            </a:extLst>
          </p:cNvPr>
          <p:cNvSpPr txBox="1">
            <a:spLocks/>
          </p:cNvSpPr>
          <p:nvPr/>
        </p:nvSpPr>
        <p:spPr>
          <a:xfrm>
            <a:off x="342900" y="2763257"/>
            <a:ext cx="10287000" cy="3801666"/>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a:latin typeface="Constantia" panose="02030602050306030303" pitchFamily="18" charset="0"/>
              </a:rPr>
              <a:t>The church will not really grow </a:t>
            </a:r>
          </a:p>
          <a:p>
            <a:r>
              <a:rPr lang="en-US" b="1" dirty="0">
                <a:latin typeface="Constantia" panose="02030602050306030303" pitchFamily="18" charset="0"/>
              </a:rPr>
              <a:t>until more Christians </a:t>
            </a:r>
          </a:p>
          <a:p>
            <a:r>
              <a:rPr lang="en-US" sz="7200" b="1" dirty="0">
                <a:latin typeface="Constantia" panose="02030602050306030303" pitchFamily="18" charset="0"/>
              </a:rPr>
              <a:t>Learn to Imitate Jesus at Jacob’s Well</a:t>
            </a:r>
          </a:p>
        </p:txBody>
      </p:sp>
    </p:spTree>
    <p:extLst>
      <p:ext uri="{BB962C8B-B14F-4D97-AF65-F5344CB8AC3E}">
        <p14:creationId xmlns:p14="http://schemas.microsoft.com/office/powerpoint/2010/main" val="149782209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59BAC43-9585-28AA-A870-CE69E75F3084}"/>
            </a:ext>
          </a:extLst>
        </p:cNvPr>
        <p:cNvGrpSpPr/>
        <p:nvPr/>
      </p:nvGrpSpPr>
      <p:grpSpPr>
        <a:xfrm>
          <a:off x="0" y="0"/>
          <a:ext cx="0" cy="0"/>
          <a:chOff x="0" y="0"/>
          <a:chExt cx="0" cy="0"/>
        </a:xfrm>
      </p:grpSpPr>
      <p:pic>
        <p:nvPicPr>
          <p:cNvPr id="3" name="Picture 2">
            <a:extLst>
              <a:ext uri="{FF2B5EF4-FFF2-40B4-BE49-F238E27FC236}">
                <a16:creationId xmlns:a16="http://schemas.microsoft.com/office/drawing/2014/main" id="{8645594C-A8D7-A43B-5CDF-1FE2850E367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0972800" cy="6829425"/>
          </a:xfrm>
          <a:prstGeom prst="rect">
            <a:avLst/>
          </a:prstGeom>
        </p:spPr>
      </p:pic>
      <p:sp>
        <p:nvSpPr>
          <p:cNvPr id="4" name="Title 1">
            <a:extLst>
              <a:ext uri="{FF2B5EF4-FFF2-40B4-BE49-F238E27FC236}">
                <a16:creationId xmlns:a16="http://schemas.microsoft.com/office/drawing/2014/main" id="{5DC3BCB7-248E-4C5B-EC5F-5B24C53D7938}"/>
              </a:ext>
            </a:extLst>
          </p:cNvPr>
          <p:cNvSpPr txBox="1">
            <a:spLocks/>
          </p:cNvSpPr>
          <p:nvPr/>
        </p:nvSpPr>
        <p:spPr>
          <a:xfrm>
            <a:off x="762000" y="304800"/>
            <a:ext cx="9448800" cy="14478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a:solidFill>
                  <a:schemeClr val="accent2">
                    <a:lumMod val="50000"/>
                  </a:schemeClr>
                </a:solidFill>
                <a:latin typeface="Constantia" panose="02030602050306030303" pitchFamily="18" charset="0"/>
              </a:rPr>
              <a:t>A Lesson of SHARING </a:t>
            </a:r>
            <a:br>
              <a:rPr lang="en-US" b="1" dirty="0">
                <a:solidFill>
                  <a:schemeClr val="accent2">
                    <a:lumMod val="50000"/>
                  </a:schemeClr>
                </a:solidFill>
                <a:latin typeface="Constantia" panose="02030602050306030303" pitchFamily="18" charset="0"/>
              </a:rPr>
            </a:br>
            <a:r>
              <a:rPr lang="en-US" b="1" dirty="0">
                <a:solidFill>
                  <a:schemeClr val="accent2">
                    <a:lumMod val="50000"/>
                  </a:schemeClr>
                </a:solidFill>
                <a:latin typeface="Constantia" panose="02030602050306030303" pitchFamily="18" charset="0"/>
              </a:rPr>
              <a:t>from  Jacob’s Well</a:t>
            </a:r>
          </a:p>
        </p:txBody>
      </p:sp>
      <p:sp>
        <p:nvSpPr>
          <p:cNvPr id="5" name="Minus Sign 4">
            <a:extLst>
              <a:ext uri="{FF2B5EF4-FFF2-40B4-BE49-F238E27FC236}">
                <a16:creationId xmlns:a16="http://schemas.microsoft.com/office/drawing/2014/main" id="{694998C8-6578-6E42-C494-BF98BFAC8020}"/>
              </a:ext>
            </a:extLst>
          </p:cNvPr>
          <p:cNvSpPr/>
          <p:nvPr/>
        </p:nvSpPr>
        <p:spPr>
          <a:xfrm>
            <a:off x="1600200" y="1752600"/>
            <a:ext cx="7772400" cy="304800"/>
          </a:xfrm>
          <a:prstGeom prst="mathMinus">
            <a:avLst/>
          </a:prstGeom>
          <a:solidFill>
            <a:srgbClr val="920808"/>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a:extLst>
              <a:ext uri="{FF2B5EF4-FFF2-40B4-BE49-F238E27FC236}">
                <a16:creationId xmlns:a16="http://schemas.microsoft.com/office/drawing/2014/main" id="{A7D001C1-CBD4-3CFC-FDD8-FA7F2C67032B}"/>
              </a:ext>
            </a:extLst>
          </p:cNvPr>
          <p:cNvSpPr txBox="1">
            <a:spLocks/>
          </p:cNvSpPr>
          <p:nvPr/>
        </p:nvSpPr>
        <p:spPr>
          <a:xfrm>
            <a:off x="152400" y="2209800"/>
            <a:ext cx="10668000" cy="908537"/>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b="1" dirty="0">
                <a:latin typeface="Constantia" panose="02030602050306030303" pitchFamily="18" charset="0"/>
              </a:rPr>
              <a:t>Four Basic Needs to Recognize…</a:t>
            </a:r>
          </a:p>
        </p:txBody>
      </p:sp>
      <p:sp>
        <p:nvSpPr>
          <p:cNvPr id="7" name="TextBox 6">
            <a:extLst>
              <a:ext uri="{FF2B5EF4-FFF2-40B4-BE49-F238E27FC236}">
                <a16:creationId xmlns:a16="http://schemas.microsoft.com/office/drawing/2014/main" id="{FB510727-5D5F-BAC8-ADB5-E78E332A2071}"/>
              </a:ext>
            </a:extLst>
          </p:cNvPr>
          <p:cNvSpPr txBox="1"/>
          <p:nvPr/>
        </p:nvSpPr>
        <p:spPr>
          <a:xfrm>
            <a:off x="1744394" y="3270737"/>
            <a:ext cx="9067800" cy="2985433"/>
          </a:xfrm>
          <a:prstGeom prst="rect">
            <a:avLst/>
          </a:prstGeom>
          <a:noFill/>
        </p:spPr>
        <p:txBody>
          <a:bodyPr wrap="square">
            <a:spAutoFit/>
          </a:bodyPr>
          <a:lstStyle/>
          <a:p>
            <a:pPr marL="514350" indent="-514350">
              <a:buAutoNum type="arabicPeriod"/>
            </a:pPr>
            <a:r>
              <a:rPr lang="en-US" sz="3200" b="1" dirty="0">
                <a:solidFill>
                  <a:schemeClr val="accent2">
                    <a:lumMod val="50000"/>
                  </a:schemeClr>
                </a:solidFill>
                <a:effectLst/>
                <a:latin typeface="Constantia" panose="02030602050306030303" pitchFamily="18" charset="0"/>
              </a:rPr>
              <a:t>The Need </a:t>
            </a:r>
            <a:r>
              <a:rPr lang="en-US" sz="3200" b="1" dirty="0">
                <a:solidFill>
                  <a:schemeClr val="accent2">
                    <a:lumMod val="50000"/>
                  </a:schemeClr>
                </a:solidFill>
                <a:latin typeface="Constantia" panose="02030602050306030303" pitchFamily="18" charset="0"/>
              </a:rPr>
              <a:t>P</a:t>
            </a:r>
            <a:r>
              <a:rPr lang="en-US" sz="3200" b="1" dirty="0">
                <a:solidFill>
                  <a:schemeClr val="accent2">
                    <a:lumMod val="50000"/>
                  </a:schemeClr>
                </a:solidFill>
                <a:effectLst/>
                <a:latin typeface="Constantia" panose="02030602050306030303" pitchFamily="18" charset="0"/>
              </a:rPr>
              <a:t>eople Have for the Bible.</a:t>
            </a:r>
          </a:p>
          <a:p>
            <a:pPr marL="514350" indent="-514350">
              <a:buAutoNum type="arabicPeriod"/>
            </a:pPr>
            <a:endParaRPr lang="en-US" sz="1200" b="1" dirty="0">
              <a:solidFill>
                <a:schemeClr val="accent2">
                  <a:lumMod val="50000"/>
                </a:schemeClr>
              </a:solidFill>
              <a:effectLst/>
              <a:latin typeface="Constantia" panose="02030602050306030303" pitchFamily="18" charset="0"/>
            </a:endParaRPr>
          </a:p>
          <a:p>
            <a:pPr marL="457200" indent="-457200">
              <a:buAutoNum type="arabicPeriod"/>
            </a:pPr>
            <a:r>
              <a:rPr lang="en-US" sz="3200" b="1" dirty="0">
                <a:solidFill>
                  <a:schemeClr val="accent2">
                    <a:lumMod val="50000"/>
                  </a:schemeClr>
                </a:solidFill>
                <a:latin typeface="Constantia" panose="02030602050306030303" pitchFamily="18" charset="0"/>
              </a:rPr>
              <a:t> The Need to Reach ALL People.</a:t>
            </a:r>
          </a:p>
          <a:p>
            <a:pPr marL="457200" indent="-457200">
              <a:buAutoNum type="arabicPeriod"/>
            </a:pPr>
            <a:endParaRPr lang="en-US" sz="1200" b="1" dirty="0">
              <a:solidFill>
                <a:schemeClr val="accent2">
                  <a:lumMod val="50000"/>
                </a:schemeClr>
              </a:solidFill>
              <a:latin typeface="Constantia" panose="02030602050306030303" pitchFamily="18" charset="0"/>
            </a:endParaRPr>
          </a:p>
          <a:p>
            <a:pPr marL="457200" indent="-457200">
              <a:buAutoNum type="arabicPeriod"/>
            </a:pPr>
            <a:r>
              <a:rPr lang="en-US" sz="3200" b="1" dirty="0">
                <a:solidFill>
                  <a:schemeClr val="accent2">
                    <a:lumMod val="50000"/>
                  </a:schemeClr>
                </a:solidFill>
                <a:latin typeface="Constantia" panose="02030602050306030303" pitchFamily="18" charset="0"/>
              </a:rPr>
              <a:t> The Need to Seize the Opportunity.</a:t>
            </a:r>
          </a:p>
          <a:p>
            <a:pPr marL="457200" indent="-457200">
              <a:buAutoNum type="arabicPeriod"/>
            </a:pPr>
            <a:endParaRPr lang="en-US" sz="1200" b="1" dirty="0">
              <a:solidFill>
                <a:schemeClr val="accent2">
                  <a:lumMod val="50000"/>
                </a:schemeClr>
              </a:solidFill>
              <a:latin typeface="Constantia" panose="02030602050306030303" pitchFamily="18" charset="0"/>
            </a:endParaRPr>
          </a:p>
          <a:p>
            <a:pPr marL="457200" indent="-457200">
              <a:buAutoNum type="arabicPeriod"/>
            </a:pPr>
            <a:r>
              <a:rPr lang="en-US" sz="3200" b="1" dirty="0">
                <a:solidFill>
                  <a:schemeClr val="accent2">
                    <a:lumMod val="50000"/>
                  </a:schemeClr>
                </a:solidFill>
                <a:latin typeface="Constantia" panose="02030602050306030303" pitchFamily="18" charset="0"/>
              </a:rPr>
              <a:t> The Need to Teach Just One Person.</a:t>
            </a:r>
          </a:p>
          <a:p>
            <a:pPr marL="457200" indent="-457200">
              <a:buAutoNum type="arabicPeriod"/>
            </a:pPr>
            <a:endParaRPr lang="en-US" sz="2400" dirty="0"/>
          </a:p>
        </p:txBody>
      </p:sp>
    </p:spTree>
    <p:extLst>
      <p:ext uri="{BB962C8B-B14F-4D97-AF65-F5344CB8AC3E}">
        <p14:creationId xmlns:p14="http://schemas.microsoft.com/office/powerpoint/2010/main" val="738912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BE6002D-33C8-9461-A4FA-5D0123D6648A}"/>
            </a:ext>
          </a:extLst>
        </p:cNvPr>
        <p:cNvGrpSpPr/>
        <p:nvPr/>
      </p:nvGrpSpPr>
      <p:grpSpPr>
        <a:xfrm>
          <a:off x="0" y="0"/>
          <a:ext cx="0" cy="0"/>
          <a:chOff x="0" y="0"/>
          <a:chExt cx="0" cy="0"/>
        </a:xfrm>
      </p:grpSpPr>
      <p:pic>
        <p:nvPicPr>
          <p:cNvPr id="2050" name="Picture 2" descr="Görünüm panik Araya girmek woman at the well bible - antiote.com">
            <a:extLst>
              <a:ext uri="{FF2B5EF4-FFF2-40B4-BE49-F238E27FC236}">
                <a16:creationId xmlns:a16="http://schemas.microsoft.com/office/drawing/2014/main" id="{7F9870E3-B466-E42D-8A39-9215E11A569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0972800" cy="68326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6AB9B83C-B004-CD76-C32E-09F29F732EF5}"/>
              </a:ext>
            </a:extLst>
          </p:cNvPr>
          <p:cNvSpPr>
            <a:spLocks noGrp="1"/>
          </p:cNvSpPr>
          <p:nvPr>
            <p:ph type="title"/>
          </p:nvPr>
        </p:nvSpPr>
        <p:spPr>
          <a:xfrm>
            <a:off x="228600" y="1371600"/>
            <a:ext cx="4328160" cy="3916361"/>
          </a:xfrm>
        </p:spPr>
        <p:txBody>
          <a:bodyPr>
            <a:normAutofit fontScale="90000"/>
          </a:bodyPr>
          <a:lstStyle/>
          <a:p>
            <a:r>
              <a:rPr lang="en-US" sz="6000" b="1" dirty="0">
                <a:solidFill>
                  <a:schemeClr val="accent2">
                    <a:lumMod val="50000"/>
                  </a:schemeClr>
                </a:solidFill>
                <a:latin typeface="Constantia" panose="02030602050306030303" pitchFamily="18" charset="0"/>
              </a:rPr>
              <a:t>A Lesson </a:t>
            </a:r>
            <a:br>
              <a:rPr lang="en-US" sz="6000" b="1" dirty="0">
                <a:solidFill>
                  <a:schemeClr val="accent2">
                    <a:lumMod val="50000"/>
                  </a:schemeClr>
                </a:solidFill>
                <a:latin typeface="Constantia" panose="02030602050306030303" pitchFamily="18" charset="0"/>
              </a:rPr>
            </a:br>
            <a:r>
              <a:rPr lang="en-US" sz="6000" b="1" dirty="0">
                <a:solidFill>
                  <a:schemeClr val="accent2">
                    <a:lumMod val="50000"/>
                  </a:schemeClr>
                </a:solidFill>
                <a:latin typeface="Constantia" panose="02030602050306030303" pitchFamily="18" charset="0"/>
              </a:rPr>
              <a:t>of </a:t>
            </a:r>
            <a:r>
              <a:rPr lang="en-US" sz="7300" b="1" dirty="0">
                <a:solidFill>
                  <a:schemeClr val="accent2">
                    <a:lumMod val="50000"/>
                  </a:schemeClr>
                </a:solidFill>
                <a:latin typeface="Constantia" panose="02030602050306030303" pitchFamily="18" charset="0"/>
              </a:rPr>
              <a:t>SHARING</a:t>
            </a:r>
            <a:r>
              <a:rPr lang="en-US" sz="6000" b="1" dirty="0">
                <a:solidFill>
                  <a:schemeClr val="accent2">
                    <a:lumMod val="50000"/>
                  </a:schemeClr>
                </a:solidFill>
                <a:latin typeface="Constantia" panose="02030602050306030303" pitchFamily="18" charset="0"/>
              </a:rPr>
              <a:t> </a:t>
            </a:r>
            <a:br>
              <a:rPr lang="en-US" sz="6000" b="1" dirty="0">
                <a:solidFill>
                  <a:schemeClr val="accent2">
                    <a:lumMod val="50000"/>
                  </a:schemeClr>
                </a:solidFill>
                <a:latin typeface="Constantia" panose="02030602050306030303" pitchFamily="18" charset="0"/>
              </a:rPr>
            </a:br>
            <a:r>
              <a:rPr lang="en-US" sz="6000" b="1" dirty="0">
                <a:solidFill>
                  <a:schemeClr val="accent2">
                    <a:lumMod val="50000"/>
                  </a:schemeClr>
                </a:solidFill>
                <a:latin typeface="Constantia" panose="02030602050306030303" pitchFamily="18" charset="0"/>
              </a:rPr>
              <a:t>from</a:t>
            </a:r>
            <a:br>
              <a:rPr lang="en-US" sz="6000" b="1" dirty="0">
                <a:solidFill>
                  <a:schemeClr val="accent2">
                    <a:lumMod val="50000"/>
                  </a:schemeClr>
                </a:solidFill>
                <a:latin typeface="Constantia" panose="02030602050306030303" pitchFamily="18" charset="0"/>
              </a:rPr>
            </a:br>
            <a:r>
              <a:rPr lang="en-US" sz="6000" b="1" dirty="0">
                <a:solidFill>
                  <a:schemeClr val="accent2">
                    <a:lumMod val="50000"/>
                  </a:schemeClr>
                </a:solidFill>
                <a:latin typeface="Constantia" panose="02030602050306030303" pitchFamily="18" charset="0"/>
              </a:rPr>
              <a:t> Jacob’s Well</a:t>
            </a:r>
          </a:p>
        </p:txBody>
      </p:sp>
    </p:spTree>
    <p:extLst>
      <p:ext uri="{BB962C8B-B14F-4D97-AF65-F5344CB8AC3E}">
        <p14:creationId xmlns:p14="http://schemas.microsoft.com/office/powerpoint/2010/main" val="119116047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835763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8A788DE-28BD-61C5-6566-13423BE49EA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4287"/>
            <a:ext cx="10972800" cy="6829425"/>
          </a:xfrm>
          <a:prstGeom prst="rect">
            <a:avLst/>
          </a:prstGeom>
        </p:spPr>
      </p:pic>
      <p:sp>
        <p:nvSpPr>
          <p:cNvPr id="4" name="Title 1">
            <a:extLst>
              <a:ext uri="{FF2B5EF4-FFF2-40B4-BE49-F238E27FC236}">
                <a16:creationId xmlns:a16="http://schemas.microsoft.com/office/drawing/2014/main" id="{FC0BF262-1E95-D20E-1987-5B9C743FECE1}"/>
              </a:ext>
            </a:extLst>
          </p:cNvPr>
          <p:cNvSpPr txBox="1">
            <a:spLocks/>
          </p:cNvSpPr>
          <p:nvPr/>
        </p:nvSpPr>
        <p:spPr>
          <a:xfrm>
            <a:off x="762000" y="304800"/>
            <a:ext cx="9448800" cy="14478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a:solidFill>
                  <a:schemeClr val="accent2">
                    <a:lumMod val="50000"/>
                  </a:schemeClr>
                </a:solidFill>
                <a:latin typeface="Constantia" panose="02030602050306030303" pitchFamily="18" charset="0"/>
              </a:rPr>
              <a:t>A Lesson of SHARING </a:t>
            </a:r>
            <a:br>
              <a:rPr lang="en-US" b="1" dirty="0">
                <a:solidFill>
                  <a:schemeClr val="accent2">
                    <a:lumMod val="50000"/>
                  </a:schemeClr>
                </a:solidFill>
                <a:latin typeface="Constantia" panose="02030602050306030303" pitchFamily="18" charset="0"/>
              </a:rPr>
            </a:br>
            <a:r>
              <a:rPr lang="en-US" b="1" dirty="0">
                <a:solidFill>
                  <a:schemeClr val="accent2">
                    <a:lumMod val="50000"/>
                  </a:schemeClr>
                </a:solidFill>
                <a:latin typeface="Constantia" panose="02030602050306030303" pitchFamily="18" charset="0"/>
              </a:rPr>
              <a:t>from  Jacob’s Well</a:t>
            </a:r>
          </a:p>
        </p:txBody>
      </p:sp>
      <p:sp>
        <p:nvSpPr>
          <p:cNvPr id="5" name="Minus Sign 4">
            <a:extLst>
              <a:ext uri="{FF2B5EF4-FFF2-40B4-BE49-F238E27FC236}">
                <a16:creationId xmlns:a16="http://schemas.microsoft.com/office/drawing/2014/main" id="{CEED3845-FD28-5B4C-EB87-48A1EDF23671}"/>
              </a:ext>
            </a:extLst>
          </p:cNvPr>
          <p:cNvSpPr/>
          <p:nvPr/>
        </p:nvSpPr>
        <p:spPr>
          <a:xfrm>
            <a:off x="1600200" y="1752600"/>
            <a:ext cx="7772400" cy="304800"/>
          </a:xfrm>
          <a:prstGeom prst="mathMinus">
            <a:avLst/>
          </a:prstGeom>
          <a:solidFill>
            <a:srgbClr val="920808"/>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a:extLst>
              <a:ext uri="{FF2B5EF4-FFF2-40B4-BE49-F238E27FC236}">
                <a16:creationId xmlns:a16="http://schemas.microsoft.com/office/drawing/2014/main" id="{62D08F75-BE68-6847-F105-5BCD558A2A0F}"/>
              </a:ext>
            </a:extLst>
          </p:cNvPr>
          <p:cNvSpPr txBox="1">
            <a:spLocks/>
          </p:cNvSpPr>
          <p:nvPr/>
        </p:nvSpPr>
        <p:spPr>
          <a:xfrm>
            <a:off x="762000" y="2971800"/>
            <a:ext cx="9448800" cy="3093244"/>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a:latin typeface="Constantia" panose="02030602050306030303" pitchFamily="18" charset="0"/>
              </a:rPr>
              <a:t>The Need That People Have </a:t>
            </a:r>
          </a:p>
          <a:p>
            <a:r>
              <a:rPr lang="en-US" b="1" dirty="0">
                <a:latin typeface="Constantia" panose="02030602050306030303" pitchFamily="18" charset="0"/>
              </a:rPr>
              <a:t>for the </a:t>
            </a:r>
          </a:p>
          <a:p>
            <a:r>
              <a:rPr lang="en-US" sz="7200" b="1" dirty="0">
                <a:latin typeface="Constantia" panose="02030602050306030303" pitchFamily="18" charset="0"/>
              </a:rPr>
              <a:t>Gospel</a:t>
            </a:r>
          </a:p>
        </p:txBody>
      </p:sp>
    </p:spTree>
    <p:extLst>
      <p:ext uri="{BB962C8B-B14F-4D97-AF65-F5344CB8AC3E}">
        <p14:creationId xmlns:p14="http://schemas.microsoft.com/office/powerpoint/2010/main" val="4160714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AE5DCE2-483A-E41D-106F-F07CF8D523B4}"/>
            </a:ext>
          </a:extLst>
        </p:cNvPr>
        <p:cNvGrpSpPr/>
        <p:nvPr/>
      </p:nvGrpSpPr>
      <p:grpSpPr>
        <a:xfrm>
          <a:off x="0" y="0"/>
          <a:ext cx="0" cy="0"/>
          <a:chOff x="0" y="0"/>
          <a:chExt cx="0" cy="0"/>
        </a:xfrm>
      </p:grpSpPr>
      <p:pic>
        <p:nvPicPr>
          <p:cNvPr id="3" name="Picture 2">
            <a:extLst>
              <a:ext uri="{FF2B5EF4-FFF2-40B4-BE49-F238E27FC236}">
                <a16:creationId xmlns:a16="http://schemas.microsoft.com/office/drawing/2014/main" id="{22F4B5A4-4327-D8B9-D8C1-7664D63873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4287"/>
            <a:ext cx="10972800" cy="6829425"/>
          </a:xfrm>
          <a:prstGeom prst="rect">
            <a:avLst/>
          </a:prstGeom>
        </p:spPr>
      </p:pic>
      <p:sp>
        <p:nvSpPr>
          <p:cNvPr id="4" name="Title 1">
            <a:extLst>
              <a:ext uri="{FF2B5EF4-FFF2-40B4-BE49-F238E27FC236}">
                <a16:creationId xmlns:a16="http://schemas.microsoft.com/office/drawing/2014/main" id="{5EFF2AA4-A157-7360-06A9-17CFDBAD1FA9}"/>
              </a:ext>
            </a:extLst>
          </p:cNvPr>
          <p:cNvSpPr txBox="1">
            <a:spLocks/>
          </p:cNvSpPr>
          <p:nvPr/>
        </p:nvSpPr>
        <p:spPr>
          <a:xfrm>
            <a:off x="762000" y="304800"/>
            <a:ext cx="9448800" cy="14478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a:solidFill>
                  <a:schemeClr val="accent2">
                    <a:lumMod val="50000"/>
                  </a:schemeClr>
                </a:solidFill>
                <a:latin typeface="Constantia" panose="02030602050306030303" pitchFamily="18" charset="0"/>
              </a:rPr>
              <a:t>A Lesson of SHARING </a:t>
            </a:r>
            <a:br>
              <a:rPr lang="en-US" b="1" dirty="0">
                <a:solidFill>
                  <a:schemeClr val="accent2">
                    <a:lumMod val="50000"/>
                  </a:schemeClr>
                </a:solidFill>
                <a:latin typeface="Constantia" panose="02030602050306030303" pitchFamily="18" charset="0"/>
              </a:rPr>
            </a:br>
            <a:r>
              <a:rPr lang="en-US" b="1" dirty="0">
                <a:solidFill>
                  <a:schemeClr val="accent2">
                    <a:lumMod val="50000"/>
                  </a:schemeClr>
                </a:solidFill>
                <a:latin typeface="Constantia" panose="02030602050306030303" pitchFamily="18" charset="0"/>
              </a:rPr>
              <a:t>from  Jacob’s Well</a:t>
            </a:r>
          </a:p>
        </p:txBody>
      </p:sp>
      <p:sp>
        <p:nvSpPr>
          <p:cNvPr id="5" name="Minus Sign 4">
            <a:extLst>
              <a:ext uri="{FF2B5EF4-FFF2-40B4-BE49-F238E27FC236}">
                <a16:creationId xmlns:a16="http://schemas.microsoft.com/office/drawing/2014/main" id="{49ACAF2D-241A-CA15-1F07-285DFDCAFB20}"/>
              </a:ext>
            </a:extLst>
          </p:cNvPr>
          <p:cNvSpPr/>
          <p:nvPr/>
        </p:nvSpPr>
        <p:spPr>
          <a:xfrm>
            <a:off x="1600200" y="1752600"/>
            <a:ext cx="7772400" cy="304800"/>
          </a:xfrm>
          <a:prstGeom prst="mathMinus">
            <a:avLst/>
          </a:prstGeom>
          <a:solidFill>
            <a:srgbClr val="920808"/>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a:extLst>
              <a:ext uri="{FF2B5EF4-FFF2-40B4-BE49-F238E27FC236}">
                <a16:creationId xmlns:a16="http://schemas.microsoft.com/office/drawing/2014/main" id="{F6B28270-AF54-A190-F6C6-3D8ECEA613E8}"/>
              </a:ext>
            </a:extLst>
          </p:cNvPr>
          <p:cNvSpPr txBox="1">
            <a:spLocks/>
          </p:cNvSpPr>
          <p:nvPr/>
        </p:nvSpPr>
        <p:spPr>
          <a:xfrm>
            <a:off x="152400" y="2209800"/>
            <a:ext cx="10668000" cy="9906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b="1" dirty="0">
                <a:latin typeface="Constantia" panose="02030602050306030303" pitchFamily="18" charset="0"/>
              </a:rPr>
              <a:t>The Need That People Have for the Gospel</a:t>
            </a:r>
          </a:p>
        </p:txBody>
      </p:sp>
      <p:sp>
        <p:nvSpPr>
          <p:cNvPr id="7" name="TextBox 6">
            <a:extLst>
              <a:ext uri="{FF2B5EF4-FFF2-40B4-BE49-F238E27FC236}">
                <a16:creationId xmlns:a16="http://schemas.microsoft.com/office/drawing/2014/main" id="{6D41F8E2-1234-413A-1F75-7C7987F8EB61}"/>
              </a:ext>
            </a:extLst>
          </p:cNvPr>
          <p:cNvSpPr txBox="1"/>
          <p:nvPr/>
        </p:nvSpPr>
        <p:spPr>
          <a:xfrm>
            <a:off x="762000" y="3262769"/>
            <a:ext cx="9601200" cy="3200876"/>
          </a:xfrm>
          <a:prstGeom prst="rect">
            <a:avLst/>
          </a:prstGeom>
          <a:noFill/>
        </p:spPr>
        <p:txBody>
          <a:bodyPr wrap="square">
            <a:spAutoFit/>
          </a:bodyPr>
          <a:lstStyle/>
          <a:p>
            <a:pPr algn="ctr"/>
            <a:r>
              <a:rPr lang="en-US" sz="3200" b="1" i="1" dirty="0">
                <a:solidFill>
                  <a:srgbClr val="000000"/>
                </a:solidFill>
                <a:effectLst/>
              </a:rPr>
              <a:t>“Now, therefore, you are no longer strangers and foreigners, but fellow citizens with the saints and members of the household of God, having been built on the foundation of the apostles and prophets, </a:t>
            </a:r>
          </a:p>
          <a:p>
            <a:pPr algn="ctr"/>
            <a:r>
              <a:rPr lang="en-US" sz="3200" b="1" i="1" dirty="0">
                <a:solidFill>
                  <a:srgbClr val="000000"/>
                </a:solidFill>
                <a:effectLst/>
              </a:rPr>
              <a:t>Jesus Christ Himself being the chief cornerstone,…</a:t>
            </a:r>
          </a:p>
          <a:p>
            <a:pPr algn="ctr"/>
            <a:endParaRPr lang="en-US" sz="1800" b="1" i="1" dirty="0">
              <a:solidFill>
                <a:srgbClr val="000000"/>
              </a:solidFill>
            </a:endParaRPr>
          </a:p>
          <a:p>
            <a:pPr algn="ctr"/>
            <a:r>
              <a:rPr lang="en-US" sz="2400" dirty="0">
                <a:solidFill>
                  <a:srgbClr val="000000"/>
                </a:solidFill>
              </a:rPr>
              <a:t>Ephesians 2:19-22</a:t>
            </a:r>
            <a:endParaRPr lang="en-US" sz="2400" dirty="0"/>
          </a:p>
        </p:txBody>
      </p:sp>
    </p:spTree>
    <p:extLst>
      <p:ext uri="{BB962C8B-B14F-4D97-AF65-F5344CB8AC3E}">
        <p14:creationId xmlns:p14="http://schemas.microsoft.com/office/powerpoint/2010/main" val="12082902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4FE7245-0A70-06D4-791D-D48C7E8AD046}"/>
            </a:ext>
          </a:extLst>
        </p:cNvPr>
        <p:cNvGrpSpPr/>
        <p:nvPr/>
      </p:nvGrpSpPr>
      <p:grpSpPr>
        <a:xfrm>
          <a:off x="0" y="0"/>
          <a:ext cx="0" cy="0"/>
          <a:chOff x="0" y="0"/>
          <a:chExt cx="0" cy="0"/>
        </a:xfrm>
      </p:grpSpPr>
      <p:pic>
        <p:nvPicPr>
          <p:cNvPr id="3" name="Picture 2">
            <a:extLst>
              <a:ext uri="{FF2B5EF4-FFF2-40B4-BE49-F238E27FC236}">
                <a16:creationId xmlns:a16="http://schemas.microsoft.com/office/drawing/2014/main" id="{27F1A916-5CAD-BAE4-99A6-F25B9717512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4287"/>
            <a:ext cx="10972800" cy="6829425"/>
          </a:xfrm>
          <a:prstGeom prst="rect">
            <a:avLst/>
          </a:prstGeom>
        </p:spPr>
      </p:pic>
      <p:sp>
        <p:nvSpPr>
          <p:cNvPr id="4" name="Title 1">
            <a:extLst>
              <a:ext uri="{FF2B5EF4-FFF2-40B4-BE49-F238E27FC236}">
                <a16:creationId xmlns:a16="http://schemas.microsoft.com/office/drawing/2014/main" id="{D13B4993-FC22-8FEB-CAA6-A38ACF6BB97A}"/>
              </a:ext>
            </a:extLst>
          </p:cNvPr>
          <p:cNvSpPr txBox="1">
            <a:spLocks/>
          </p:cNvSpPr>
          <p:nvPr/>
        </p:nvSpPr>
        <p:spPr>
          <a:xfrm>
            <a:off x="762000" y="304800"/>
            <a:ext cx="9448800" cy="14478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a:solidFill>
                  <a:schemeClr val="accent2">
                    <a:lumMod val="50000"/>
                  </a:schemeClr>
                </a:solidFill>
                <a:latin typeface="Constantia" panose="02030602050306030303" pitchFamily="18" charset="0"/>
              </a:rPr>
              <a:t>A Lesson of SHARING </a:t>
            </a:r>
            <a:br>
              <a:rPr lang="en-US" b="1" dirty="0">
                <a:solidFill>
                  <a:schemeClr val="accent2">
                    <a:lumMod val="50000"/>
                  </a:schemeClr>
                </a:solidFill>
                <a:latin typeface="Constantia" panose="02030602050306030303" pitchFamily="18" charset="0"/>
              </a:rPr>
            </a:br>
            <a:r>
              <a:rPr lang="en-US" b="1" dirty="0">
                <a:solidFill>
                  <a:schemeClr val="accent2">
                    <a:lumMod val="50000"/>
                  </a:schemeClr>
                </a:solidFill>
                <a:latin typeface="Constantia" panose="02030602050306030303" pitchFamily="18" charset="0"/>
              </a:rPr>
              <a:t>from  Jacob’s Well</a:t>
            </a:r>
          </a:p>
        </p:txBody>
      </p:sp>
      <p:sp>
        <p:nvSpPr>
          <p:cNvPr id="5" name="Minus Sign 4">
            <a:extLst>
              <a:ext uri="{FF2B5EF4-FFF2-40B4-BE49-F238E27FC236}">
                <a16:creationId xmlns:a16="http://schemas.microsoft.com/office/drawing/2014/main" id="{1F4702FF-8A57-CFDD-5B05-13ECCDFD9076}"/>
              </a:ext>
            </a:extLst>
          </p:cNvPr>
          <p:cNvSpPr/>
          <p:nvPr/>
        </p:nvSpPr>
        <p:spPr>
          <a:xfrm>
            <a:off x="1600200" y="1752600"/>
            <a:ext cx="7772400" cy="304800"/>
          </a:xfrm>
          <a:prstGeom prst="mathMinus">
            <a:avLst/>
          </a:prstGeom>
          <a:solidFill>
            <a:srgbClr val="920808"/>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a:extLst>
              <a:ext uri="{FF2B5EF4-FFF2-40B4-BE49-F238E27FC236}">
                <a16:creationId xmlns:a16="http://schemas.microsoft.com/office/drawing/2014/main" id="{29C9BD87-309F-AB84-7768-1E8B0E1DB523}"/>
              </a:ext>
            </a:extLst>
          </p:cNvPr>
          <p:cNvSpPr txBox="1">
            <a:spLocks/>
          </p:cNvSpPr>
          <p:nvPr/>
        </p:nvSpPr>
        <p:spPr>
          <a:xfrm>
            <a:off x="152400" y="2209800"/>
            <a:ext cx="10668000" cy="850344"/>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b="1" dirty="0">
                <a:latin typeface="Constantia" panose="02030602050306030303" pitchFamily="18" charset="0"/>
              </a:rPr>
              <a:t>The Need That People Have for the Gospel</a:t>
            </a:r>
          </a:p>
        </p:txBody>
      </p:sp>
      <p:sp>
        <p:nvSpPr>
          <p:cNvPr id="7" name="TextBox 6">
            <a:extLst>
              <a:ext uri="{FF2B5EF4-FFF2-40B4-BE49-F238E27FC236}">
                <a16:creationId xmlns:a16="http://schemas.microsoft.com/office/drawing/2014/main" id="{EE0C2A4C-D3C3-DBF2-A201-C0B7C7D5AAD3}"/>
              </a:ext>
            </a:extLst>
          </p:cNvPr>
          <p:cNvSpPr txBox="1"/>
          <p:nvPr/>
        </p:nvSpPr>
        <p:spPr>
          <a:xfrm>
            <a:off x="1219200" y="3364944"/>
            <a:ext cx="8763000" cy="2708434"/>
          </a:xfrm>
          <a:prstGeom prst="rect">
            <a:avLst/>
          </a:prstGeom>
          <a:noFill/>
        </p:spPr>
        <p:txBody>
          <a:bodyPr wrap="square">
            <a:spAutoFit/>
          </a:bodyPr>
          <a:lstStyle/>
          <a:p>
            <a:pPr algn="ctr"/>
            <a:r>
              <a:rPr lang="en-US" sz="3200" b="1" i="1" dirty="0">
                <a:solidFill>
                  <a:srgbClr val="000000"/>
                </a:solidFill>
              </a:rPr>
              <a:t>…</a:t>
            </a:r>
            <a:r>
              <a:rPr lang="en-US" sz="3200" b="1" i="1" dirty="0">
                <a:solidFill>
                  <a:srgbClr val="000000"/>
                </a:solidFill>
                <a:effectLst/>
              </a:rPr>
              <a:t>in whom the whole building, being fitted together, grows into a holy temple in the Lord, </a:t>
            </a:r>
          </a:p>
          <a:p>
            <a:pPr algn="ctr"/>
            <a:r>
              <a:rPr lang="en-US" sz="3200" b="1" i="1" dirty="0">
                <a:solidFill>
                  <a:srgbClr val="000000"/>
                </a:solidFill>
                <a:effectLst/>
              </a:rPr>
              <a:t>in whom you also are being built together for </a:t>
            </a:r>
          </a:p>
          <a:p>
            <a:pPr algn="ctr"/>
            <a:r>
              <a:rPr lang="en-US" sz="3200" b="1" i="1" dirty="0">
                <a:solidFill>
                  <a:srgbClr val="000000"/>
                </a:solidFill>
                <a:effectLst/>
              </a:rPr>
              <a:t>a dwelling place of God in the Spirit.</a:t>
            </a:r>
            <a:r>
              <a:rPr lang="en-US" sz="3200" b="1" i="1" dirty="0">
                <a:solidFill>
                  <a:srgbClr val="000000"/>
                </a:solidFill>
              </a:rPr>
              <a:t>”</a:t>
            </a:r>
            <a:endParaRPr lang="en-US" sz="3200" b="1" i="1" dirty="0">
              <a:solidFill>
                <a:srgbClr val="000000"/>
              </a:solidFill>
              <a:effectLst/>
            </a:endParaRPr>
          </a:p>
          <a:p>
            <a:pPr algn="ctr"/>
            <a:endParaRPr lang="en-US" sz="1800" b="1" i="1" dirty="0">
              <a:solidFill>
                <a:srgbClr val="000000"/>
              </a:solidFill>
            </a:endParaRPr>
          </a:p>
          <a:p>
            <a:pPr algn="ctr"/>
            <a:r>
              <a:rPr lang="en-US" sz="2400" dirty="0">
                <a:solidFill>
                  <a:srgbClr val="000000"/>
                </a:solidFill>
              </a:rPr>
              <a:t>Ephesians 2:19-22</a:t>
            </a:r>
            <a:endParaRPr lang="en-US" sz="2400" dirty="0"/>
          </a:p>
        </p:txBody>
      </p:sp>
    </p:spTree>
    <p:extLst>
      <p:ext uri="{BB962C8B-B14F-4D97-AF65-F5344CB8AC3E}">
        <p14:creationId xmlns:p14="http://schemas.microsoft.com/office/powerpoint/2010/main" val="9325753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16F3856-CBBC-6003-8019-73D707B8D4B3}"/>
            </a:ext>
          </a:extLst>
        </p:cNvPr>
        <p:cNvGrpSpPr/>
        <p:nvPr/>
      </p:nvGrpSpPr>
      <p:grpSpPr>
        <a:xfrm>
          <a:off x="0" y="0"/>
          <a:ext cx="0" cy="0"/>
          <a:chOff x="0" y="0"/>
          <a:chExt cx="0" cy="0"/>
        </a:xfrm>
      </p:grpSpPr>
      <p:pic>
        <p:nvPicPr>
          <p:cNvPr id="3" name="Picture 2">
            <a:extLst>
              <a:ext uri="{FF2B5EF4-FFF2-40B4-BE49-F238E27FC236}">
                <a16:creationId xmlns:a16="http://schemas.microsoft.com/office/drawing/2014/main" id="{4C11FDEE-2102-5213-4161-5FACBD092B3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4287"/>
            <a:ext cx="10972800" cy="6829425"/>
          </a:xfrm>
          <a:prstGeom prst="rect">
            <a:avLst/>
          </a:prstGeom>
        </p:spPr>
      </p:pic>
      <p:sp>
        <p:nvSpPr>
          <p:cNvPr id="4" name="Title 1">
            <a:extLst>
              <a:ext uri="{FF2B5EF4-FFF2-40B4-BE49-F238E27FC236}">
                <a16:creationId xmlns:a16="http://schemas.microsoft.com/office/drawing/2014/main" id="{DA4F2C96-4C20-20FA-C588-15AC17A08088}"/>
              </a:ext>
            </a:extLst>
          </p:cNvPr>
          <p:cNvSpPr txBox="1">
            <a:spLocks/>
          </p:cNvSpPr>
          <p:nvPr/>
        </p:nvSpPr>
        <p:spPr>
          <a:xfrm>
            <a:off x="762000" y="304800"/>
            <a:ext cx="9448800" cy="14478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a:solidFill>
                  <a:schemeClr val="accent2">
                    <a:lumMod val="50000"/>
                  </a:schemeClr>
                </a:solidFill>
                <a:latin typeface="Constantia" panose="02030602050306030303" pitchFamily="18" charset="0"/>
              </a:rPr>
              <a:t>A Lesson of SHARING </a:t>
            </a:r>
            <a:br>
              <a:rPr lang="en-US" b="1" dirty="0">
                <a:solidFill>
                  <a:schemeClr val="accent2">
                    <a:lumMod val="50000"/>
                  </a:schemeClr>
                </a:solidFill>
                <a:latin typeface="Constantia" panose="02030602050306030303" pitchFamily="18" charset="0"/>
              </a:rPr>
            </a:br>
            <a:r>
              <a:rPr lang="en-US" b="1" dirty="0">
                <a:solidFill>
                  <a:schemeClr val="accent2">
                    <a:lumMod val="50000"/>
                  </a:schemeClr>
                </a:solidFill>
                <a:latin typeface="Constantia" panose="02030602050306030303" pitchFamily="18" charset="0"/>
              </a:rPr>
              <a:t>from  Jacob’s Well</a:t>
            </a:r>
          </a:p>
        </p:txBody>
      </p:sp>
      <p:sp>
        <p:nvSpPr>
          <p:cNvPr id="5" name="Minus Sign 4">
            <a:extLst>
              <a:ext uri="{FF2B5EF4-FFF2-40B4-BE49-F238E27FC236}">
                <a16:creationId xmlns:a16="http://schemas.microsoft.com/office/drawing/2014/main" id="{CF0B8A50-E216-7084-0F09-94B13BCD8AED}"/>
              </a:ext>
            </a:extLst>
          </p:cNvPr>
          <p:cNvSpPr/>
          <p:nvPr/>
        </p:nvSpPr>
        <p:spPr>
          <a:xfrm>
            <a:off x="1600200" y="1752600"/>
            <a:ext cx="7772400" cy="304800"/>
          </a:xfrm>
          <a:prstGeom prst="mathMinus">
            <a:avLst/>
          </a:prstGeom>
          <a:solidFill>
            <a:srgbClr val="920808"/>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a:extLst>
              <a:ext uri="{FF2B5EF4-FFF2-40B4-BE49-F238E27FC236}">
                <a16:creationId xmlns:a16="http://schemas.microsoft.com/office/drawing/2014/main" id="{A6E18D31-4AA5-5BC5-EAE0-A6CC0A454A57}"/>
              </a:ext>
            </a:extLst>
          </p:cNvPr>
          <p:cNvSpPr txBox="1">
            <a:spLocks/>
          </p:cNvSpPr>
          <p:nvPr/>
        </p:nvSpPr>
        <p:spPr>
          <a:xfrm>
            <a:off x="152400" y="2209800"/>
            <a:ext cx="10668000" cy="9906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b="1" dirty="0">
                <a:latin typeface="Constantia" panose="02030602050306030303" pitchFamily="18" charset="0"/>
              </a:rPr>
              <a:t>The Need That People Have for the Gospel</a:t>
            </a:r>
          </a:p>
        </p:txBody>
      </p:sp>
      <p:sp>
        <p:nvSpPr>
          <p:cNvPr id="7" name="TextBox 6">
            <a:extLst>
              <a:ext uri="{FF2B5EF4-FFF2-40B4-BE49-F238E27FC236}">
                <a16:creationId xmlns:a16="http://schemas.microsoft.com/office/drawing/2014/main" id="{38A4CAB8-FBBB-A2BB-E81C-F237EB2E88F1}"/>
              </a:ext>
            </a:extLst>
          </p:cNvPr>
          <p:cNvSpPr txBox="1"/>
          <p:nvPr/>
        </p:nvSpPr>
        <p:spPr>
          <a:xfrm>
            <a:off x="1104900" y="3391138"/>
            <a:ext cx="8763000" cy="1723549"/>
          </a:xfrm>
          <a:prstGeom prst="rect">
            <a:avLst/>
          </a:prstGeom>
          <a:noFill/>
        </p:spPr>
        <p:txBody>
          <a:bodyPr wrap="square">
            <a:spAutoFit/>
          </a:bodyPr>
          <a:lstStyle/>
          <a:p>
            <a:pPr algn="ctr"/>
            <a:r>
              <a:rPr lang="en-US" sz="3200" b="1" i="1" dirty="0">
                <a:solidFill>
                  <a:srgbClr val="000000"/>
                </a:solidFill>
                <a:effectLst/>
              </a:rPr>
              <a:t>“in whom we have redemption through His blood, the forgiveness of sins.</a:t>
            </a:r>
            <a:r>
              <a:rPr lang="en-US" sz="3200" b="1" i="1" dirty="0">
                <a:solidFill>
                  <a:srgbClr val="000000"/>
                </a:solidFill>
              </a:rPr>
              <a:t>”</a:t>
            </a:r>
            <a:endParaRPr lang="en-US" sz="3200" b="1" i="1" dirty="0">
              <a:solidFill>
                <a:srgbClr val="000000"/>
              </a:solidFill>
              <a:effectLst/>
            </a:endParaRPr>
          </a:p>
          <a:p>
            <a:pPr algn="ctr"/>
            <a:endParaRPr lang="en-US" sz="1800" b="1" i="1" dirty="0">
              <a:solidFill>
                <a:srgbClr val="000000"/>
              </a:solidFill>
            </a:endParaRPr>
          </a:p>
          <a:p>
            <a:pPr algn="ctr"/>
            <a:r>
              <a:rPr lang="en-US" sz="2400" dirty="0">
                <a:solidFill>
                  <a:srgbClr val="000000"/>
                </a:solidFill>
              </a:rPr>
              <a:t>Colossians 1:14</a:t>
            </a:r>
            <a:endParaRPr lang="en-US" sz="2400" dirty="0"/>
          </a:p>
        </p:txBody>
      </p:sp>
    </p:spTree>
    <p:extLst>
      <p:ext uri="{BB962C8B-B14F-4D97-AF65-F5344CB8AC3E}">
        <p14:creationId xmlns:p14="http://schemas.microsoft.com/office/powerpoint/2010/main" val="10820270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545855-E472-4B34-E6DF-70F218145FE0}"/>
            </a:ext>
          </a:extLst>
        </p:cNvPr>
        <p:cNvGrpSpPr/>
        <p:nvPr/>
      </p:nvGrpSpPr>
      <p:grpSpPr>
        <a:xfrm>
          <a:off x="0" y="0"/>
          <a:ext cx="0" cy="0"/>
          <a:chOff x="0" y="0"/>
          <a:chExt cx="0" cy="0"/>
        </a:xfrm>
      </p:grpSpPr>
      <p:pic>
        <p:nvPicPr>
          <p:cNvPr id="3" name="Picture 2">
            <a:extLst>
              <a:ext uri="{FF2B5EF4-FFF2-40B4-BE49-F238E27FC236}">
                <a16:creationId xmlns:a16="http://schemas.microsoft.com/office/drawing/2014/main" id="{4931F227-3614-EB0D-9E94-05A9DA335FA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4287"/>
            <a:ext cx="10972800" cy="6829425"/>
          </a:xfrm>
          <a:prstGeom prst="rect">
            <a:avLst/>
          </a:prstGeom>
        </p:spPr>
      </p:pic>
      <p:sp>
        <p:nvSpPr>
          <p:cNvPr id="4" name="Title 1">
            <a:extLst>
              <a:ext uri="{FF2B5EF4-FFF2-40B4-BE49-F238E27FC236}">
                <a16:creationId xmlns:a16="http://schemas.microsoft.com/office/drawing/2014/main" id="{A7422233-E8EC-19A8-9472-3318C4914787}"/>
              </a:ext>
            </a:extLst>
          </p:cNvPr>
          <p:cNvSpPr txBox="1">
            <a:spLocks/>
          </p:cNvSpPr>
          <p:nvPr/>
        </p:nvSpPr>
        <p:spPr>
          <a:xfrm>
            <a:off x="762000" y="304800"/>
            <a:ext cx="9448800" cy="14478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a:solidFill>
                  <a:schemeClr val="accent2">
                    <a:lumMod val="50000"/>
                  </a:schemeClr>
                </a:solidFill>
                <a:latin typeface="Constantia" panose="02030602050306030303" pitchFamily="18" charset="0"/>
              </a:rPr>
              <a:t>A Lesson of SHARING </a:t>
            </a:r>
            <a:br>
              <a:rPr lang="en-US" b="1" dirty="0">
                <a:solidFill>
                  <a:schemeClr val="accent2">
                    <a:lumMod val="50000"/>
                  </a:schemeClr>
                </a:solidFill>
                <a:latin typeface="Constantia" panose="02030602050306030303" pitchFamily="18" charset="0"/>
              </a:rPr>
            </a:br>
            <a:r>
              <a:rPr lang="en-US" b="1" dirty="0">
                <a:solidFill>
                  <a:schemeClr val="accent2">
                    <a:lumMod val="50000"/>
                  </a:schemeClr>
                </a:solidFill>
                <a:latin typeface="Constantia" panose="02030602050306030303" pitchFamily="18" charset="0"/>
              </a:rPr>
              <a:t>from  Jacob’s Well</a:t>
            </a:r>
          </a:p>
        </p:txBody>
      </p:sp>
      <p:sp>
        <p:nvSpPr>
          <p:cNvPr id="5" name="Minus Sign 4">
            <a:extLst>
              <a:ext uri="{FF2B5EF4-FFF2-40B4-BE49-F238E27FC236}">
                <a16:creationId xmlns:a16="http://schemas.microsoft.com/office/drawing/2014/main" id="{D41908E7-466E-8472-6B52-504177C8E2A4}"/>
              </a:ext>
            </a:extLst>
          </p:cNvPr>
          <p:cNvSpPr/>
          <p:nvPr/>
        </p:nvSpPr>
        <p:spPr>
          <a:xfrm>
            <a:off x="1600200" y="1752600"/>
            <a:ext cx="7772400" cy="304800"/>
          </a:xfrm>
          <a:prstGeom prst="mathMinus">
            <a:avLst/>
          </a:prstGeom>
          <a:solidFill>
            <a:srgbClr val="920808"/>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a:extLst>
              <a:ext uri="{FF2B5EF4-FFF2-40B4-BE49-F238E27FC236}">
                <a16:creationId xmlns:a16="http://schemas.microsoft.com/office/drawing/2014/main" id="{53D4BA2F-3FF4-DEC1-F37B-429F21C44EF2}"/>
              </a:ext>
            </a:extLst>
          </p:cNvPr>
          <p:cNvSpPr txBox="1">
            <a:spLocks/>
          </p:cNvSpPr>
          <p:nvPr/>
        </p:nvSpPr>
        <p:spPr>
          <a:xfrm>
            <a:off x="152400" y="2209800"/>
            <a:ext cx="10668000" cy="9906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b="1" dirty="0">
                <a:latin typeface="Constantia" panose="02030602050306030303" pitchFamily="18" charset="0"/>
              </a:rPr>
              <a:t>The Need That People Have for the Gospel</a:t>
            </a:r>
          </a:p>
        </p:txBody>
      </p:sp>
      <p:sp>
        <p:nvSpPr>
          <p:cNvPr id="7" name="TextBox 6">
            <a:extLst>
              <a:ext uri="{FF2B5EF4-FFF2-40B4-BE49-F238E27FC236}">
                <a16:creationId xmlns:a16="http://schemas.microsoft.com/office/drawing/2014/main" id="{47AFF350-EE3C-3DD4-C7A8-1317F396ECEE}"/>
              </a:ext>
            </a:extLst>
          </p:cNvPr>
          <p:cNvSpPr txBox="1"/>
          <p:nvPr/>
        </p:nvSpPr>
        <p:spPr>
          <a:xfrm>
            <a:off x="1104900" y="3429000"/>
            <a:ext cx="8763000" cy="1723549"/>
          </a:xfrm>
          <a:prstGeom prst="rect">
            <a:avLst/>
          </a:prstGeom>
          <a:noFill/>
        </p:spPr>
        <p:txBody>
          <a:bodyPr wrap="square">
            <a:spAutoFit/>
          </a:bodyPr>
          <a:lstStyle/>
          <a:p>
            <a:pPr algn="ctr"/>
            <a:r>
              <a:rPr lang="en-US" sz="3200" b="1" i="1" dirty="0">
                <a:solidFill>
                  <a:srgbClr val="000000"/>
                </a:solidFill>
                <a:effectLst/>
              </a:rPr>
              <a:t>“in whom are hidden all the treasures of </a:t>
            </a:r>
          </a:p>
          <a:p>
            <a:pPr algn="ctr"/>
            <a:r>
              <a:rPr lang="en-US" sz="3200" b="1" i="1" dirty="0">
                <a:solidFill>
                  <a:srgbClr val="000000"/>
                </a:solidFill>
                <a:effectLst/>
              </a:rPr>
              <a:t>wisdom and knowledge.</a:t>
            </a:r>
            <a:r>
              <a:rPr lang="en-US" sz="3200" b="1" i="1" dirty="0">
                <a:solidFill>
                  <a:srgbClr val="000000"/>
                </a:solidFill>
              </a:rPr>
              <a:t>”</a:t>
            </a:r>
            <a:endParaRPr lang="en-US" sz="3200" b="1" i="1" dirty="0">
              <a:solidFill>
                <a:srgbClr val="000000"/>
              </a:solidFill>
              <a:effectLst/>
            </a:endParaRPr>
          </a:p>
          <a:p>
            <a:pPr algn="ctr"/>
            <a:endParaRPr lang="en-US" sz="1800" b="1" i="1" dirty="0">
              <a:solidFill>
                <a:srgbClr val="000000"/>
              </a:solidFill>
            </a:endParaRPr>
          </a:p>
          <a:p>
            <a:pPr algn="ctr"/>
            <a:r>
              <a:rPr lang="en-US" sz="2400" dirty="0">
                <a:solidFill>
                  <a:srgbClr val="000000"/>
                </a:solidFill>
              </a:rPr>
              <a:t>Colossians 2:3</a:t>
            </a:r>
            <a:endParaRPr lang="en-US" sz="2400" dirty="0"/>
          </a:p>
        </p:txBody>
      </p:sp>
    </p:spTree>
    <p:extLst>
      <p:ext uri="{BB962C8B-B14F-4D97-AF65-F5344CB8AC3E}">
        <p14:creationId xmlns:p14="http://schemas.microsoft.com/office/powerpoint/2010/main" val="6409089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1C0D405-9A2A-95E5-7CA8-BC57F9489438}"/>
            </a:ext>
          </a:extLst>
        </p:cNvPr>
        <p:cNvGrpSpPr/>
        <p:nvPr/>
      </p:nvGrpSpPr>
      <p:grpSpPr>
        <a:xfrm>
          <a:off x="0" y="0"/>
          <a:ext cx="0" cy="0"/>
          <a:chOff x="0" y="0"/>
          <a:chExt cx="0" cy="0"/>
        </a:xfrm>
      </p:grpSpPr>
      <p:pic>
        <p:nvPicPr>
          <p:cNvPr id="3" name="Picture 2">
            <a:extLst>
              <a:ext uri="{FF2B5EF4-FFF2-40B4-BE49-F238E27FC236}">
                <a16:creationId xmlns:a16="http://schemas.microsoft.com/office/drawing/2014/main" id="{9388D5E7-398D-72A6-7F0E-C8C18F281EB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4287"/>
            <a:ext cx="10972800" cy="6829425"/>
          </a:xfrm>
          <a:prstGeom prst="rect">
            <a:avLst/>
          </a:prstGeom>
        </p:spPr>
      </p:pic>
      <p:sp>
        <p:nvSpPr>
          <p:cNvPr id="4" name="Title 1">
            <a:extLst>
              <a:ext uri="{FF2B5EF4-FFF2-40B4-BE49-F238E27FC236}">
                <a16:creationId xmlns:a16="http://schemas.microsoft.com/office/drawing/2014/main" id="{DDF447CF-D5D5-D129-1F91-E15172485B8A}"/>
              </a:ext>
            </a:extLst>
          </p:cNvPr>
          <p:cNvSpPr txBox="1">
            <a:spLocks/>
          </p:cNvSpPr>
          <p:nvPr/>
        </p:nvSpPr>
        <p:spPr>
          <a:xfrm>
            <a:off x="762000" y="304800"/>
            <a:ext cx="9448800" cy="14478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a:solidFill>
                  <a:schemeClr val="accent2">
                    <a:lumMod val="50000"/>
                  </a:schemeClr>
                </a:solidFill>
                <a:latin typeface="Constantia" panose="02030602050306030303" pitchFamily="18" charset="0"/>
              </a:rPr>
              <a:t>A Lesson of SHARING </a:t>
            </a:r>
            <a:br>
              <a:rPr lang="en-US" b="1" dirty="0">
                <a:solidFill>
                  <a:schemeClr val="accent2">
                    <a:lumMod val="50000"/>
                  </a:schemeClr>
                </a:solidFill>
                <a:latin typeface="Constantia" panose="02030602050306030303" pitchFamily="18" charset="0"/>
              </a:rPr>
            </a:br>
            <a:r>
              <a:rPr lang="en-US" b="1" dirty="0">
                <a:solidFill>
                  <a:schemeClr val="accent2">
                    <a:lumMod val="50000"/>
                  </a:schemeClr>
                </a:solidFill>
                <a:latin typeface="Constantia" panose="02030602050306030303" pitchFamily="18" charset="0"/>
              </a:rPr>
              <a:t>from  Jacob’s Well</a:t>
            </a:r>
          </a:p>
        </p:txBody>
      </p:sp>
      <p:sp>
        <p:nvSpPr>
          <p:cNvPr id="5" name="Minus Sign 4">
            <a:extLst>
              <a:ext uri="{FF2B5EF4-FFF2-40B4-BE49-F238E27FC236}">
                <a16:creationId xmlns:a16="http://schemas.microsoft.com/office/drawing/2014/main" id="{8F2267C8-894F-869B-3BD9-F1297D7731A7}"/>
              </a:ext>
            </a:extLst>
          </p:cNvPr>
          <p:cNvSpPr/>
          <p:nvPr/>
        </p:nvSpPr>
        <p:spPr>
          <a:xfrm>
            <a:off x="1600200" y="1752600"/>
            <a:ext cx="7772400" cy="304800"/>
          </a:xfrm>
          <a:prstGeom prst="mathMinus">
            <a:avLst/>
          </a:prstGeom>
          <a:solidFill>
            <a:srgbClr val="920808"/>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a:extLst>
              <a:ext uri="{FF2B5EF4-FFF2-40B4-BE49-F238E27FC236}">
                <a16:creationId xmlns:a16="http://schemas.microsoft.com/office/drawing/2014/main" id="{3544215C-3473-6709-9FAA-62367C87E15F}"/>
              </a:ext>
            </a:extLst>
          </p:cNvPr>
          <p:cNvSpPr txBox="1">
            <a:spLocks/>
          </p:cNvSpPr>
          <p:nvPr/>
        </p:nvSpPr>
        <p:spPr>
          <a:xfrm>
            <a:off x="152400" y="2209800"/>
            <a:ext cx="10668000" cy="9906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b="1" dirty="0">
                <a:latin typeface="Constantia" panose="02030602050306030303" pitchFamily="18" charset="0"/>
              </a:rPr>
              <a:t>The Need That People Have for the Gospel</a:t>
            </a:r>
          </a:p>
        </p:txBody>
      </p:sp>
      <p:sp>
        <p:nvSpPr>
          <p:cNvPr id="7" name="TextBox 6">
            <a:extLst>
              <a:ext uri="{FF2B5EF4-FFF2-40B4-BE49-F238E27FC236}">
                <a16:creationId xmlns:a16="http://schemas.microsoft.com/office/drawing/2014/main" id="{D4804481-3CE3-0489-A3E5-96F93B9C91CF}"/>
              </a:ext>
            </a:extLst>
          </p:cNvPr>
          <p:cNvSpPr txBox="1"/>
          <p:nvPr/>
        </p:nvSpPr>
        <p:spPr>
          <a:xfrm>
            <a:off x="914400" y="3278139"/>
            <a:ext cx="9144000" cy="2215991"/>
          </a:xfrm>
          <a:prstGeom prst="rect">
            <a:avLst/>
          </a:prstGeom>
          <a:noFill/>
        </p:spPr>
        <p:txBody>
          <a:bodyPr wrap="square">
            <a:spAutoFit/>
          </a:bodyPr>
          <a:lstStyle/>
          <a:p>
            <a:pPr algn="ctr"/>
            <a:r>
              <a:rPr lang="en-US" sz="3200" b="1" i="1" dirty="0">
                <a:solidFill>
                  <a:srgbClr val="000000"/>
                </a:solidFill>
                <a:effectLst/>
              </a:rPr>
              <a:t>“The thief does not come except to steal, and to kill, and to destroy. I have come that they may have life, and that they may have it more abundantly.</a:t>
            </a:r>
            <a:r>
              <a:rPr lang="en-US" sz="3200" b="1" i="1" dirty="0">
                <a:solidFill>
                  <a:srgbClr val="000000"/>
                </a:solidFill>
              </a:rPr>
              <a:t>”</a:t>
            </a:r>
            <a:endParaRPr lang="en-US" sz="3200" b="1" i="1" dirty="0">
              <a:solidFill>
                <a:srgbClr val="000000"/>
              </a:solidFill>
              <a:effectLst/>
            </a:endParaRPr>
          </a:p>
          <a:p>
            <a:pPr algn="ctr"/>
            <a:endParaRPr lang="en-US" sz="1800" b="1" i="1" dirty="0">
              <a:solidFill>
                <a:srgbClr val="000000"/>
              </a:solidFill>
            </a:endParaRPr>
          </a:p>
          <a:p>
            <a:pPr algn="ctr"/>
            <a:r>
              <a:rPr lang="en-US" sz="2400" dirty="0">
                <a:solidFill>
                  <a:srgbClr val="000000"/>
                </a:solidFill>
              </a:rPr>
              <a:t>John 10:10</a:t>
            </a:r>
            <a:endParaRPr lang="en-US" sz="2400" dirty="0"/>
          </a:p>
        </p:txBody>
      </p:sp>
    </p:spTree>
    <p:extLst>
      <p:ext uri="{BB962C8B-B14F-4D97-AF65-F5344CB8AC3E}">
        <p14:creationId xmlns:p14="http://schemas.microsoft.com/office/powerpoint/2010/main" val="14400451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2332</TotalTime>
  <Words>1377</Words>
  <Application>Microsoft Office PowerPoint</Application>
  <PresentationFormat>Custom</PresentationFormat>
  <Paragraphs>178</Paragraphs>
  <Slides>33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Arial</vt:lpstr>
      <vt:lpstr>Calibri</vt:lpstr>
      <vt:lpstr>Constantia</vt:lpstr>
      <vt:lpstr>Office Theme</vt:lpstr>
      <vt:lpstr>A Lesson  of SHARING  from  Jacob’s Well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 Lesson  of SHARING  from  Jacob’s Well</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Chapman</dc:creator>
  <cp:lastModifiedBy>Lenny</cp:lastModifiedBy>
  <cp:revision>114</cp:revision>
  <dcterms:created xsi:type="dcterms:W3CDTF">2013-10-19T22:18:57Z</dcterms:created>
  <dcterms:modified xsi:type="dcterms:W3CDTF">2024-02-11T20:17:02Z</dcterms:modified>
</cp:coreProperties>
</file>