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9" r:id="rId2"/>
    <p:sldId id="321" r:id="rId3"/>
    <p:sldId id="323" r:id="rId4"/>
    <p:sldId id="322" r:id="rId5"/>
    <p:sldId id="325" r:id="rId6"/>
    <p:sldId id="324"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55"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26" r:id="rId34"/>
    <p:sldId id="352" r:id="rId35"/>
    <p:sldId id="353" r:id="rId36"/>
    <p:sldId id="354" r:id="rId37"/>
    <p:sldId id="258" r:id="rId38"/>
  </p:sldIdLst>
  <p:sldSz cx="10972800" cy="68580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0B5"/>
    <a:srgbClr val="FFE697"/>
    <a:srgbClr val="272B25"/>
    <a:srgbClr val="322110"/>
    <a:srgbClr val="2A2E4C"/>
    <a:srgbClr val="1B2D35"/>
    <a:srgbClr val="0A1828"/>
    <a:srgbClr val="FF9900"/>
    <a:srgbClr val="66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056" y="72"/>
      </p:cViewPr>
      <p:guideLst>
        <p:guide orient="horz" pos="2160"/>
        <p:guide pos="34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9D29F-0DD9-49D5-9F84-802C0DE4E7D0}" type="datetimeFigureOut">
              <a:rPr lang="en-US" smtClean="0"/>
              <a:pPr/>
              <a:t>1/7/2024</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FA5EB-354C-4CBE-B79F-6449741DD1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6"/>
            <a:ext cx="9326880" cy="1470025"/>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47B129-5F32-46B7-B1B0-6A7DAAECECA7}" type="datetimeFigureOut">
              <a:rPr lang="en-US" smtClean="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39"/>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7B129-5F32-46B7-B1B0-6A7DAAECECA7}" type="datetimeFigureOut">
              <a:rPr lang="en-US" smtClean="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47B129-5F32-46B7-B1B0-6A7DAAECECA7}" type="datetimeFigureOut">
              <a:rPr lang="en-US" smtClean="0"/>
              <a:pPr/>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535113"/>
            <a:ext cx="484822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535113"/>
            <a:ext cx="485013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47B129-5F32-46B7-B1B0-6A7DAAECECA7}" type="datetimeFigureOut">
              <a:rPr lang="en-US" smtClean="0"/>
              <a:pPr/>
              <a:t>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47B129-5F32-46B7-B1B0-6A7DAAECECA7}" type="datetimeFigureOut">
              <a:rPr lang="en-US" smtClean="0"/>
              <a:pPr/>
              <a:t>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7B129-5F32-46B7-B1B0-6A7DAAECECA7}" type="datetimeFigureOut">
              <a:rPr lang="en-US" smtClean="0"/>
              <a:pPr/>
              <a:t>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2" y="273049"/>
            <a:ext cx="3609976"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2"/>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2" y="1435102"/>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7B129-5F32-46B7-B1B0-6A7DAAECECA7}" type="datetimeFigureOut">
              <a:rPr lang="en-US" smtClean="0"/>
              <a:pPr/>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50746" y="5367338"/>
            <a:ext cx="658368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7B129-5F32-46B7-B1B0-6A7DAAECECA7}" type="datetimeFigureOut">
              <a:rPr lang="en-US" smtClean="0"/>
              <a:pPr/>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9"/>
            <a:ext cx="987552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1600201"/>
            <a:ext cx="987552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356351"/>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7B129-5F32-46B7-B1B0-6A7DAAECECA7}" type="datetimeFigureOut">
              <a:rPr lang="en-US" smtClean="0"/>
              <a:pPr/>
              <a:t>1/7/2024</a:t>
            </a:fld>
            <a:endParaRPr lang="en-US" dirty="0"/>
          </a:p>
        </p:txBody>
      </p:sp>
      <p:sp>
        <p:nvSpPr>
          <p:cNvPr id="5" name="Footer Placeholder 4"/>
          <p:cNvSpPr>
            <a:spLocks noGrp="1"/>
          </p:cNvSpPr>
          <p:nvPr>
            <p:ph type="ftr" sz="quarter" idx="3"/>
          </p:nvPr>
        </p:nvSpPr>
        <p:spPr>
          <a:xfrm>
            <a:off x="3749040" y="6356351"/>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63840" y="6356351"/>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FF0F2-AACE-424D-8362-1FFF3A109EC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mbs and sheep 'butchered' in attacks in Northamptonshire - BBC News">
            <a:extLst>
              <a:ext uri="{FF2B5EF4-FFF2-40B4-BE49-F238E27FC236}">
                <a16:creationId xmlns:a16="http://schemas.microsoft.com/office/drawing/2014/main" id="{FDF24354-A2F5-BC95-F948-003B57BB7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4" y="0"/>
            <a:ext cx="1110826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5">
            <a:extLst>
              <a:ext uri="{FF2B5EF4-FFF2-40B4-BE49-F238E27FC236}">
                <a16:creationId xmlns:a16="http://schemas.microsoft.com/office/drawing/2014/main" id="{C0B1C95B-23C7-E3EF-5A61-2B36451B9C25}"/>
              </a:ext>
            </a:extLst>
          </p:cNvPr>
          <p:cNvSpPr txBox="1">
            <a:spLocks/>
          </p:cNvSpPr>
          <p:nvPr/>
        </p:nvSpPr>
        <p:spPr>
          <a:xfrm>
            <a:off x="4724400" y="1066800"/>
            <a:ext cx="5829299" cy="2362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effectLst>
                  <a:glow rad="127000">
                    <a:schemeClr val="bg1"/>
                  </a:glow>
                </a:effectLst>
                <a:latin typeface="Aptos Narrow" panose="020B0004020202020204" pitchFamily="34" charset="0"/>
              </a:rPr>
              <a:t>A  King’s Disobedience</a:t>
            </a:r>
          </a:p>
        </p:txBody>
      </p:sp>
    </p:spTree>
    <p:extLst>
      <p:ext uri="{BB962C8B-B14F-4D97-AF65-F5344CB8AC3E}">
        <p14:creationId xmlns:p14="http://schemas.microsoft.com/office/powerpoint/2010/main" val="197483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228600" y="274639"/>
            <a:ext cx="10515600"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 Disobeyed God</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52500" y="2118989"/>
            <a:ext cx="9067800" cy="2708434"/>
          </a:xfrm>
          <a:prstGeom prst="rect">
            <a:avLst/>
          </a:prstGeom>
          <a:noFill/>
        </p:spPr>
        <p:txBody>
          <a:bodyPr wrap="square">
            <a:spAutoFit/>
          </a:bodyPr>
          <a:lstStyle/>
          <a:p>
            <a:pPr algn="ctr"/>
            <a:r>
              <a:rPr lang="en-US" sz="3200" b="1" i="1" dirty="0">
                <a:solidFill>
                  <a:srgbClr val="000000"/>
                </a:solidFill>
                <a:effectLst/>
              </a:rPr>
              <a:t>“And Saul answered and said, “Am I not a Benjamite, of the smallest of the tribes of Israel, and my family the least of all the families of the tribe of Benjamin? Why then do you speak like this to me?”</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9:21</a:t>
            </a:r>
            <a:endParaRPr lang="en-US" sz="2400" dirty="0"/>
          </a:p>
        </p:txBody>
      </p:sp>
    </p:spTree>
    <p:extLst>
      <p:ext uri="{BB962C8B-B14F-4D97-AF65-F5344CB8AC3E}">
        <p14:creationId xmlns:p14="http://schemas.microsoft.com/office/powerpoint/2010/main" val="18878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228600" y="274639"/>
            <a:ext cx="10515600"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 Disobeyed God</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52500" y="1909751"/>
            <a:ext cx="9067800" cy="3200876"/>
          </a:xfrm>
          <a:prstGeom prst="rect">
            <a:avLst/>
          </a:prstGeom>
          <a:noFill/>
        </p:spPr>
        <p:txBody>
          <a:bodyPr wrap="square">
            <a:spAutoFit/>
          </a:bodyPr>
          <a:lstStyle/>
          <a:p>
            <a:pPr algn="ctr"/>
            <a:r>
              <a:rPr lang="en-US" sz="3200" b="1" i="1" dirty="0">
                <a:solidFill>
                  <a:srgbClr val="000000"/>
                </a:solidFill>
                <a:effectLst/>
              </a:rPr>
              <a:t>“So when Samuel rose early in the morning to meet Saul, it was told Samuel, saying, “Saul went to Carmel, and indeed, </a:t>
            </a:r>
            <a:r>
              <a:rPr lang="en-US" sz="3200" b="1" i="1" dirty="0">
                <a:solidFill>
                  <a:srgbClr val="C00000"/>
                </a:solidFill>
                <a:effectLst/>
              </a:rPr>
              <a:t>he set up a monument for himself</a:t>
            </a:r>
            <a:r>
              <a:rPr lang="en-US" sz="3200" b="1" i="1" dirty="0">
                <a:solidFill>
                  <a:srgbClr val="000000"/>
                </a:solidFill>
                <a:effectLst/>
              </a:rPr>
              <a:t>; and he has gone on around, passed by,    and gone down to Gilgal.”</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15:12</a:t>
            </a:r>
            <a:endParaRPr lang="en-US" sz="2400" dirty="0"/>
          </a:p>
        </p:txBody>
      </p:sp>
    </p:spTree>
    <p:extLst>
      <p:ext uri="{BB962C8B-B14F-4D97-AF65-F5344CB8AC3E}">
        <p14:creationId xmlns:p14="http://schemas.microsoft.com/office/powerpoint/2010/main" val="158014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228600" y="274639"/>
            <a:ext cx="10515600"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 Disobeyed God</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43120" y="1989058"/>
            <a:ext cx="9067800" cy="2708434"/>
          </a:xfrm>
          <a:prstGeom prst="rect">
            <a:avLst/>
          </a:prstGeom>
          <a:noFill/>
        </p:spPr>
        <p:txBody>
          <a:bodyPr wrap="square">
            <a:spAutoFit/>
          </a:bodyPr>
          <a:lstStyle/>
          <a:p>
            <a:pPr algn="ctr"/>
            <a:r>
              <a:rPr lang="en-US" sz="3200" b="1" i="1" dirty="0">
                <a:solidFill>
                  <a:srgbClr val="000000"/>
                </a:solidFill>
                <a:effectLst/>
              </a:rPr>
              <a:t>“So Samuel said: “Has the Lord as great delight in burnt offerings and sacrifices, As in obeying the voice of the Lord? Behold, to obey is better than sacrifice, And to heed than the fat of rams…</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15:22-23</a:t>
            </a:r>
            <a:endParaRPr lang="en-US" sz="2400" dirty="0"/>
          </a:p>
        </p:txBody>
      </p:sp>
    </p:spTree>
    <p:extLst>
      <p:ext uri="{BB962C8B-B14F-4D97-AF65-F5344CB8AC3E}">
        <p14:creationId xmlns:p14="http://schemas.microsoft.com/office/powerpoint/2010/main" val="197413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228600" y="274639"/>
            <a:ext cx="10515600"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 Disobeyed God</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43120" y="1989058"/>
            <a:ext cx="9067800" cy="2708434"/>
          </a:xfrm>
          <a:prstGeom prst="rect">
            <a:avLst/>
          </a:prstGeom>
          <a:noFill/>
        </p:spPr>
        <p:txBody>
          <a:bodyPr wrap="square">
            <a:spAutoFit/>
          </a:bodyPr>
          <a:lstStyle/>
          <a:p>
            <a:pPr algn="ctr"/>
            <a:r>
              <a:rPr lang="en-US" sz="3200" b="1" i="1" dirty="0">
                <a:solidFill>
                  <a:srgbClr val="000000"/>
                </a:solidFill>
              </a:rPr>
              <a:t>…</a:t>
            </a:r>
            <a:r>
              <a:rPr lang="en-US" sz="3200" b="1" i="1" dirty="0">
                <a:solidFill>
                  <a:srgbClr val="000000"/>
                </a:solidFill>
                <a:effectLst/>
              </a:rPr>
              <a:t>For </a:t>
            </a:r>
            <a:r>
              <a:rPr lang="en-US" sz="3200" b="1" i="1" u="sng" dirty="0">
                <a:solidFill>
                  <a:srgbClr val="000000"/>
                </a:solidFill>
                <a:effectLst/>
              </a:rPr>
              <a:t>rebellion</a:t>
            </a:r>
            <a:r>
              <a:rPr lang="en-US" sz="3200" b="1" i="1" dirty="0">
                <a:solidFill>
                  <a:srgbClr val="000000"/>
                </a:solidFill>
                <a:effectLst/>
              </a:rPr>
              <a:t> is as the sin of witchcraft,</a:t>
            </a:r>
          </a:p>
          <a:p>
            <a:pPr algn="ctr"/>
            <a:r>
              <a:rPr lang="en-US" sz="3200" b="1" i="1" dirty="0">
                <a:solidFill>
                  <a:srgbClr val="000000"/>
                </a:solidFill>
                <a:effectLst/>
              </a:rPr>
              <a:t>And </a:t>
            </a:r>
            <a:r>
              <a:rPr lang="en-US" sz="3200" b="1" i="1" u="sng" dirty="0">
                <a:solidFill>
                  <a:srgbClr val="000000"/>
                </a:solidFill>
                <a:effectLst/>
              </a:rPr>
              <a:t>stubbornness</a:t>
            </a:r>
            <a:r>
              <a:rPr lang="en-US" sz="3200" b="1" i="1" dirty="0">
                <a:solidFill>
                  <a:srgbClr val="000000"/>
                </a:solidFill>
                <a:effectLst/>
              </a:rPr>
              <a:t> is as iniquity and idolatry.</a:t>
            </a:r>
          </a:p>
          <a:p>
            <a:pPr algn="ctr"/>
            <a:r>
              <a:rPr lang="en-US" sz="3200" b="1" i="1" dirty="0">
                <a:solidFill>
                  <a:srgbClr val="000000"/>
                </a:solidFill>
                <a:effectLst/>
              </a:rPr>
              <a:t>Because you have rejected the word of the Lord,</a:t>
            </a:r>
          </a:p>
          <a:p>
            <a:pPr algn="ctr"/>
            <a:r>
              <a:rPr lang="en-US" sz="3200" b="1" i="1" dirty="0">
                <a:solidFill>
                  <a:srgbClr val="000000"/>
                </a:solidFill>
                <a:effectLst/>
              </a:rPr>
              <a:t>He also has rejected you from being king.”</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15:22-23</a:t>
            </a:r>
            <a:endParaRPr lang="en-US" sz="2400" dirty="0"/>
          </a:p>
        </p:txBody>
      </p:sp>
    </p:spTree>
    <p:extLst>
      <p:ext uri="{BB962C8B-B14F-4D97-AF65-F5344CB8AC3E}">
        <p14:creationId xmlns:p14="http://schemas.microsoft.com/office/powerpoint/2010/main" val="352485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228600" y="274639"/>
            <a:ext cx="10515600"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 Disobeyed God</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762000" y="1828562"/>
            <a:ext cx="9448800" cy="3200876"/>
          </a:xfrm>
          <a:prstGeom prst="rect">
            <a:avLst/>
          </a:prstGeom>
          <a:noFill/>
        </p:spPr>
        <p:txBody>
          <a:bodyPr wrap="square">
            <a:spAutoFit/>
          </a:bodyPr>
          <a:lstStyle/>
          <a:p>
            <a:pPr algn="ctr"/>
            <a:r>
              <a:rPr lang="en-US" sz="3200" b="1" i="1" dirty="0">
                <a:solidFill>
                  <a:srgbClr val="000000"/>
                </a:solidFill>
                <a:effectLst/>
              </a:rPr>
              <a:t>“But Saul and the people spared Agag and the best of the sheep, the oxen, the fatlings, the lambs, and all that was good, and were unwilling to utterly destroy them. But everything despised and worthless,          that they utterly destroyed.”</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15:9</a:t>
            </a:r>
            <a:endParaRPr lang="en-US" sz="2400" dirty="0"/>
          </a:p>
        </p:txBody>
      </p:sp>
    </p:spTree>
    <p:extLst>
      <p:ext uri="{BB962C8B-B14F-4D97-AF65-F5344CB8AC3E}">
        <p14:creationId xmlns:p14="http://schemas.microsoft.com/office/powerpoint/2010/main" val="16694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228600" y="274639"/>
            <a:ext cx="10515600"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 Disobeyed God</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43120" y="1989058"/>
            <a:ext cx="9067800" cy="2708434"/>
          </a:xfrm>
          <a:prstGeom prst="rect">
            <a:avLst/>
          </a:prstGeom>
          <a:noFill/>
        </p:spPr>
        <p:txBody>
          <a:bodyPr wrap="square">
            <a:spAutoFit/>
          </a:bodyPr>
          <a:lstStyle/>
          <a:p>
            <a:pPr algn="ctr"/>
            <a:r>
              <a:rPr lang="en-US" sz="3200" b="1" i="1" dirty="0">
                <a:solidFill>
                  <a:srgbClr val="000000"/>
                </a:solidFill>
                <a:effectLst/>
              </a:rPr>
              <a:t>“And Saul said to Samuel, “But I have obeyed the voice of the Lord, and gone on the mission on which the Lord sent me, and brought back Agag king of Amalek; I have utterly destroyed the Amalekites.”</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15:20</a:t>
            </a:r>
            <a:endParaRPr lang="en-US" sz="2400" dirty="0"/>
          </a:p>
        </p:txBody>
      </p:sp>
    </p:spTree>
    <p:extLst>
      <p:ext uri="{BB962C8B-B14F-4D97-AF65-F5344CB8AC3E}">
        <p14:creationId xmlns:p14="http://schemas.microsoft.com/office/powerpoint/2010/main" val="138273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228600" y="274639"/>
            <a:ext cx="10515600"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 Disobeyed God</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43120" y="2209800"/>
            <a:ext cx="9067800" cy="1723549"/>
          </a:xfrm>
          <a:prstGeom prst="rect">
            <a:avLst/>
          </a:prstGeom>
          <a:noFill/>
        </p:spPr>
        <p:txBody>
          <a:bodyPr wrap="square">
            <a:spAutoFit/>
          </a:bodyPr>
          <a:lstStyle/>
          <a:p>
            <a:pPr algn="ctr"/>
            <a:r>
              <a:rPr lang="en-US" sz="3200" b="1" i="1" dirty="0">
                <a:solidFill>
                  <a:srgbClr val="000000"/>
                </a:solidFill>
                <a:effectLst/>
              </a:rPr>
              <a:t> “but if you show partiality, you commit sin,               and are convicted by the law as transgressors.”</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James 2:9</a:t>
            </a:r>
            <a:endParaRPr lang="en-US" sz="2400" dirty="0"/>
          </a:p>
        </p:txBody>
      </p:sp>
    </p:spTree>
    <p:extLst>
      <p:ext uri="{BB962C8B-B14F-4D97-AF65-F5344CB8AC3E}">
        <p14:creationId xmlns:p14="http://schemas.microsoft.com/office/powerpoint/2010/main" val="67089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Saul’s Disobedience Was Known</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757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52500" y="2118989"/>
            <a:ext cx="9067800" cy="2215991"/>
          </a:xfrm>
          <a:prstGeom prst="rect">
            <a:avLst/>
          </a:prstGeom>
          <a:noFill/>
        </p:spPr>
        <p:txBody>
          <a:bodyPr wrap="square">
            <a:spAutoFit/>
          </a:bodyPr>
          <a:lstStyle/>
          <a:p>
            <a:pPr algn="ctr"/>
            <a:r>
              <a:rPr lang="en-US" sz="3200" b="1" i="1" dirty="0">
                <a:solidFill>
                  <a:srgbClr val="000000"/>
                </a:solidFill>
                <a:effectLst/>
              </a:rPr>
              <a:t>“Then Samuel went to Saul, and Saul said to him, “Blessed are you of the Lord! I have performed the commandment of the Lord.”</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15:13</a:t>
            </a:r>
            <a:endParaRPr lang="en-US" sz="2400" dirty="0"/>
          </a:p>
        </p:txBody>
      </p:sp>
      <p:sp>
        <p:nvSpPr>
          <p:cNvPr id="5" name="Title 1">
            <a:extLst>
              <a:ext uri="{FF2B5EF4-FFF2-40B4-BE49-F238E27FC236}">
                <a16:creationId xmlns:a16="http://schemas.microsoft.com/office/drawing/2014/main" id="{B937D41C-3BE1-058F-9F87-0471F23A9C81}"/>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Saul’s Disobedience Was Known</a:t>
            </a:r>
          </a:p>
        </p:txBody>
      </p:sp>
    </p:spTree>
    <p:extLst>
      <p:ext uri="{BB962C8B-B14F-4D97-AF65-F5344CB8AC3E}">
        <p14:creationId xmlns:p14="http://schemas.microsoft.com/office/powerpoint/2010/main" val="420823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52500" y="2118989"/>
            <a:ext cx="9067800" cy="2708434"/>
          </a:xfrm>
          <a:prstGeom prst="rect">
            <a:avLst/>
          </a:prstGeom>
          <a:noFill/>
        </p:spPr>
        <p:txBody>
          <a:bodyPr wrap="square">
            <a:spAutoFit/>
          </a:bodyPr>
          <a:lstStyle/>
          <a:p>
            <a:pPr algn="ctr"/>
            <a:r>
              <a:rPr lang="en-US" sz="3200" b="1" i="1" dirty="0">
                <a:solidFill>
                  <a:srgbClr val="000000"/>
                </a:solidFill>
                <a:effectLst/>
              </a:rPr>
              <a:t>“And Saul said to Samuel, “But I have obeyed the voice of the Lord, and gone on the mission on which the Lord sent me, and brought back Agag king of Amalek; I have utterly destroyed the Amalekites.”</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15:20</a:t>
            </a:r>
            <a:endParaRPr lang="en-US" sz="2400" dirty="0"/>
          </a:p>
        </p:txBody>
      </p:sp>
      <p:sp>
        <p:nvSpPr>
          <p:cNvPr id="5" name="Title 1">
            <a:extLst>
              <a:ext uri="{FF2B5EF4-FFF2-40B4-BE49-F238E27FC236}">
                <a16:creationId xmlns:a16="http://schemas.microsoft.com/office/drawing/2014/main" id="{B937D41C-3BE1-058F-9F87-0471F23A9C81}"/>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Saul’s Disobedience Was Known</a:t>
            </a:r>
          </a:p>
        </p:txBody>
      </p:sp>
    </p:spTree>
    <p:extLst>
      <p:ext uri="{BB962C8B-B14F-4D97-AF65-F5344CB8AC3E}">
        <p14:creationId xmlns:p14="http://schemas.microsoft.com/office/powerpoint/2010/main" val="416425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CF53-A654-6F45-0AE1-2220C92FFF58}"/>
              </a:ext>
            </a:extLst>
          </p:cNvPr>
          <p:cNvSpPr>
            <a:spLocks noGrp="1"/>
          </p:cNvSpPr>
          <p:nvPr>
            <p:ph type="title"/>
          </p:nvPr>
        </p:nvSpPr>
        <p:spPr>
          <a:xfrm>
            <a:off x="548640" y="274639"/>
            <a:ext cx="6614160" cy="1096961"/>
          </a:xfrm>
        </p:spPr>
        <p:txBody>
          <a:bodyPr>
            <a:normAutofit/>
          </a:bodyPr>
          <a:lstStyle/>
          <a:p>
            <a:pPr algn="l"/>
            <a:r>
              <a:rPr lang="en-US" sz="5400" b="1" dirty="0">
                <a:latin typeface="Aptos Narrow" panose="020B0004020202020204" pitchFamily="34" charset="0"/>
              </a:rPr>
              <a:t>A King’s Disobedience</a:t>
            </a:r>
          </a:p>
        </p:txBody>
      </p:sp>
      <p:sp>
        <p:nvSpPr>
          <p:cNvPr id="3" name="Minus Sign 2">
            <a:extLst>
              <a:ext uri="{FF2B5EF4-FFF2-40B4-BE49-F238E27FC236}">
                <a16:creationId xmlns:a16="http://schemas.microsoft.com/office/drawing/2014/main" id="{CE2387BE-A08B-387F-F653-F70E9A181327}"/>
              </a:ext>
            </a:extLst>
          </p:cNvPr>
          <p:cNvSpPr/>
          <p:nvPr/>
        </p:nvSpPr>
        <p:spPr>
          <a:xfrm>
            <a:off x="0" y="1257300"/>
            <a:ext cx="7588869" cy="2286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03EB77-28AC-8CB1-0C8C-2D402CC46214}"/>
              </a:ext>
            </a:extLst>
          </p:cNvPr>
          <p:cNvSpPr txBox="1"/>
          <p:nvPr/>
        </p:nvSpPr>
        <p:spPr>
          <a:xfrm>
            <a:off x="304800" y="1676400"/>
            <a:ext cx="7467600" cy="4678204"/>
          </a:xfrm>
          <a:prstGeom prst="rect">
            <a:avLst/>
          </a:prstGeom>
          <a:noFill/>
        </p:spPr>
        <p:txBody>
          <a:bodyPr wrap="square">
            <a:spAutoFit/>
          </a:bodyPr>
          <a:lstStyle/>
          <a:p>
            <a:pPr algn="ctr"/>
            <a:r>
              <a:rPr lang="en-US" sz="3200" b="1" i="1" dirty="0">
                <a:solidFill>
                  <a:srgbClr val="000000"/>
                </a:solidFill>
                <a:effectLst/>
              </a:rPr>
              <a:t>“Thus says the </a:t>
            </a:r>
            <a:r>
              <a:rPr lang="en-US" sz="3200" b="1" i="1" cap="small" dirty="0">
                <a:solidFill>
                  <a:srgbClr val="000000"/>
                </a:solidFill>
                <a:effectLst/>
              </a:rPr>
              <a:t>Lord</a:t>
            </a:r>
            <a:r>
              <a:rPr lang="en-US" sz="3200" b="1" i="1" dirty="0">
                <a:solidFill>
                  <a:srgbClr val="000000"/>
                </a:solidFill>
                <a:effectLst/>
              </a:rPr>
              <a:t> of hosts: ‘I will punish Amalek for what he did to Israel, how he ambushed him on the way when he came up from Egypt.</a:t>
            </a:r>
            <a:r>
              <a:rPr lang="en-US" sz="3200" b="1" i="1" baseline="30000" dirty="0">
                <a:solidFill>
                  <a:srgbClr val="000000"/>
                </a:solidFill>
                <a:effectLst/>
              </a:rPr>
              <a:t> </a:t>
            </a:r>
            <a:r>
              <a:rPr lang="en-US" sz="3200" b="1" i="1" dirty="0">
                <a:solidFill>
                  <a:srgbClr val="000000"/>
                </a:solidFill>
                <a:effectLst/>
              </a:rPr>
              <a:t>Now go and attack Amalek, and utterly destroy all that they have, and do not spare them. But kill both man and woman, infant and nursing child, ox and sheep, camel and donkey.</a:t>
            </a:r>
            <a:r>
              <a:rPr lang="en-US" sz="3200" b="1" i="1" dirty="0">
                <a:solidFill>
                  <a:srgbClr val="000000"/>
                </a:solidFill>
              </a:rPr>
              <a:t>”</a:t>
            </a:r>
          </a:p>
          <a:p>
            <a:pPr algn="ctr"/>
            <a:endParaRPr lang="en-US" sz="1800" b="1" i="1" dirty="0">
              <a:solidFill>
                <a:srgbClr val="000000"/>
              </a:solidFill>
            </a:endParaRPr>
          </a:p>
          <a:p>
            <a:pPr algn="ctr"/>
            <a:r>
              <a:rPr lang="en-US" sz="2400" dirty="0">
                <a:solidFill>
                  <a:srgbClr val="000000"/>
                </a:solidFill>
              </a:rPr>
              <a:t>1 Samuel 15:2-3</a:t>
            </a:r>
            <a:endParaRPr lang="en-US" sz="2400" dirty="0"/>
          </a:p>
        </p:txBody>
      </p:sp>
      <p:pic>
        <p:nvPicPr>
          <p:cNvPr id="2050" name="Picture 2">
            <a:extLst>
              <a:ext uri="{FF2B5EF4-FFF2-40B4-BE49-F238E27FC236}">
                <a16:creationId xmlns:a16="http://schemas.microsoft.com/office/drawing/2014/main" id="{80346AC4-1430-19FC-5212-7C08A8C9D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999" y="0"/>
            <a:ext cx="2977663" cy="6858000"/>
          </a:xfrm>
          <a:prstGeom prst="rect">
            <a:avLst/>
          </a:prstGeom>
          <a:noFill/>
          <a:ln w="50800" cmpd="thickThi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31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B937D41C-3BE1-058F-9F87-0471F23A9C81}"/>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Saul’s Disobedience Was Known</a:t>
            </a:r>
          </a:p>
        </p:txBody>
      </p:sp>
      <p:sp>
        <p:nvSpPr>
          <p:cNvPr id="2" name="Title 1">
            <a:extLst>
              <a:ext uri="{FF2B5EF4-FFF2-40B4-BE49-F238E27FC236}">
                <a16:creationId xmlns:a16="http://schemas.microsoft.com/office/drawing/2014/main" id="{52E7B583-0A25-86E8-F129-567DF33202E1}"/>
              </a:ext>
            </a:extLst>
          </p:cNvPr>
          <p:cNvSpPr txBox="1">
            <a:spLocks/>
          </p:cNvSpPr>
          <p:nvPr/>
        </p:nvSpPr>
        <p:spPr>
          <a:xfrm>
            <a:off x="76201" y="2042160"/>
            <a:ext cx="10896599" cy="252983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ptos Narrow" panose="020B0004020202020204" pitchFamily="34" charset="0"/>
              </a:rPr>
              <a:t>Our Best Efforts Cannot Keep Our Secrets Forever</a:t>
            </a:r>
          </a:p>
        </p:txBody>
      </p:sp>
    </p:spTree>
    <p:extLst>
      <p:ext uri="{BB962C8B-B14F-4D97-AF65-F5344CB8AC3E}">
        <p14:creationId xmlns:p14="http://schemas.microsoft.com/office/powerpoint/2010/main" val="78369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90598" y="1828562"/>
            <a:ext cx="9067800" cy="3200876"/>
          </a:xfrm>
          <a:prstGeom prst="rect">
            <a:avLst/>
          </a:prstGeom>
          <a:noFill/>
        </p:spPr>
        <p:txBody>
          <a:bodyPr wrap="square">
            <a:spAutoFit/>
          </a:bodyPr>
          <a:lstStyle/>
          <a:p>
            <a:pPr algn="ctr"/>
            <a:r>
              <a:rPr lang="en-US" sz="3200" b="1" i="1" dirty="0">
                <a:solidFill>
                  <a:srgbClr val="000000"/>
                </a:solidFill>
                <a:effectLst/>
              </a:rPr>
              <a:t>“For the word of God is living and powerful, and sharper than any two-edged sword, piercing even to the division of soul and spirit, and of joints and marrow, and is a discerner of the thoughts and intents of the heart...</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Hebrews 4:12-13</a:t>
            </a:r>
            <a:endParaRPr lang="en-US" sz="2400" dirty="0"/>
          </a:p>
        </p:txBody>
      </p:sp>
      <p:sp>
        <p:nvSpPr>
          <p:cNvPr id="5" name="Title 1">
            <a:extLst>
              <a:ext uri="{FF2B5EF4-FFF2-40B4-BE49-F238E27FC236}">
                <a16:creationId xmlns:a16="http://schemas.microsoft.com/office/drawing/2014/main" id="{B937D41C-3BE1-058F-9F87-0471F23A9C81}"/>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Saul’s Disobedience Was Known</a:t>
            </a:r>
          </a:p>
        </p:txBody>
      </p:sp>
    </p:spTree>
    <p:extLst>
      <p:ext uri="{BB962C8B-B14F-4D97-AF65-F5344CB8AC3E}">
        <p14:creationId xmlns:p14="http://schemas.microsoft.com/office/powerpoint/2010/main" val="164705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90598" y="2149469"/>
            <a:ext cx="9067800" cy="2215991"/>
          </a:xfrm>
          <a:prstGeom prst="rect">
            <a:avLst/>
          </a:prstGeom>
          <a:noFill/>
        </p:spPr>
        <p:txBody>
          <a:bodyPr wrap="square">
            <a:spAutoFit/>
          </a:bodyPr>
          <a:lstStyle/>
          <a:p>
            <a:pPr algn="ctr"/>
            <a:r>
              <a:rPr lang="en-US" sz="3200" b="1" i="1" dirty="0">
                <a:solidFill>
                  <a:srgbClr val="000000"/>
                </a:solidFill>
              </a:rPr>
              <a:t>…</a:t>
            </a:r>
            <a:r>
              <a:rPr lang="en-US" sz="3200" b="1" i="1" dirty="0">
                <a:solidFill>
                  <a:srgbClr val="000000"/>
                </a:solidFill>
                <a:effectLst/>
              </a:rPr>
              <a:t>And there is no creature hidden from His sight,   but all things are naked and open to the eyes of  Him to whom we must give account.</a:t>
            </a:r>
            <a:r>
              <a:rPr lang="en-US" sz="3200" b="1" i="1" dirty="0">
                <a:solidFill>
                  <a:srgbClr val="000000"/>
                </a:solidFill>
              </a:rPr>
              <a:t>”</a:t>
            </a:r>
          </a:p>
          <a:p>
            <a:pPr algn="ctr"/>
            <a:endParaRPr lang="en-US" sz="1800" b="1" i="1" dirty="0">
              <a:solidFill>
                <a:srgbClr val="000000"/>
              </a:solidFill>
            </a:endParaRPr>
          </a:p>
          <a:p>
            <a:pPr algn="ctr"/>
            <a:r>
              <a:rPr lang="en-US" sz="2400" dirty="0">
                <a:solidFill>
                  <a:srgbClr val="000000"/>
                </a:solidFill>
              </a:rPr>
              <a:t>Hebrews 4:12-13</a:t>
            </a:r>
            <a:endParaRPr lang="en-US" sz="2400" dirty="0"/>
          </a:p>
        </p:txBody>
      </p:sp>
      <p:sp>
        <p:nvSpPr>
          <p:cNvPr id="5" name="Title 1">
            <a:extLst>
              <a:ext uri="{FF2B5EF4-FFF2-40B4-BE49-F238E27FC236}">
                <a16:creationId xmlns:a16="http://schemas.microsoft.com/office/drawing/2014/main" id="{B937D41C-3BE1-058F-9F87-0471F23A9C81}"/>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Saul’s Disobedience Was Known</a:t>
            </a:r>
          </a:p>
        </p:txBody>
      </p:sp>
    </p:spTree>
    <p:extLst>
      <p:ext uri="{BB962C8B-B14F-4D97-AF65-F5344CB8AC3E}">
        <p14:creationId xmlns:p14="http://schemas.microsoft.com/office/powerpoint/2010/main" val="2051190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90598" y="2391001"/>
            <a:ext cx="9067800" cy="1723549"/>
          </a:xfrm>
          <a:prstGeom prst="rect">
            <a:avLst/>
          </a:prstGeom>
          <a:noFill/>
        </p:spPr>
        <p:txBody>
          <a:bodyPr wrap="square">
            <a:spAutoFit/>
          </a:bodyPr>
          <a:lstStyle/>
          <a:p>
            <a:pPr algn="ctr"/>
            <a:r>
              <a:rPr lang="en-US" sz="3200" b="1" i="1" dirty="0">
                <a:solidFill>
                  <a:srgbClr val="000000"/>
                </a:solidFill>
                <a:effectLst/>
              </a:rPr>
              <a:t>“in the day when God will judge the secrets of men by Jesus Christ, according to my gospel.</a:t>
            </a:r>
            <a:r>
              <a:rPr lang="en-US" sz="3200" b="1" i="1" dirty="0">
                <a:solidFill>
                  <a:srgbClr val="000000"/>
                </a:solidFill>
              </a:rPr>
              <a:t>”</a:t>
            </a:r>
          </a:p>
          <a:p>
            <a:pPr algn="ctr"/>
            <a:endParaRPr lang="en-US" sz="1800" b="1" i="1" dirty="0">
              <a:solidFill>
                <a:srgbClr val="000000"/>
              </a:solidFill>
            </a:endParaRPr>
          </a:p>
          <a:p>
            <a:pPr algn="ctr"/>
            <a:r>
              <a:rPr lang="en-US" sz="2400" dirty="0">
                <a:solidFill>
                  <a:srgbClr val="000000"/>
                </a:solidFill>
              </a:rPr>
              <a:t>Romans 2:16</a:t>
            </a:r>
            <a:endParaRPr lang="en-US" sz="2400" dirty="0"/>
          </a:p>
        </p:txBody>
      </p:sp>
      <p:sp>
        <p:nvSpPr>
          <p:cNvPr id="5" name="Title 1">
            <a:extLst>
              <a:ext uri="{FF2B5EF4-FFF2-40B4-BE49-F238E27FC236}">
                <a16:creationId xmlns:a16="http://schemas.microsoft.com/office/drawing/2014/main" id="{B937D41C-3BE1-058F-9F87-0471F23A9C81}"/>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Saul’s Disobedience Was Known</a:t>
            </a:r>
          </a:p>
        </p:txBody>
      </p:sp>
    </p:spTree>
    <p:extLst>
      <p:ext uri="{BB962C8B-B14F-4D97-AF65-F5344CB8AC3E}">
        <p14:creationId xmlns:p14="http://schemas.microsoft.com/office/powerpoint/2010/main" val="302651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sz="4000" b="1" dirty="0">
                <a:solidFill>
                  <a:schemeClr val="accent1">
                    <a:lumMod val="75000"/>
                  </a:schemeClr>
                </a:solidFill>
                <a:latin typeface="Aptos Narrow" panose="020B0004020202020204" pitchFamily="34" charset="0"/>
              </a:rPr>
              <a:t>It Meant Saul Must Deal With His Disobedience</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134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sz="4000" b="1" dirty="0">
                <a:solidFill>
                  <a:schemeClr val="accent1">
                    <a:lumMod val="75000"/>
                  </a:schemeClr>
                </a:solidFill>
                <a:latin typeface="Aptos Narrow" panose="020B0004020202020204" pitchFamily="34" charset="0"/>
              </a:rPr>
              <a:t>It Meant Saul Must Deal With His Disobedience</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E0E870-7B46-E9C4-087B-F7EA50D68BB4}"/>
              </a:ext>
            </a:extLst>
          </p:cNvPr>
          <p:cNvSpPr txBox="1"/>
          <p:nvPr/>
        </p:nvSpPr>
        <p:spPr>
          <a:xfrm>
            <a:off x="952500" y="2118989"/>
            <a:ext cx="9067800" cy="2708434"/>
          </a:xfrm>
          <a:prstGeom prst="rect">
            <a:avLst/>
          </a:prstGeom>
          <a:noFill/>
        </p:spPr>
        <p:txBody>
          <a:bodyPr wrap="square">
            <a:spAutoFit/>
          </a:bodyPr>
          <a:lstStyle/>
          <a:p>
            <a:pPr algn="ctr"/>
            <a:r>
              <a:rPr lang="en-US" sz="3200" b="1" i="1" dirty="0">
                <a:solidFill>
                  <a:srgbClr val="000000"/>
                </a:solidFill>
                <a:effectLst/>
              </a:rPr>
              <a:t>“And Saul said, “They have brought them from the Amalekites; </a:t>
            </a:r>
            <a:r>
              <a:rPr lang="en-US" sz="3200" b="1" i="1" dirty="0">
                <a:effectLst/>
              </a:rPr>
              <a:t>for the people spared the best of the sheep and the oxen</a:t>
            </a:r>
            <a:r>
              <a:rPr lang="en-US" sz="3200" b="1" i="1" dirty="0">
                <a:solidFill>
                  <a:srgbClr val="000000"/>
                </a:solidFill>
                <a:effectLst/>
              </a:rPr>
              <a:t>, </a:t>
            </a:r>
            <a:r>
              <a:rPr lang="en-US" sz="3200" b="1" i="1" dirty="0">
                <a:solidFill>
                  <a:srgbClr val="C00000"/>
                </a:solidFill>
                <a:effectLst/>
              </a:rPr>
              <a:t>to sacrifice to the Lord your God;</a:t>
            </a:r>
            <a:r>
              <a:rPr lang="en-US" sz="3200" b="1" i="1" dirty="0">
                <a:solidFill>
                  <a:srgbClr val="000000"/>
                </a:solidFill>
                <a:effectLst/>
              </a:rPr>
              <a:t> and the rest we have utterly destroyed.”</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15:15</a:t>
            </a:r>
            <a:endParaRPr lang="en-US" sz="2400" dirty="0"/>
          </a:p>
        </p:txBody>
      </p:sp>
    </p:spTree>
    <p:extLst>
      <p:ext uri="{BB962C8B-B14F-4D97-AF65-F5344CB8AC3E}">
        <p14:creationId xmlns:p14="http://schemas.microsoft.com/office/powerpoint/2010/main" val="1466304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sz="4000" b="1" dirty="0">
                <a:solidFill>
                  <a:schemeClr val="accent1">
                    <a:lumMod val="75000"/>
                  </a:schemeClr>
                </a:solidFill>
                <a:latin typeface="Aptos Narrow" panose="020B0004020202020204" pitchFamily="34" charset="0"/>
              </a:rPr>
              <a:t>It Meant Saul Must Deal With His Disobedience</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E0E870-7B46-E9C4-087B-F7EA50D68BB4}"/>
              </a:ext>
            </a:extLst>
          </p:cNvPr>
          <p:cNvSpPr txBox="1"/>
          <p:nvPr/>
        </p:nvSpPr>
        <p:spPr>
          <a:xfrm>
            <a:off x="762000" y="2118989"/>
            <a:ext cx="9372600" cy="2215991"/>
          </a:xfrm>
          <a:prstGeom prst="rect">
            <a:avLst/>
          </a:prstGeom>
          <a:noFill/>
        </p:spPr>
        <p:txBody>
          <a:bodyPr wrap="square">
            <a:spAutoFit/>
          </a:bodyPr>
          <a:lstStyle/>
          <a:p>
            <a:pPr algn="ctr"/>
            <a:r>
              <a:rPr lang="en-US" sz="3200" b="1" i="1" dirty="0">
                <a:solidFill>
                  <a:srgbClr val="000000"/>
                </a:solidFill>
                <a:effectLst/>
              </a:rPr>
              <a:t>“</a:t>
            </a:r>
            <a:r>
              <a:rPr lang="en-US" sz="3200" b="1" i="1" dirty="0">
                <a:effectLst/>
              </a:rPr>
              <a:t>But the people took of the plunder, sheep and oxen, the best of the things which should have been utterly destroyed</a:t>
            </a:r>
            <a:r>
              <a:rPr lang="en-US" sz="3200" b="1" i="1" dirty="0">
                <a:solidFill>
                  <a:srgbClr val="000000"/>
                </a:solidFill>
                <a:effectLst/>
              </a:rPr>
              <a:t>, </a:t>
            </a:r>
            <a:r>
              <a:rPr lang="en-US" sz="3200" b="1" i="1" dirty="0">
                <a:solidFill>
                  <a:srgbClr val="C00000"/>
                </a:solidFill>
                <a:effectLst/>
              </a:rPr>
              <a:t>to sacrifice to the Lord your God </a:t>
            </a:r>
            <a:r>
              <a:rPr lang="en-US" sz="3200" b="1" i="1" dirty="0">
                <a:solidFill>
                  <a:srgbClr val="000000"/>
                </a:solidFill>
                <a:effectLst/>
              </a:rPr>
              <a:t>in Gilgal.”</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15:21</a:t>
            </a:r>
            <a:endParaRPr lang="en-US" sz="2400" dirty="0"/>
          </a:p>
        </p:txBody>
      </p:sp>
    </p:spTree>
    <p:extLst>
      <p:ext uri="{BB962C8B-B14F-4D97-AF65-F5344CB8AC3E}">
        <p14:creationId xmlns:p14="http://schemas.microsoft.com/office/powerpoint/2010/main" val="3246441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sz="4000" b="1" dirty="0">
                <a:solidFill>
                  <a:schemeClr val="accent1">
                    <a:lumMod val="75000"/>
                  </a:schemeClr>
                </a:solidFill>
                <a:latin typeface="Aptos Narrow" panose="020B0004020202020204" pitchFamily="34" charset="0"/>
              </a:rPr>
              <a:t>It Meant Saul Must Deal With His Disobedience</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E0E870-7B46-E9C4-087B-F7EA50D68BB4}"/>
              </a:ext>
            </a:extLst>
          </p:cNvPr>
          <p:cNvSpPr txBox="1"/>
          <p:nvPr/>
        </p:nvSpPr>
        <p:spPr>
          <a:xfrm>
            <a:off x="952500" y="2118989"/>
            <a:ext cx="9067800" cy="2708434"/>
          </a:xfrm>
          <a:prstGeom prst="rect">
            <a:avLst/>
          </a:prstGeom>
          <a:noFill/>
        </p:spPr>
        <p:txBody>
          <a:bodyPr wrap="square">
            <a:spAutoFit/>
          </a:bodyPr>
          <a:lstStyle/>
          <a:p>
            <a:pPr algn="ctr"/>
            <a:r>
              <a:rPr lang="en-US" sz="3200" b="1" i="1" dirty="0">
                <a:solidFill>
                  <a:srgbClr val="000000"/>
                </a:solidFill>
                <a:effectLst/>
              </a:rPr>
              <a:t>“And Saul said, “They have brought them from the Amalekites; </a:t>
            </a:r>
            <a:r>
              <a:rPr lang="en-US" sz="3200" b="1" i="1" dirty="0">
                <a:solidFill>
                  <a:srgbClr val="C00000"/>
                </a:solidFill>
                <a:effectLst/>
              </a:rPr>
              <a:t>for the people spared the best </a:t>
            </a:r>
            <a:r>
              <a:rPr lang="en-US" sz="3200" b="1" i="1" dirty="0">
                <a:solidFill>
                  <a:srgbClr val="000000"/>
                </a:solidFill>
                <a:effectLst/>
              </a:rPr>
              <a:t>of the sheep and the oxen, to sacrifice to the Lord your God; and the rest we have utterly destroyed.”</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15:15</a:t>
            </a:r>
            <a:endParaRPr lang="en-US" sz="2400" dirty="0"/>
          </a:p>
        </p:txBody>
      </p:sp>
    </p:spTree>
    <p:extLst>
      <p:ext uri="{BB962C8B-B14F-4D97-AF65-F5344CB8AC3E}">
        <p14:creationId xmlns:p14="http://schemas.microsoft.com/office/powerpoint/2010/main" val="2481164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sz="4000" b="1" dirty="0">
                <a:solidFill>
                  <a:schemeClr val="accent1">
                    <a:lumMod val="75000"/>
                  </a:schemeClr>
                </a:solidFill>
                <a:latin typeface="Aptos Narrow" panose="020B0004020202020204" pitchFamily="34" charset="0"/>
              </a:rPr>
              <a:t>It Meant Saul Must Deal With His Disobedience</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E0E870-7B46-E9C4-087B-F7EA50D68BB4}"/>
              </a:ext>
            </a:extLst>
          </p:cNvPr>
          <p:cNvSpPr txBox="1"/>
          <p:nvPr/>
        </p:nvSpPr>
        <p:spPr>
          <a:xfrm>
            <a:off x="952500" y="2118989"/>
            <a:ext cx="9067800" cy="2708434"/>
          </a:xfrm>
          <a:prstGeom prst="rect">
            <a:avLst/>
          </a:prstGeom>
          <a:noFill/>
        </p:spPr>
        <p:txBody>
          <a:bodyPr wrap="square">
            <a:spAutoFit/>
          </a:bodyPr>
          <a:lstStyle/>
          <a:p>
            <a:pPr algn="ctr"/>
            <a:r>
              <a:rPr lang="en-US" sz="3200" b="1" i="1" dirty="0">
                <a:solidFill>
                  <a:srgbClr val="000000"/>
                </a:solidFill>
                <a:effectLst/>
              </a:rPr>
              <a:t>“And Saul said to Samuel, “</a:t>
            </a:r>
            <a:r>
              <a:rPr lang="en-US" sz="3200" b="1" i="1" dirty="0">
                <a:solidFill>
                  <a:srgbClr val="C00000"/>
                </a:solidFill>
                <a:effectLst/>
              </a:rPr>
              <a:t>But I have obeyed the voice of the Lord</a:t>
            </a:r>
            <a:r>
              <a:rPr lang="en-US" sz="3200" b="1" i="1" dirty="0">
                <a:solidFill>
                  <a:srgbClr val="000000"/>
                </a:solidFill>
                <a:effectLst/>
              </a:rPr>
              <a:t>, and gone on the mission on which the Lord sent me, and brought back Agag king of Amalek; I have utterly destroyed the Amalekites.”</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15:20</a:t>
            </a:r>
            <a:endParaRPr lang="en-US" sz="2400" dirty="0"/>
          </a:p>
        </p:txBody>
      </p:sp>
    </p:spTree>
    <p:extLst>
      <p:ext uri="{BB962C8B-B14F-4D97-AF65-F5344CB8AC3E}">
        <p14:creationId xmlns:p14="http://schemas.microsoft.com/office/powerpoint/2010/main" val="3790839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sz="4000" b="1" dirty="0">
                <a:solidFill>
                  <a:schemeClr val="accent1">
                    <a:lumMod val="75000"/>
                  </a:schemeClr>
                </a:solidFill>
                <a:latin typeface="Aptos Narrow" panose="020B0004020202020204" pitchFamily="34" charset="0"/>
              </a:rPr>
              <a:t>It Meant Saul Must Deal With His Disobedience</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E0E870-7B46-E9C4-087B-F7EA50D68BB4}"/>
              </a:ext>
            </a:extLst>
          </p:cNvPr>
          <p:cNvSpPr txBox="1"/>
          <p:nvPr/>
        </p:nvSpPr>
        <p:spPr>
          <a:xfrm>
            <a:off x="762000" y="2118989"/>
            <a:ext cx="9372600" cy="2215991"/>
          </a:xfrm>
          <a:prstGeom prst="rect">
            <a:avLst/>
          </a:prstGeom>
          <a:noFill/>
        </p:spPr>
        <p:txBody>
          <a:bodyPr wrap="square">
            <a:spAutoFit/>
          </a:bodyPr>
          <a:lstStyle/>
          <a:p>
            <a:pPr algn="ctr"/>
            <a:r>
              <a:rPr lang="en-US" sz="3200" b="1" i="1" dirty="0">
                <a:solidFill>
                  <a:srgbClr val="000000"/>
                </a:solidFill>
                <a:effectLst/>
              </a:rPr>
              <a:t>“</a:t>
            </a:r>
            <a:r>
              <a:rPr lang="en-US" sz="3200" b="1" i="1" dirty="0">
                <a:solidFill>
                  <a:srgbClr val="C00000"/>
                </a:solidFill>
                <a:effectLst/>
              </a:rPr>
              <a:t>But the people took of the plunder</a:t>
            </a:r>
            <a:r>
              <a:rPr lang="en-US" sz="3200" b="1" i="1" dirty="0">
                <a:solidFill>
                  <a:srgbClr val="000000"/>
                </a:solidFill>
                <a:effectLst/>
              </a:rPr>
              <a:t>, sheep and oxen, the best of the things </a:t>
            </a:r>
            <a:r>
              <a:rPr lang="en-US" sz="3200" b="1" i="1" dirty="0">
                <a:solidFill>
                  <a:srgbClr val="C00000"/>
                </a:solidFill>
                <a:effectLst/>
              </a:rPr>
              <a:t>which should have been utterly destroyed</a:t>
            </a:r>
            <a:r>
              <a:rPr lang="en-US" sz="3200" b="1" i="1" dirty="0">
                <a:solidFill>
                  <a:srgbClr val="000000"/>
                </a:solidFill>
                <a:effectLst/>
              </a:rPr>
              <a:t>, to sacrifice to the Lord your God in Gilgal.”</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15:21</a:t>
            </a:r>
            <a:endParaRPr lang="en-US" sz="2400" dirty="0"/>
          </a:p>
        </p:txBody>
      </p:sp>
    </p:spTree>
    <p:extLst>
      <p:ext uri="{BB962C8B-B14F-4D97-AF65-F5344CB8AC3E}">
        <p14:creationId xmlns:p14="http://schemas.microsoft.com/office/powerpoint/2010/main" val="397244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CF53-A654-6F45-0AE1-2220C92FFF58}"/>
              </a:ext>
            </a:extLst>
          </p:cNvPr>
          <p:cNvSpPr>
            <a:spLocks noGrp="1"/>
          </p:cNvSpPr>
          <p:nvPr>
            <p:ph type="title"/>
          </p:nvPr>
        </p:nvSpPr>
        <p:spPr>
          <a:xfrm>
            <a:off x="548640" y="274639"/>
            <a:ext cx="6614160" cy="1096961"/>
          </a:xfrm>
        </p:spPr>
        <p:txBody>
          <a:bodyPr>
            <a:normAutofit/>
          </a:bodyPr>
          <a:lstStyle/>
          <a:p>
            <a:pPr algn="l"/>
            <a:r>
              <a:rPr lang="en-US" sz="5400" b="1" dirty="0">
                <a:latin typeface="Aptos Narrow" panose="020B0004020202020204" pitchFamily="34" charset="0"/>
              </a:rPr>
              <a:t>A King’s Disobedience</a:t>
            </a:r>
          </a:p>
        </p:txBody>
      </p:sp>
      <p:sp>
        <p:nvSpPr>
          <p:cNvPr id="3" name="Minus Sign 2">
            <a:extLst>
              <a:ext uri="{FF2B5EF4-FFF2-40B4-BE49-F238E27FC236}">
                <a16:creationId xmlns:a16="http://schemas.microsoft.com/office/drawing/2014/main" id="{CE2387BE-A08B-387F-F653-F70E9A181327}"/>
              </a:ext>
            </a:extLst>
          </p:cNvPr>
          <p:cNvSpPr/>
          <p:nvPr/>
        </p:nvSpPr>
        <p:spPr>
          <a:xfrm>
            <a:off x="0" y="1257300"/>
            <a:ext cx="7588869" cy="2286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03EB77-28AC-8CB1-0C8C-2D402CC46214}"/>
              </a:ext>
            </a:extLst>
          </p:cNvPr>
          <p:cNvSpPr txBox="1"/>
          <p:nvPr/>
        </p:nvSpPr>
        <p:spPr>
          <a:xfrm>
            <a:off x="289560" y="1828800"/>
            <a:ext cx="7132320" cy="4524315"/>
          </a:xfrm>
          <a:prstGeom prst="rect">
            <a:avLst/>
          </a:prstGeom>
          <a:noFill/>
        </p:spPr>
        <p:txBody>
          <a:bodyPr wrap="square">
            <a:spAutoFit/>
          </a:bodyPr>
          <a:lstStyle/>
          <a:p>
            <a:pPr algn="ctr"/>
            <a:r>
              <a:rPr lang="en-US" sz="4800" b="1" dirty="0">
                <a:solidFill>
                  <a:schemeClr val="accent1">
                    <a:lumMod val="75000"/>
                  </a:schemeClr>
                </a:solidFill>
                <a:effectLst/>
                <a:latin typeface="Eras Bold ITC" panose="020B0907030504020204" pitchFamily="34" charset="0"/>
                <a:cs typeface="Aharoni" panose="02010803020104030203" pitchFamily="2" charset="-79"/>
              </a:rPr>
              <a:t>Saul was now God’s </a:t>
            </a:r>
            <a:r>
              <a:rPr lang="en-US" sz="4800" b="1" dirty="0">
                <a:solidFill>
                  <a:schemeClr val="accent2">
                    <a:lumMod val="75000"/>
                  </a:schemeClr>
                </a:solidFill>
                <a:effectLst/>
                <a:latin typeface="Eras Bold ITC" panose="020B0907030504020204" pitchFamily="34" charset="0"/>
                <a:cs typeface="Aharoni" panose="02010803020104030203" pitchFamily="2" charset="-79"/>
              </a:rPr>
              <a:t>EXECUTIONER</a:t>
            </a:r>
            <a:r>
              <a:rPr lang="en-US" sz="4800" b="1" dirty="0">
                <a:solidFill>
                  <a:schemeClr val="accent1">
                    <a:lumMod val="75000"/>
                  </a:schemeClr>
                </a:solidFill>
                <a:effectLst/>
                <a:latin typeface="Eras Bold ITC" panose="020B0907030504020204" pitchFamily="34" charset="0"/>
                <a:cs typeface="Aharoni" panose="02010803020104030203" pitchFamily="2" charset="-79"/>
              </a:rPr>
              <a:t> </a:t>
            </a:r>
          </a:p>
          <a:p>
            <a:pPr algn="ctr"/>
            <a:r>
              <a:rPr lang="en-US" sz="4800" b="1" dirty="0">
                <a:solidFill>
                  <a:schemeClr val="accent2">
                    <a:lumMod val="75000"/>
                  </a:schemeClr>
                </a:solidFill>
                <a:effectLst/>
                <a:latin typeface="Eras Bold ITC" panose="020B0907030504020204" pitchFamily="34" charset="0"/>
                <a:cs typeface="Aharoni" panose="02010803020104030203" pitchFamily="2" charset="-79"/>
              </a:rPr>
              <a:t>of </a:t>
            </a:r>
          </a:p>
          <a:p>
            <a:pPr algn="ctr"/>
            <a:r>
              <a:rPr lang="en-US" sz="4800" b="1" dirty="0">
                <a:solidFill>
                  <a:schemeClr val="accent2">
                    <a:lumMod val="75000"/>
                  </a:schemeClr>
                </a:solidFill>
                <a:effectLst/>
                <a:latin typeface="Eras Bold ITC" panose="020B0907030504020204" pitchFamily="34" charset="0"/>
                <a:cs typeface="Aharoni" panose="02010803020104030203" pitchFamily="2" charset="-79"/>
              </a:rPr>
              <a:t>VENGENCE</a:t>
            </a:r>
          </a:p>
          <a:p>
            <a:pPr algn="ctr"/>
            <a:r>
              <a:rPr lang="en-US" sz="4800" b="1" dirty="0">
                <a:solidFill>
                  <a:schemeClr val="accent1">
                    <a:lumMod val="75000"/>
                  </a:schemeClr>
                </a:solidFill>
                <a:effectLst/>
                <a:latin typeface="Eras Bold ITC" panose="020B0907030504020204" pitchFamily="34" charset="0"/>
                <a:cs typeface="Aharoni" panose="02010803020104030203" pitchFamily="2" charset="-79"/>
              </a:rPr>
              <a:t> upon the nation of Amalek </a:t>
            </a:r>
            <a:endParaRPr lang="en-US" sz="4800" dirty="0">
              <a:solidFill>
                <a:schemeClr val="accent1">
                  <a:lumMod val="75000"/>
                </a:schemeClr>
              </a:solidFill>
              <a:latin typeface="Eras Bold ITC" panose="020B0907030504020204" pitchFamily="34" charset="0"/>
              <a:cs typeface="Aharoni" panose="02010803020104030203" pitchFamily="2" charset="-79"/>
            </a:endParaRPr>
          </a:p>
        </p:txBody>
      </p:sp>
      <p:pic>
        <p:nvPicPr>
          <p:cNvPr id="2050" name="Picture 2">
            <a:extLst>
              <a:ext uri="{FF2B5EF4-FFF2-40B4-BE49-F238E27FC236}">
                <a16:creationId xmlns:a16="http://schemas.microsoft.com/office/drawing/2014/main" id="{80346AC4-1430-19FC-5212-7C08A8C9D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999" y="0"/>
            <a:ext cx="2977663" cy="6858000"/>
          </a:xfrm>
          <a:prstGeom prst="rect">
            <a:avLst/>
          </a:prstGeom>
          <a:noFill/>
          <a:ln w="50800" cmpd="thickThi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sz="4000" b="1" dirty="0">
                <a:solidFill>
                  <a:schemeClr val="accent1">
                    <a:lumMod val="75000"/>
                  </a:schemeClr>
                </a:solidFill>
                <a:latin typeface="Aptos Narrow" panose="020B0004020202020204" pitchFamily="34" charset="0"/>
              </a:rPr>
              <a:t>It Meant Saul Must Deal With His Disobedience</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E0E870-7B46-E9C4-087B-F7EA50D68BB4}"/>
              </a:ext>
            </a:extLst>
          </p:cNvPr>
          <p:cNvSpPr txBox="1"/>
          <p:nvPr/>
        </p:nvSpPr>
        <p:spPr>
          <a:xfrm>
            <a:off x="914400" y="2118989"/>
            <a:ext cx="8991600" cy="2708434"/>
          </a:xfrm>
          <a:prstGeom prst="rect">
            <a:avLst/>
          </a:prstGeom>
          <a:noFill/>
        </p:spPr>
        <p:txBody>
          <a:bodyPr wrap="square">
            <a:spAutoFit/>
          </a:bodyPr>
          <a:lstStyle/>
          <a:p>
            <a:pPr algn="ctr"/>
            <a:r>
              <a:rPr lang="en-US" sz="3200" b="1" i="1" dirty="0">
                <a:solidFill>
                  <a:srgbClr val="000000"/>
                </a:solidFill>
                <a:effectLst/>
              </a:rPr>
              <a:t>“</a:t>
            </a:r>
            <a:r>
              <a:rPr lang="en-US" sz="3200" b="1" i="1" dirty="0">
                <a:effectLst/>
              </a:rPr>
              <a:t>Then Saul said to Samuel, “I have sinned, for I have transgressed the commandment of the Lord           and your words, because I feared the people                     and obeyed their voice</a:t>
            </a:r>
            <a:r>
              <a:rPr lang="en-US" sz="3200" b="1" i="1" dirty="0">
                <a:solidFill>
                  <a:srgbClr val="000000"/>
                </a:solidFill>
                <a:effectLst/>
              </a:rPr>
              <a:t>.”</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15:24</a:t>
            </a:r>
            <a:endParaRPr lang="en-US" sz="2400" dirty="0"/>
          </a:p>
        </p:txBody>
      </p:sp>
    </p:spTree>
    <p:extLst>
      <p:ext uri="{BB962C8B-B14F-4D97-AF65-F5344CB8AC3E}">
        <p14:creationId xmlns:p14="http://schemas.microsoft.com/office/powerpoint/2010/main" val="487616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sz="4000" b="1" dirty="0">
                <a:solidFill>
                  <a:schemeClr val="accent1">
                    <a:lumMod val="75000"/>
                  </a:schemeClr>
                </a:solidFill>
                <a:latin typeface="Aptos Narrow" panose="020B0004020202020204" pitchFamily="34" charset="0"/>
              </a:rPr>
              <a:t>It Meant Saul Must Deal With His Disobedience</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E0E870-7B46-E9C4-087B-F7EA50D68BB4}"/>
              </a:ext>
            </a:extLst>
          </p:cNvPr>
          <p:cNvSpPr txBox="1"/>
          <p:nvPr/>
        </p:nvSpPr>
        <p:spPr>
          <a:xfrm>
            <a:off x="914400" y="2118989"/>
            <a:ext cx="8991600" cy="2215991"/>
          </a:xfrm>
          <a:prstGeom prst="rect">
            <a:avLst/>
          </a:prstGeom>
          <a:noFill/>
        </p:spPr>
        <p:txBody>
          <a:bodyPr wrap="square">
            <a:spAutoFit/>
          </a:bodyPr>
          <a:lstStyle/>
          <a:p>
            <a:pPr algn="ctr"/>
            <a:r>
              <a:rPr lang="en-US" sz="3200" b="1" i="1" dirty="0">
                <a:solidFill>
                  <a:srgbClr val="000000"/>
                </a:solidFill>
                <a:effectLst/>
              </a:rPr>
              <a:t>“</a:t>
            </a:r>
            <a:r>
              <a:rPr lang="en-US" sz="3200" b="1" i="1" dirty="0">
                <a:effectLst/>
              </a:rPr>
              <a:t>If we confess our sins, He is faithful and just to forgive us our sins and to cleanse us                         from all unrighteousness</a:t>
            </a:r>
            <a:r>
              <a:rPr lang="en-US" sz="3200" b="1" i="1" dirty="0">
                <a:solidFill>
                  <a:srgbClr val="000000"/>
                </a:solidFill>
                <a:effectLst/>
              </a:rPr>
              <a:t>.”</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John 1:9</a:t>
            </a:r>
            <a:endParaRPr lang="en-US" sz="2400" dirty="0"/>
          </a:p>
        </p:txBody>
      </p:sp>
    </p:spTree>
    <p:extLst>
      <p:ext uri="{BB962C8B-B14F-4D97-AF65-F5344CB8AC3E}">
        <p14:creationId xmlns:p14="http://schemas.microsoft.com/office/powerpoint/2010/main" val="3060806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76199" y="274639"/>
            <a:ext cx="10896599"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sz="4000" b="1" dirty="0">
                <a:solidFill>
                  <a:schemeClr val="accent1">
                    <a:lumMod val="75000"/>
                  </a:schemeClr>
                </a:solidFill>
                <a:latin typeface="Aptos Narrow" panose="020B0004020202020204" pitchFamily="34" charset="0"/>
              </a:rPr>
              <a:t>It Meant Saul Must Deal With His Disobedience</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E0E870-7B46-E9C4-087B-F7EA50D68BB4}"/>
              </a:ext>
            </a:extLst>
          </p:cNvPr>
          <p:cNvSpPr txBox="1"/>
          <p:nvPr/>
        </p:nvSpPr>
        <p:spPr>
          <a:xfrm>
            <a:off x="914400" y="2118989"/>
            <a:ext cx="8991600" cy="2215991"/>
          </a:xfrm>
          <a:prstGeom prst="rect">
            <a:avLst/>
          </a:prstGeom>
          <a:noFill/>
        </p:spPr>
        <p:txBody>
          <a:bodyPr wrap="square">
            <a:spAutoFit/>
          </a:bodyPr>
          <a:lstStyle/>
          <a:p>
            <a:pPr algn="ctr"/>
            <a:r>
              <a:rPr lang="en-US" sz="3200" b="1" i="1" dirty="0">
                <a:solidFill>
                  <a:srgbClr val="000000"/>
                </a:solidFill>
                <a:effectLst/>
              </a:rPr>
              <a:t>“</a:t>
            </a:r>
            <a:r>
              <a:rPr lang="en-US" sz="3200" b="1" i="1" dirty="0">
                <a:effectLst/>
              </a:rPr>
              <a:t>But Samuel said to Saul, “I will not return with you, for you have rejected the word of the Lord, and the Lord has rejected you from being king over Israel</a:t>
            </a:r>
            <a:r>
              <a:rPr lang="en-US" sz="3200" b="1" i="1" dirty="0">
                <a:solidFill>
                  <a:srgbClr val="000000"/>
                </a:solidFill>
                <a:effectLst/>
              </a:rPr>
              <a:t>.”</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15:26</a:t>
            </a:r>
            <a:endParaRPr lang="en-US" sz="2400" dirty="0"/>
          </a:p>
        </p:txBody>
      </p:sp>
    </p:spTree>
    <p:extLst>
      <p:ext uri="{BB962C8B-B14F-4D97-AF65-F5344CB8AC3E}">
        <p14:creationId xmlns:p14="http://schemas.microsoft.com/office/powerpoint/2010/main" val="545302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ndering What to Feed Sheep? How about Field Corn! - Countryside">
            <a:extLst>
              <a:ext uri="{FF2B5EF4-FFF2-40B4-BE49-F238E27FC236}">
                <a16:creationId xmlns:a16="http://schemas.microsoft.com/office/drawing/2014/main" id="{93F62ABC-AF0B-E654-5CA8-B58D56AE0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96"/>
            <a:ext cx="10972800" cy="68708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2F7A30-A2D7-E9B9-AA1F-A0E2139FAA9A}"/>
              </a:ext>
            </a:extLst>
          </p:cNvPr>
          <p:cNvSpPr txBox="1">
            <a:spLocks/>
          </p:cNvSpPr>
          <p:nvPr/>
        </p:nvSpPr>
        <p:spPr>
          <a:xfrm>
            <a:off x="228600" y="274639"/>
            <a:ext cx="10515600" cy="9445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Aptos Narrow" panose="020B0004020202020204" pitchFamily="34" charset="0"/>
              </a:rPr>
              <a:t>THINK YOU CAN KEEP A SIN SECRET?</a:t>
            </a:r>
          </a:p>
        </p:txBody>
      </p:sp>
      <p:sp>
        <p:nvSpPr>
          <p:cNvPr id="3" name="Title 1">
            <a:extLst>
              <a:ext uri="{FF2B5EF4-FFF2-40B4-BE49-F238E27FC236}">
                <a16:creationId xmlns:a16="http://schemas.microsoft.com/office/drawing/2014/main" id="{EAF8999D-47D9-76CE-BDD4-816F4C58009B}"/>
              </a:ext>
            </a:extLst>
          </p:cNvPr>
          <p:cNvSpPr txBox="1">
            <a:spLocks/>
          </p:cNvSpPr>
          <p:nvPr/>
        </p:nvSpPr>
        <p:spPr>
          <a:xfrm>
            <a:off x="8077200" y="6339680"/>
            <a:ext cx="2805332" cy="4873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a:latin typeface="Aptos Narrow" panose="020B0004020202020204" pitchFamily="34" charset="0"/>
              </a:rPr>
              <a:t>A King’s Disobedience</a:t>
            </a:r>
          </a:p>
        </p:txBody>
      </p:sp>
    </p:spTree>
    <p:extLst>
      <p:ext uri="{BB962C8B-B14F-4D97-AF65-F5344CB8AC3E}">
        <p14:creationId xmlns:p14="http://schemas.microsoft.com/office/powerpoint/2010/main" val="25354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ndering What to Feed Sheep? How about Field Corn! - Countryside">
            <a:extLst>
              <a:ext uri="{FF2B5EF4-FFF2-40B4-BE49-F238E27FC236}">
                <a16:creationId xmlns:a16="http://schemas.microsoft.com/office/drawing/2014/main" id="{93F62ABC-AF0B-E654-5CA8-B58D56AE0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96"/>
            <a:ext cx="10972800" cy="68708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2F7A30-A2D7-E9B9-AA1F-A0E2139FAA9A}"/>
              </a:ext>
            </a:extLst>
          </p:cNvPr>
          <p:cNvSpPr txBox="1">
            <a:spLocks/>
          </p:cNvSpPr>
          <p:nvPr/>
        </p:nvSpPr>
        <p:spPr>
          <a:xfrm>
            <a:off x="228600" y="274639"/>
            <a:ext cx="10515600" cy="9445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Aptos Narrow" panose="020B0004020202020204" pitchFamily="34" charset="0"/>
              </a:rPr>
              <a:t>THINK YOU CAN KEEP A SIN SECRET?</a:t>
            </a:r>
          </a:p>
        </p:txBody>
      </p:sp>
      <p:sp>
        <p:nvSpPr>
          <p:cNvPr id="3" name="TextBox 2">
            <a:extLst>
              <a:ext uri="{FF2B5EF4-FFF2-40B4-BE49-F238E27FC236}">
                <a16:creationId xmlns:a16="http://schemas.microsoft.com/office/drawing/2014/main" id="{4F988654-960A-5704-C362-66A1079B9D4A}"/>
              </a:ext>
            </a:extLst>
          </p:cNvPr>
          <p:cNvSpPr txBox="1"/>
          <p:nvPr/>
        </p:nvSpPr>
        <p:spPr>
          <a:xfrm>
            <a:off x="990600" y="1506735"/>
            <a:ext cx="8991600" cy="2215991"/>
          </a:xfrm>
          <a:prstGeom prst="rect">
            <a:avLst/>
          </a:prstGeom>
          <a:noFill/>
        </p:spPr>
        <p:txBody>
          <a:bodyPr wrap="square">
            <a:spAutoFit/>
          </a:bodyPr>
          <a:lstStyle/>
          <a:p>
            <a:pPr algn="ctr"/>
            <a:r>
              <a:rPr lang="en-US" sz="3200" b="1" i="1" dirty="0">
                <a:solidFill>
                  <a:srgbClr val="000000"/>
                </a:solidFill>
                <a:effectLst/>
              </a:rPr>
              <a:t>“</a:t>
            </a:r>
            <a:r>
              <a:rPr lang="en-US" sz="3200" b="1" i="1" dirty="0">
                <a:effectLst/>
              </a:rPr>
              <a:t>But if you do not do so, then take note,                   you have sinned against the Lord;                                and be sure your sin will find you out</a:t>
            </a:r>
            <a:r>
              <a:rPr lang="en-US" sz="3200" b="1" i="1" dirty="0">
                <a:solidFill>
                  <a:srgbClr val="000000"/>
                </a:solidFill>
                <a:effectLst/>
              </a:rPr>
              <a:t>.”</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Numbers 32:23</a:t>
            </a:r>
            <a:endParaRPr lang="en-US" sz="2400" dirty="0"/>
          </a:p>
        </p:txBody>
      </p:sp>
      <p:sp>
        <p:nvSpPr>
          <p:cNvPr id="4" name="Title 1">
            <a:extLst>
              <a:ext uri="{FF2B5EF4-FFF2-40B4-BE49-F238E27FC236}">
                <a16:creationId xmlns:a16="http://schemas.microsoft.com/office/drawing/2014/main" id="{454A881C-C68C-52A4-29DA-64343CE0B774}"/>
              </a:ext>
            </a:extLst>
          </p:cNvPr>
          <p:cNvSpPr txBox="1">
            <a:spLocks/>
          </p:cNvSpPr>
          <p:nvPr/>
        </p:nvSpPr>
        <p:spPr>
          <a:xfrm>
            <a:off x="8077200" y="6339680"/>
            <a:ext cx="2805332" cy="4873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a:latin typeface="Aptos Narrow" panose="020B0004020202020204" pitchFamily="34" charset="0"/>
              </a:rPr>
              <a:t>A King’s Disobedience</a:t>
            </a:r>
          </a:p>
        </p:txBody>
      </p:sp>
    </p:spTree>
    <p:extLst>
      <p:ext uri="{BB962C8B-B14F-4D97-AF65-F5344CB8AC3E}">
        <p14:creationId xmlns:p14="http://schemas.microsoft.com/office/powerpoint/2010/main" val="207418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ndering What to Feed Sheep? How about Field Corn! - Countryside">
            <a:extLst>
              <a:ext uri="{FF2B5EF4-FFF2-40B4-BE49-F238E27FC236}">
                <a16:creationId xmlns:a16="http://schemas.microsoft.com/office/drawing/2014/main" id="{93F62ABC-AF0B-E654-5CA8-B58D56AE0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96"/>
            <a:ext cx="10972800" cy="68708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2F7A30-A2D7-E9B9-AA1F-A0E2139FAA9A}"/>
              </a:ext>
            </a:extLst>
          </p:cNvPr>
          <p:cNvSpPr txBox="1">
            <a:spLocks/>
          </p:cNvSpPr>
          <p:nvPr/>
        </p:nvSpPr>
        <p:spPr>
          <a:xfrm>
            <a:off x="8077200" y="6339680"/>
            <a:ext cx="2805332" cy="4873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a:latin typeface="Aptos Narrow" panose="020B0004020202020204" pitchFamily="34" charset="0"/>
              </a:rPr>
              <a:t>A King’s Disobedience</a:t>
            </a:r>
          </a:p>
        </p:txBody>
      </p:sp>
      <p:sp>
        <p:nvSpPr>
          <p:cNvPr id="3" name="TextBox 2">
            <a:extLst>
              <a:ext uri="{FF2B5EF4-FFF2-40B4-BE49-F238E27FC236}">
                <a16:creationId xmlns:a16="http://schemas.microsoft.com/office/drawing/2014/main" id="{4F988654-960A-5704-C362-66A1079B9D4A}"/>
              </a:ext>
            </a:extLst>
          </p:cNvPr>
          <p:cNvSpPr txBox="1"/>
          <p:nvPr/>
        </p:nvSpPr>
        <p:spPr>
          <a:xfrm>
            <a:off x="381000" y="1219200"/>
            <a:ext cx="10210800" cy="2708434"/>
          </a:xfrm>
          <a:prstGeom prst="rect">
            <a:avLst/>
          </a:prstGeom>
          <a:noFill/>
        </p:spPr>
        <p:txBody>
          <a:bodyPr wrap="square">
            <a:spAutoFit/>
          </a:bodyPr>
          <a:lstStyle/>
          <a:p>
            <a:pPr algn="ctr"/>
            <a:r>
              <a:rPr lang="en-US" sz="3200" b="1" i="1" dirty="0">
                <a:solidFill>
                  <a:srgbClr val="000000"/>
                </a:solidFill>
                <a:effectLst/>
              </a:rPr>
              <a:t>“</a:t>
            </a:r>
            <a:r>
              <a:rPr lang="en-US" sz="3200" b="1" i="1" dirty="0">
                <a:effectLst/>
              </a:rPr>
              <a:t>lest, when I come again, my God will humble me among you, and I shall mourn for many who have sinned before and have not repented of the uncleanness, fornication,  and lewdness which they have practiced.</a:t>
            </a:r>
            <a:r>
              <a:rPr lang="en-US" sz="3200" b="1" i="1" dirty="0">
                <a:solidFill>
                  <a:srgbClr val="000000"/>
                </a:solidFill>
                <a:effectLst/>
              </a:rPr>
              <a:t>”</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2 Corinthians 12:21</a:t>
            </a:r>
            <a:endParaRPr lang="en-US" sz="2400" dirty="0"/>
          </a:p>
        </p:txBody>
      </p:sp>
      <p:sp>
        <p:nvSpPr>
          <p:cNvPr id="5" name="Title 1">
            <a:extLst>
              <a:ext uri="{FF2B5EF4-FFF2-40B4-BE49-F238E27FC236}">
                <a16:creationId xmlns:a16="http://schemas.microsoft.com/office/drawing/2014/main" id="{B60EAA65-E251-68F0-C0C5-64E8F4507A94}"/>
              </a:ext>
            </a:extLst>
          </p:cNvPr>
          <p:cNvSpPr txBox="1">
            <a:spLocks/>
          </p:cNvSpPr>
          <p:nvPr/>
        </p:nvSpPr>
        <p:spPr>
          <a:xfrm>
            <a:off x="228600" y="274639"/>
            <a:ext cx="10515600" cy="94456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Aptos Narrow" panose="020B0004020202020204" pitchFamily="34" charset="0"/>
              </a:rPr>
              <a:t>THINK YOU CAN KEEP A SIN SECRET?</a:t>
            </a:r>
          </a:p>
        </p:txBody>
      </p:sp>
    </p:spTree>
    <p:extLst>
      <p:ext uri="{BB962C8B-B14F-4D97-AF65-F5344CB8AC3E}">
        <p14:creationId xmlns:p14="http://schemas.microsoft.com/office/powerpoint/2010/main" val="3720746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mbs and sheep 'butchered' in attacks in Northamptonshire - BBC News">
            <a:extLst>
              <a:ext uri="{FF2B5EF4-FFF2-40B4-BE49-F238E27FC236}">
                <a16:creationId xmlns:a16="http://schemas.microsoft.com/office/drawing/2014/main" id="{FDF24354-A2F5-BC95-F948-003B57BB7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4" y="0"/>
            <a:ext cx="1110826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5">
            <a:extLst>
              <a:ext uri="{FF2B5EF4-FFF2-40B4-BE49-F238E27FC236}">
                <a16:creationId xmlns:a16="http://schemas.microsoft.com/office/drawing/2014/main" id="{C0B1C95B-23C7-E3EF-5A61-2B36451B9C25}"/>
              </a:ext>
            </a:extLst>
          </p:cNvPr>
          <p:cNvSpPr txBox="1">
            <a:spLocks/>
          </p:cNvSpPr>
          <p:nvPr/>
        </p:nvSpPr>
        <p:spPr>
          <a:xfrm>
            <a:off x="4724400" y="1066800"/>
            <a:ext cx="5829299" cy="2362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effectLst>
                  <a:glow rad="127000">
                    <a:schemeClr val="bg1"/>
                  </a:glow>
                </a:effectLst>
                <a:latin typeface="Aptos Narrow" panose="020B0004020202020204" pitchFamily="34" charset="0"/>
              </a:rPr>
              <a:t>A  King’s Disobedience</a:t>
            </a:r>
          </a:p>
        </p:txBody>
      </p:sp>
    </p:spTree>
    <p:extLst>
      <p:ext uri="{BB962C8B-B14F-4D97-AF65-F5344CB8AC3E}">
        <p14:creationId xmlns:p14="http://schemas.microsoft.com/office/powerpoint/2010/main" val="3813357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CF53-A654-6F45-0AE1-2220C92FFF58}"/>
              </a:ext>
            </a:extLst>
          </p:cNvPr>
          <p:cNvSpPr>
            <a:spLocks noGrp="1"/>
          </p:cNvSpPr>
          <p:nvPr>
            <p:ph type="title"/>
          </p:nvPr>
        </p:nvSpPr>
        <p:spPr>
          <a:xfrm>
            <a:off x="548640" y="274639"/>
            <a:ext cx="6614160" cy="1096961"/>
          </a:xfrm>
        </p:spPr>
        <p:txBody>
          <a:bodyPr>
            <a:normAutofit/>
          </a:bodyPr>
          <a:lstStyle/>
          <a:p>
            <a:pPr algn="l"/>
            <a:r>
              <a:rPr lang="en-US" sz="5400" b="1" dirty="0">
                <a:latin typeface="Aptos Narrow" panose="020B0004020202020204" pitchFamily="34" charset="0"/>
              </a:rPr>
              <a:t>A King’s Disobedience</a:t>
            </a:r>
          </a:p>
        </p:txBody>
      </p:sp>
      <p:sp>
        <p:nvSpPr>
          <p:cNvPr id="3" name="Minus Sign 2">
            <a:extLst>
              <a:ext uri="{FF2B5EF4-FFF2-40B4-BE49-F238E27FC236}">
                <a16:creationId xmlns:a16="http://schemas.microsoft.com/office/drawing/2014/main" id="{CE2387BE-A08B-387F-F653-F70E9A181327}"/>
              </a:ext>
            </a:extLst>
          </p:cNvPr>
          <p:cNvSpPr/>
          <p:nvPr/>
        </p:nvSpPr>
        <p:spPr>
          <a:xfrm>
            <a:off x="0" y="1257300"/>
            <a:ext cx="7588869" cy="2286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03EB77-28AC-8CB1-0C8C-2D402CC46214}"/>
              </a:ext>
            </a:extLst>
          </p:cNvPr>
          <p:cNvSpPr txBox="1"/>
          <p:nvPr/>
        </p:nvSpPr>
        <p:spPr>
          <a:xfrm>
            <a:off x="281939" y="2590800"/>
            <a:ext cx="7147561" cy="2708434"/>
          </a:xfrm>
          <a:prstGeom prst="rect">
            <a:avLst/>
          </a:prstGeom>
          <a:noFill/>
        </p:spPr>
        <p:txBody>
          <a:bodyPr wrap="square">
            <a:spAutoFit/>
          </a:bodyPr>
          <a:lstStyle/>
          <a:p>
            <a:pPr algn="ctr"/>
            <a:r>
              <a:rPr lang="en-US" sz="3200" b="1" i="1" dirty="0">
                <a:solidFill>
                  <a:srgbClr val="000000"/>
                </a:solidFill>
                <a:effectLst/>
              </a:rPr>
              <a:t>“Then Samuel went to Saul, and Saul said to him, “Blessed are you of the Lord! I have performed the              commandment of the Lord.”</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15:13</a:t>
            </a:r>
            <a:endParaRPr lang="en-US" sz="2400" dirty="0"/>
          </a:p>
        </p:txBody>
      </p:sp>
      <p:pic>
        <p:nvPicPr>
          <p:cNvPr id="2050" name="Picture 2">
            <a:extLst>
              <a:ext uri="{FF2B5EF4-FFF2-40B4-BE49-F238E27FC236}">
                <a16:creationId xmlns:a16="http://schemas.microsoft.com/office/drawing/2014/main" id="{80346AC4-1430-19FC-5212-7C08A8C9D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999" y="0"/>
            <a:ext cx="2977663" cy="6858000"/>
          </a:xfrm>
          <a:prstGeom prst="rect">
            <a:avLst/>
          </a:prstGeom>
          <a:noFill/>
          <a:ln w="50800" cmpd="thickThi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91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CF53-A654-6F45-0AE1-2220C92FFF58}"/>
              </a:ext>
            </a:extLst>
          </p:cNvPr>
          <p:cNvSpPr>
            <a:spLocks noGrp="1"/>
          </p:cNvSpPr>
          <p:nvPr>
            <p:ph type="title"/>
          </p:nvPr>
        </p:nvSpPr>
        <p:spPr>
          <a:xfrm>
            <a:off x="548640" y="274639"/>
            <a:ext cx="6614160" cy="1096961"/>
          </a:xfrm>
        </p:spPr>
        <p:txBody>
          <a:bodyPr>
            <a:normAutofit/>
          </a:bodyPr>
          <a:lstStyle/>
          <a:p>
            <a:pPr algn="l"/>
            <a:r>
              <a:rPr lang="en-US" sz="5400" b="1" dirty="0">
                <a:latin typeface="Aptos Narrow" panose="020B0004020202020204" pitchFamily="34" charset="0"/>
              </a:rPr>
              <a:t>A King’s Disobedience</a:t>
            </a:r>
          </a:p>
        </p:txBody>
      </p:sp>
      <p:sp>
        <p:nvSpPr>
          <p:cNvPr id="3" name="Minus Sign 2">
            <a:extLst>
              <a:ext uri="{FF2B5EF4-FFF2-40B4-BE49-F238E27FC236}">
                <a16:creationId xmlns:a16="http://schemas.microsoft.com/office/drawing/2014/main" id="{CE2387BE-A08B-387F-F653-F70E9A181327}"/>
              </a:ext>
            </a:extLst>
          </p:cNvPr>
          <p:cNvSpPr/>
          <p:nvPr/>
        </p:nvSpPr>
        <p:spPr>
          <a:xfrm>
            <a:off x="0" y="1257300"/>
            <a:ext cx="7588869" cy="2286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03EB77-28AC-8CB1-0C8C-2D402CC46214}"/>
              </a:ext>
            </a:extLst>
          </p:cNvPr>
          <p:cNvSpPr txBox="1"/>
          <p:nvPr/>
        </p:nvSpPr>
        <p:spPr>
          <a:xfrm>
            <a:off x="281939" y="2590800"/>
            <a:ext cx="7147561" cy="2708434"/>
          </a:xfrm>
          <a:prstGeom prst="rect">
            <a:avLst/>
          </a:prstGeom>
          <a:noFill/>
        </p:spPr>
        <p:txBody>
          <a:bodyPr wrap="square">
            <a:spAutoFit/>
          </a:bodyPr>
          <a:lstStyle/>
          <a:p>
            <a:pPr algn="ctr"/>
            <a:r>
              <a:rPr lang="en-US" sz="3200" b="1" i="1" dirty="0">
                <a:solidFill>
                  <a:srgbClr val="000000"/>
                </a:solidFill>
                <a:effectLst/>
              </a:rPr>
              <a:t>“Then Samuel went to Saul, and Saul said to him, “Blessed are you of the Lord! </a:t>
            </a:r>
            <a:r>
              <a:rPr lang="en-US" sz="3200" b="1" i="1" dirty="0">
                <a:solidFill>
                  <a:srgbClr val="C00000"/>
                </a:solidFill>
                <a:effectLst/>
              </a:rPr>
              <a:t>I have performed the              commandment of the Lord</a:t>
            </a:r>
            <a:r>
              <a:rPr lang="en-US" sz="3200" b="1" i="1" dirty="0">
                <a:solidFill>
                  <a:srgbClr val="000000"/>
                </a:solidFill>
                <a:effectLst/>
              </a:rPr>
              <a:t>.”</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15:13</a:t>
            </a:r>
            <a:endParaRPr lang="en-US" sz="2400" dirty="0"/>
          </a:p>
        </p:txBody>
      </p:sp>
      <p:pic>
        <p:nvPicPr>
          <p:cNvPr id="2050" name="Picture 2">
            <a:extLst>
              <a:ext uri="{FF2B5EF4-FFF2-40B4-BE49-F238E27FC236}">
                <a16:creationId xmlns:a16="http://schemas.microsoft.com/office/drawing/2014/main" id="{80346AC4-1430-19FC-5212-7C08A8C9D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999" y="0"/>
            <a:ext cx="2977663" cy="6858000"/>
          </a:xfrm>
          <a:prstGeom prst="rect">
            <a:avLst/>
          </a:prstGeom>
          <a:noFill/>
          <a:ln w="50800" cmpd="thickThi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53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CF53-A654-6F45-0AE1-2220C92FFF58}"/>
              </a:ext>
            </a:extLst>
          </p:cNvPr>
          <p:cNvSpPr>
            <a:spLocks noGrp="1"/>
          </p:cNvSpPr>
          <p:nvPr>
            <p:ph type="title"/>
          </p:nvPr>
        </p:nvSpPr>
        <p:spPr>
          <a:xfrm>
            <a:off x="548640" y="274639"/>
            <a:ext cx="6614160" cy="1096961"/>
          </a:xfrm>
        </p:spPr>
        <p:txBody>
          <a:bodyPr>
            <a:normAutofit/>
          </a:bodyPr>
          <a:lstStyle/>
          <a:p>
            <a:pPr algn="l"/>
            <a:r>
              <a:rPr lang="en-US" sz="5400" b="1" dirty="0">
                <a:latin typeface="Aptos Narrow" panose="020B0004020202020204" pitchFamily="34" charset="0"/>
              </a:rPr>
              <a:t>A King’s Disobedience</a:t>
            </a:r>
          </a:p>
        </p:txBody>
      </p:sp>
      <p:sp>
        <p:nvSpPr>
          <p:cNvPr id="3" name="Minus Sign 2">
            <a:extLst>
              <a:ext uri="{FF2B5EF4-FFF2-40B4-BE49-F238E27FC236}">
                <a16:creationId xmlns:a16="http://schemas.microsoft.com/office/drawing/2014/main" id="{CE2387BE-A08B-387F-F653-F70E9A181327}"/>
              </a:ext>
            </a:extLst>
          </p:cNvPr>
          <p:cNvSpPr/>
          <p:nvPr/>
        </p:nvSpPr>
        <p:spPr>
          <a:xfrm>
            <a:off x="0" y="1257300"/>
            <a:ext cx="7588869" cy="2286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03EB77-28AC-8CB1-0C8C-2D402CC46214}"/>
              </a:ext>
            </a:extLst>
          </p:cNvPr>
          <p:cNvSpPr txBox="1"/>
          <p:nvPr/>
        </p:nvSpPr>
        <p:spPr>
          <a:xfrm>
            <a:off x="152921" y="2667000"/>
            <a:ext cx="7467600" cy="2215991"/>
          </a:xfrm>
          <a:prstGeom prst="rect">
            <a:avLst/>
          </a:prstGeom>
          <a:noFill/>
        </p:spPr>
        <p:txBody>
          <a:bodyPr wrap="square">
            <a:spAutoFit/>
          </a:bodyPr>
          <a:lstStyle/>
          <a:p>
            <a:pPr algn="ctr"/>
            <a:r>
              <a:rPr lang="en-US" sz="3200" b="1" i="1" dirty="0">
                <a:solidFill>
                  <a:srgbClr val="000000"/>
                </a:solidFill>
                <a:effectLst/>
              </a:rPr>
              <a:t>“But Samuel said, “What then is this bleating of the sheep in my ears, and the lowing of the oxen which I hear?”</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15:14</a:t>
            </a:r>
            <a:endParaRPr lang="en-US" sz="2400" dirty="0"/>
          </a:p>
        </p:txBody>
      </p:sp>
      <p:pic>
        <p:nvPicPr>
          <p:cNvPr id="2050" name="Picture 2">
            <a:extLst>
              <a:ext uri="{FF2B5EF4-FFF2-40B4-BE49-F238E27FC236}">
                <a16:creationId xmlns:a16="http://schemas.microsoft.com/office/drawing/2014/main" id="{80346AC4-1430-19FC-5212-7C08A8C9D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999" y="0"/>
            <a:ext cx="2977663" cy="6858000"/>
          </a:xfrm>
          <a:prstGeom prst="rect">
            <a:avLst/>
          </a:prstGeom>
          <a:noFill/>
          <a:ln w="50800" cmpd="thickThi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9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228600" y="274639"/>
            <a:ext cx="10515600"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963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228600" y="274639"/>
            <a:ext cx="10515600"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 Disobeyed God</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4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owa Scrapie Program | Iowa Department of Agriculture and Land Stewardship">
            <a:extLst>
              <a:ext uri="{FF2B5EF4-FFF2-40B4-BE49-F238E27FC236}">
                <a16:creationId xmlns:a16="http://schemas.microsoft.com/office/drawing/2014/main" id="{9977FB3C-FE46-D57F-FDDA-0584A3E76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 y="5110797"/>
            <a:ext cx="10991557" cy="173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9DE1B-4236-7866-A361-77C8A599A369}"/>
              </a:ext>
            </a:extLst>
          </p:cNvPr>
          <p:cNvSpPr txBox="1">
            <a:spLocks/>
          </p:cNvSpPr>
          <p:nvPr/>
        </p:nvSpPr>
        <p:spPr>
          <a:xfrm>
            <a:off x="228600" y="274639"/>
            <a:ext cx="10515600" cy="1301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ptos Narrow" panose="020B0004020202020204" pitchFamily="34" charset="0"/>
              </a:rPr>
              <a:t>The bleating and lowing had several meanings…</a:t>
            </a:r>
          </a:p>
          <a:p>
            <a:r>
              <a:rPr lang="en-US" b="1" dirty="0">
                <a:solidFill>
                  <a:schemeClr val="accent1">
                    <a:lumMod val="75000"/>
                  </a:schemeClr>
                </a:solidFill>
                <a:latin typeface="Aptos Narrow" panose="020B0004020202020204" pitchFamily="34" charset="0"/>
              </a:rPr>
              <a:t>It Meant That Saul Disobeyed God</a:t>
            </a:r>
          </a:p>
        </p:txBody>
      </p:sp>
      <p:sp>
        <p:nvSpPr>
          <p:cNvPr id="3" name="Minus Sign 2">
            <a:extLst>
              <a:ext uri="{FF2B5EF4-FFF2-40B4-BE49-F238E27FC236}">
                <a16:creationId xmlns:a16="http://schemas.microsoft.com/office/drawing/2014/main" id="{BB57CB58-8DC5-D021-D81E-C1976A7A87B5}"/>
              </a:ext>
            </a:extLst>
          </p:cNvPr>
          <p:cNvSpPr/>
          <p:nvPr/>
        </p:nvSpPr>
        <p:spPr>
          <a:xfrm>
            <a:off x="1981200" y="1404474"/>
            <a:ext cx="7010400" cy="342900"/>
          </a:xfrm>
          <a:prstGeom prst="mathMinus">
            <a:avLst/>
          </a:prstGeom>
          <a:solidFill>
            <a:schemeClr val="accent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32143CD-8FF9-E03C-3E67-3E80C632703F}"/>
              </a:ext>
            </a:extLst>
          </p:cNvPr>
          <p:cNvSpPr txBox="1"/>
          <p:nvPr/>
        </p:nvSpPr>
        <p:spPr>
          <a:xfrm>
            <a:off x="952500" y="2118989"/>
            <a:ext cx="9067800" cy="2215991"/>
          </a:xfrm>
          <a:prstGeom prst="rect">
            <a:avLst/>
          </a:prstGeom>
          <a:noFill/>
        </p:spPr>
        <p:txBody>
          <a:bodyPr wrap="square">
            <a:spAutoFit/>
          </a:bodyPr>
          <a:lstStyle/>
          <a:p>
            <a:pPr algn="ctr"/>
            <a:r>
              <a:rPr lang="en-US" sz="3200" b="1" i="1" dirty="0">
                <a:solidFill>
                  <a:srgbClr val="000000"/>
                </a:solidFill>
                <a:effectLst/>
              </a:rPr>
              <a:t>“So Samuel said, “When you were little in your own eyes, were you not head of the tribes of Israel?    And did not the Lord anoint you king over Israel?”</a:t>
            </a:r>
            <a:endParaRPr lang="en-US" sz="3200" b="1" i="1" dirty="0">
              <a:solidFill>
                <a:srgbClr val="000000"/>
              </a:solidFill>
            </a:endParaRPr>
          </a:p>
          <a:p>
            <a:pPr algn="ctr"/>
            <a:endParaRPr lang="en-US" sz="1800" b="1" i="1" dirty="0">
              <a:solidFill>
                <a:srgbClr val="000000"/>
              </a:solidFill>
            </a:endParaRPr>
          </a:p>
          <a:p>
            <a:pPr algn="ctr"/>
            <a:r>
              <a:rPr lang="en-US" sz="2400" dirty="0">
                <a:solidFill>
                  <a:srgbClr val="000000"/>
                </a:solidFill>
              </a:rPr>
              <a:t>1 Samuel 15:17</a:t>
            </a:r>
            <a:endParaRPr lang="en-US" sz="2400" dirty="0"/>
          </a:p>
        </p:txBody>
      </p:sp>
    </p:spTree>
    <p:extLst>
      <p:ext uri="{BB962C8B-B14F-4D97-AF65-F5344CB8AC3E}">
        <p14:creationId xmlns:p14="http://schemas.microsoft.com/office/powerpoint/2010/main" val="1311118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1574</Words>
  <Application>Microsoft Office PowerPoint</Application>
  <PresentationFormat>Custom</PresentationFormat>
  <Paragraphs>153</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 Narrow</vt:lpstr>
      <vt:lpstr>Arial</vt:lpstr>
      <vt:lpstr>Calibri</vt:lpstr>
      <vt:lpstr>Eras Bold ITC</vt:lpstr>
      <vt:lpstr>Office Theme</vt:lpstr>
      <vt:lpstr>PowerPoint Presentation</vt:lpstr>
      <vt:lpstr>A King’s Disobedience</vt:lpstr>
      <vt:lpstr>A King’s Disobedience</vt:lpstr>
      <vt:lpstr>A King’s Disobedience</vt:lpstr>
      <vt:lpstr>A King’s Disobedience</vt:lpstr>
      <vt:lpstr>A King’s Disobedience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Chapman</dc:creator>
  <cp:lastModifiedBy>Lenny</cp:lastModifiedBy>
  <cp:revision>79</cp:revision>
  <dcterms:created xsi:type="dcterms:W3CDTF">2013-10-19T22:18:57Z</dcterms:created>
  <dcterms:modified xsi:type="dcterms:W3CDTF">2024-01-07T13:38:32Z</dcterms:modified>
</cp:coreProperties>
</file>