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308" r:id="rId2"/>
    <p:sldId id="315" r:id="rId3"/>
    <p:sldId id="316" r:id="rId4"/>
    <p:sldId id="317" r:id="rId5"/>
    <p:sldId id="318" r:id="rId6"/>
    <p:sldId id="319" r:id="rId7"/>
    <p:sldId id="329" r:id="rId8"/>
    <p:sldId id="330" r:id="rId9"/>
    <p:sldId id="331" r:id="rId10"/>
    <p:sldId id="332" r:id="rId11"/>
    <p:sldId id="333" r:id="rId12"/>
    <p:sldId id="334" r:id="rId13"/>
    <p:sldId id="311" r:id="rId14"/>
    <p:sldId id="324" r:id="rId15"/>
    <p:sldId id="335" r:id="rId16"/>
    <p:sldId id="336" r:id="rId17"/>
    <p:sldId id="337" r:id="rId18"/>
    <p:sldId id="338" r:id="rId19"/>
    <p:sldId id="309" r:id="rId20"/>
    <p:sldId id="310" r:id="rId21"/>
    <p:sldId id="320" r:id="rId22"/>
    <p:sldId id="339" r:id="rId23"/>
    <p:sldId id="340" r:id="rId24"/>
    <p:sldId id="341" r:id="rId25"/>
    <p:sldId id="314" r:id="rId26"/>
    <p:sldId id="342" r:id="rId27"/>
    <p:sldId id="343" r:id="rId28"/>
    <p:sldId id="344" r:id="rId29"/>
    <p:sldId id="345" r:id="rId30"/>
    <p:sldId id="258" r:id="rId31"/>
  </p:sldIdLst>
  <p:sldSz cx="10972800" cy="6858000"/>
  <p:notesSz cx="6858000" cy="9144000"/>
  <p:defaultTextStyle>
    <a:defPPr>
      <a:defRPr lang="en-US"/>
    </a:defPPr>
    <a:lvl1pPr marL="0" algn="l" defTabSz="1141171" rtl="0" eaLnBrk="1" latinLnBrk="0" hangingPunct="1">
      <a:defRPr sz="2246" kern="1200">
        <a:solidFill>
          <a:schemeClr val="tx1"/>
        </a:solidFill>
        <a:latin typeface="+mn-lt"/>
        <a:ea typeface="+mn-ea"/>
        <a:cs typeface="+mn-cs"/>
      </a:defRPr>
    </a:lvl1pPr>
    <a:lvl2pPr marL="570586" algn="l" defTabSz="1141171" rtl="0" eaLnBrk="1" latinLnBrk="0" hangingPunct="1">
      <a:defRPr sz="2246" kern="1200">
        <a:solidFill>
          <a:schemeClr val="tx1"/>
        </a:solidFill>
        <a:latin typeface="+mn-lt"/>
        <a:ea typeface="+mn-ea"/>
        <a:cs typeface="+mn-cs"/>
      </a:defRPr>
    </a:lvl2pPr>
    <a:lvl3pPr marL="1141171" algn="l" defTabSz="1141171" rtl="0" eaLnBrk="1" latinLnBrk="0" hangingPunct="1">
      <a:defRPr sz="2246" kern="1200">
        <a:solidFill>
          <a:schemeClr val="tx1"/>
        </a:solidFill>
        <a:latin typeface="+mn-lt"/>
        <a:ea typeface="+mn-ea"/>
        <a:cs typeface="+mn-cs"/>
      </a:defRPr>
    </a:lvl3pPr>
    <a:lvl4pPr marL="1711757" algn="l" defTabSz="1141171" rtl="0" eaLnBrk="1" latinLnBrk="0" hangingPunct="1">
      <a:defRPr sz="2246" kern="1200">
        <a:solidFill>
          <a:schemeClr val="tx1"/>
        </a:solidFill>
        <a:latin typeface="+mn-lt"/>
        <a:ea typeface="+mn-ea"/>
        <a:cs typeface="+mn-cs"/>
      </a:defRPr>
    </a:lvl4pPr>
    <a:lvl5pPr marL="2282342" algn="l" defTabSz="1141171" rtl="0" eaLnBrk="1" latinLnBrk="0" hangingPunct="1">
      <a:defRPr sz="2246" kern="1200">
        <a:solidFill>
          <a:schemeClr val="tx1"/>
        </a:solidFill>
        <a:latin typeface="+mn-lt"/>
        <a:ea typeface="+mn-ea"/>
        <a:cs typeface="+mn-cs"/>
      </a:defRPr>
    </a:lvl5pPr>
    <a:lvl6pPr marL="2852928" algn="l" defTabSz="1141171" rtl="0" eaLnBrk="1" latinLnBrk="0" hangingPunct="1">
      <a:defRPr sz="2246" kern="1200">
        <a:solidFill>
          <a:schemeClr val="tx1"/>
        </a:solidFill>
        <a:latin typeface="+mn-lt"/>
        <a:ea typeface="+mn-ea"/>
        <a:cs typeface="+mn-cs"/>
      </a:defRPr>
    </a:lvl6pPr>
    <a:lvl7pPr marL="3423514" algn="l" defTabSz="1141171" rtl="0" eaLnBrk="1" latinLnBrk="0" hangingPunct="1">
      <a:defRPr sz="2246" kern="1200">
        <a:solidFill>
          <a:schemeClr val="tx1"/>
        </a:solidFill>
        <a:latin typeface="+mn-lt"/>
        <a:ea typeface="+mn-ea"/>
        <a:cs typeface="+mn-cs"/>
      </a:defRPr>
    </a:lvl7pPr>
    <a:lvl8pPr marL="3994099" algn="l" defTabSz="1141171" rtl="0" eaLnBrk="1" latinLnBrk="0" hangingPunct="1">
      <a:defRPr sz="2246" kern="1200">
        <a:solidFill>
          <a:schemeClr val="tx1"/>
        </a:solidFill>
        <a:latin typeface="+mn-lt"/>
        <a:ea typeface="+mn-ea"/>
        <a:cs typeface="+mn-cs"/>
      </a:defRPr>
    </a:lvl8pPr>
    <a:lvl9pPr marL="4564685" algn="l" defTabSz="1141171" rtl="0" eaLnBrk="1" latinLnBrk="0" hangingPunct="1">
      <a:defRPr sz="22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660066"/>
    <a:srgbClr val="006600"/>
    <a:srgbClr val="FFFF37"/>
    <a:srgbClr val="FFFF97"/>
    <a:srgbClr val="322110"/>
    <a:srgbClr val="4B3219"/>
    <a:srgbClr val="714B25"/>
    <a:srgbClr val="875A2D"/>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56" y="72"/>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9D29F-0DD9-49D5-9F84-802C0DE4E7D0}" type="datetimeFigureOut">
              <a:rPr lang="en-US" smtClean="0"/>
              <a:pPr/>
              <a:t>12/10/2023</a:t>
            </a:fld>
            <a:endParaRPr lang="en-US" dirty="0"/>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FA5EB-354C-4CBE-B79F-6449741DD13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1141171" rtl="0" eaLnBrk="1" latinLnBrk="0" hangingPunct="1">
      <a:defRPr sz="1498" kern="1200">
        <a:solidFill>
          <a:schemeClr val="tx1"/>
        </a:solidFill>
        <a:latin typeface="+mn-lt"/>
        <a:ea typeface="+mn-ea"/>
        <a:cs typeface="+mn-cs"/>
      </a:defRPr>
    </a:lvl1pPr>
    <a:lvl2pPr marL="570586" algn="l" defTabSz="1141171" rtl="0" eaLnBrk="1" latinLnBrk="0" hangingPunct="1">
      <a:defRPr sz="1498" kern="1200">
        <a:solidFill>
          <a:schemeClr val="tx1"/>
        </a:solidFill>
        <a:latin typeface="+mn-lt"/>
        <a:ea typeface="+mn-ea"/>
        <a:cs typeface="+mn-cs"/>
      </a:defRPr>
    </a:lvl2pPr>
    <a:lvl3pPr marL="1141171" algn="l" defTabSz="1141171" rtl="0" eaLnBrk="1" latinLnBrk="0" hangingPunct="1">
      <a:defRPr sz="1498" kern="1200">
        <a:solidFill>
          <a:schemeClr val="tx1"/>
        </a:solidFill>
        <a:latin typeface="+mn-lt"/>
        <a:ea typeface="+mn-ea"/>
        <a:cs typeface="+mn-cs"/>
      </a:defRPr>
    </a:lvl3pPr>
    <a:lvl4pPr marL="1711757" algn="l" defTabSz="1141171" rtl="0" eaLnBrk="1" latinLnBrk="0" hangingPunct="1">
      <a:defRPr sz="1498" kern="1200">
        <a:solidFill>
          <a:schemeClr val="tx1"/>
        </a:solidFill>
        <a:latin typeface="+mn-lt"/>
        <a:ea typeface="+mn-ea"/>
        <a:cs typeface="+mn-cs"/>
      </a:defRPr>
    </a:lvl4pPr>
    <a:lvl5pPr marL="2282342" algn="l" defTabSz="1141171" rtl="0" eaLnBrk="1" latinLnBrk="0" hangingPunct="1">
      <a:defRPr sz="1498" kern="1200">
        <a:solidFill>
          <a:schemeClr val="tx1"/>
        </a:solidFill>
        <a:latin typeface="+mn-lt"/>
        <a:ea typeface="+mn-ea"/>
        <a:cs typeface="+mn-cs"/>
      </a:defRPr>
    </a:lvl5pPr>
    <a:lvl6pPr marL="2852928" algn="l" defTabSz="1141171" rtl="0" eaLnBrk="1" latinLnBrk="0" hangingPunct="1">
      <a:defRPr sz="1498" kern="1200">
        <a:solidFill>
          <a:schemeClr val="tx1"/>
        </a:solidFill>
        <a:latin typeface="+mn-lt"/>
        <a:ea typeface="+mn-ea"/>
        <a:cs typeface="+mn-cs"/>
      </a:defRPr>
    </a:lvl6pPr>
    <a:lvl7pPr marL="3423514" algn="l" defTabSz="1141171" rtl="0" eaLnBrk="1" latinLnBrk="0" hangingPunct="1">
      <a:defRPr sz="1498" kern="1200">
        <a:solidFill>
          <a:schemeClr val="tx1"/>
        </a:solidFill>
        <a:latin typeface="+mn-lt"/>
        <a:ea typeface="+mn-ea"/>
        <a:cs typeface="+mn-cs"/>
      </a:defRPr>
    </a:lvl7pPr>
    <a:lvl8pPr marL="3994099" algn="l" defTabSz="1141171" rtl="0" eaLnBrk="1" latinLnBrk="0" hangingPunct="1">
      <a:defRPr sz="1498" kern="1200">
        <a:solidFill>
          <a:schemeClr val="tx1"/>
        </a:solidFill>
        <a:latin typeface="+mn-lt"/>
        <a:ea typeface="+mn-ea"/>
        <a:cs typeface="+mn-cs"/>
      </a:defRPr>
    </a:lvl8pPr>
    <a:lvl9pPr marL="4564685" algn="l" defTabSz="1141171" rtl="0" eaLnBrk="1" latinLnBrk="0" hangingPunct="1">
      <a:defRPr sz="14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6"/>
            <a:ext cx="9326880" cy="1470025"/>
          </a:xfrm>
        </p:spPr>
        <p:txBody>
          <a:bodyPr/>
          <a:lstStyle/>
          <a:p>
            <a:r>
              <a:rPr lang="en-US"/>
              <a:t>Click to edit Master title style</a:t>
            </a:r>
          </a:p>
        </p:txBody>
      </p:sp>
      <p:sp>
        <p:nvSpPr>
          <p:cNvPr id="3" name="Subtitle 2"/>
          <p:cNvSpPr>
            <a:spLocks noGrp="1"/>
          </p:cNvSpPr>
          <p:nvPr>
            <p:ph type="subTitle" idx="1"/>
          </p:nvPr>
        </p:nvSpPr>
        <p:spPr>
          <a:xfrm>
            <a:off x="1645920" y="3886200"/>
            <a:ext cx="768096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47B129-5F32-46B7-B1B0-6A7DAAECECA7}" type="datetimeFigureOut">
              <a:rPr lang="en-US" smtClean="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39"/>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39"/>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1"/>
            <a:ext cx="932688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7B129-5F32-46B7-B1B0-6A7DAAECECA7}" type="datetimeFigureOut">
              <a:rPr lang="en-US" smtClean="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47B129-5F32-46B7-B1B0-6A7DAAECECA7}" type="datetimeFigureOut">
              <a:rPr lang="en-US" smtClean="0"/>
              <a:pPr/>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535113"/>
            <a:ext cx="484822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0" y="2174875"/>
            <a:ext cx="484822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47B129-5F32-46B7-B1B0-6A7DAAECECA7}" type="datetimeFigureOut">
              <a:rPr lang="en-US" smtClean="0"/>
              <a:pPr/>
              <a:t>12/10/2023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47B129-5F32-46B7-B1B0-6A7DAAECECA7}" type="datetimeFigureOut">
              <a:rPr lang="en-US" smtClean="0"/>
              <a:pPr/>
              <a:t>12/10/2023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7B129-5F32-46B7-B1B0-6A7DAAECECA7}" type="datetimeFigureOut">
              <a:rPr lang="en-US" smtClean="0"/>
              <a:pPr/>
              <a:t>12/10/2023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2" y="273049"/>
            <a:ext cx="3609976"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2" y="1435102"/>
            <a:ext cx="360997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0"/>
            <a:ext cx="658368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50746" y="612775"/>
            <a:ext cx="65836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50746" y="5367338"/>
            <a:ext cx="658368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74639"/>
            <a:ext cx="987552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600201"/>
            <a:ext cx="987552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6356351"/>
            <a:ext cx="25603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7B129-5F32-46B7-B1B0-6A7DAAECECA7}" type="datetimeFigureOut">
              <a:rPr lang="en-US" smtClean="0"/>
              <a:pPr/>
              <a:t>12/10/2023</a:t>
            </a:fld>
            <a:endParaRPr lang="en-US" dirty="0"/>
          </a:p>
        </p:txBody>
      </p:sp>
      <p:sp>
        <p:nvSpPr>
          <p:cNvPr id="5" name="Footer Placeholder 4"/>
          <p:cNvSpPr>
            <a:spLocks noGrp="1"/>
          </p:cNvSpPr>
          <p:nvPr>
            <p:ph type="ftr" sz="quarter" idx="3"/>
          </p:nvPr>
        </p:nvSpPr>
        <p:spPr>
          <a:xfrm>
            <a:off x="3749040" y="6356351"/>
            <a:ext cx="34747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63840" y="6356351"/>
            <a:ext cx="25603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FF0F2-AACE-424D-8362-1FFF3A109EC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C45929-10B5-F2CC-F367-80C33F484086}"/>
              </a:ext>
            </a:extLst>
          </p:cNvPr>
          <p:cNvPicPr>
            <a:picLocks noChangeAspect="1"/>
          </p:cNvPicPr>
          <p:nvPr/>
        </p:nvPicPr>
        <p:blipFill>
          <a:blip r:embed="rId2"/>
          <a:stretch>
            <a:fillRect/>
          </a:stretch>
        </p:blipFill>
        <p:spPr>
          <a:xfrm>
            <a:off x="12895" y="0"/>
            <a:ext cx="10972800" cy="6858000"/>
          </a:xfrm>
          <a:prstGeom prst="rect">
            <a:avLst/>
          </a:prstGeom>
        </p:spPr>
      </p:pic>
      <p:sp>
        <p:nvSpPr>
          <p:cNvPr id="4" name="Title 2">
            <a:extLst>
              <a:ext uri="{FF2B5EF4-FFF2-40B4-BE49-F238E27FC236}">
                <a16:creationId xmlns:a16="http://schemas.microsoft.com/office/drawing/2014/main" id="{0EEA1E68-59FA-150B-2E7F-A1231F7FEA65}"/>
              </a:ext>
            </a:extLst>
          </p:cNvPr>
          <p:cNvSpPr txBox="1">
            <a:spLocks/>
          </p:cNvSpPr>
          <p:nvPr/>
        </p:nvSpPr>
        <p:spPr>
          <a:xfrm>
            <a:off x="4953000" y="762001"/>
            <a:ext cx="4861560" cy="22098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600" dirty="0">
                <a:effectLst>
                  <a:glow rad="127000">
                    <a:schemeClr val="bg1"/>
                  </a:glow>
                </a:effectLst>
                <a:latin typeface="Bernard MT Condensed" panose="02050806060905020404" pitchFamily="18" charset="0"/>
                <a:cs typeface="Times New Roman" panose="02020603050405020304" pitchFamily="18" charset="0"/>
              </a:rPr>
              <a:t>WHAT DEMONS “KNOW”</a:t>
            </a:r>
          </a:p>
        </p:txBody>
      </p:sp>
      <p:sp>
        <p:nvSpPr>
          <p:cNvPr id="6" name="Title 2">
            <a:extLst>
              <a:ext uri="{FF2B5EF4-FFF2-40B4-BE49-F238E27FC236}">
                <a16:creationId xmlns:a16="http://schemas.microsoft.com/office/drawing/2014/main" id="{E3D00E43-412B-E91A-C9AD-6FC9252F93D2}"/>
              </a:ext>
            </a:extLst>
          </p:cNvPr>
          <p:cNvSpPr txBox="1">
            <a:spLocks/>
          </p:cNvSpPr>
          <p:nvPr/>
        </p:nvSpPr>
        <p:spPr>
          <a:xfrm>
            <a:off x="7882012" y="5943600"/>
            <a:ext cx="3064998" cy="6858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effectLst>
                  <a:glow rad="127000">
                    <a:schemeClr val="bg1"/>
                  </a:glow>
                </a:effectLst>
                <a:latin typeface="Bernard MT Condensed" panose="02050806060905020404" pitchFamily="18" charset="0"/>
                <a:cs typeface="Times New Roman" panose="02020603050405020304" pitchFamily="18" charset="0"/>
              </a:rPr>
              <a:t>Luke 4: 40 - 41</a:t>
            </a:r>
          </a:p>
        </p:txBody>
      </p:sp>
    </p:spTree>
    <p:extLst>
      <p:ext uri="{BB962C8B-B14F-4D97-AF65-F5344CB8AC3E}">
        <p14:creationId xmlns:p14="http://schemas.microsoft.com/office/powerpoint/2010/main" val="4194425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ownload Free 100 + heavenly clouds">
            <a:extLst>
              <a:ext uri="{FF2B5EF4-FFF2-40B4-BE49-F238E27FC236}">
                <a16:creationId xmlns:a16="http://schemas.microsoft.com/office/drawing/2014/main" id="{7F25966A-2F0A-B357-BBFC-505C558F58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B4E9296D-47FA-CA96-E5F3-32CC4E16F5C9}"/>
              </a:ext>
            </a:extLst>
          </p:cNvPr>
          <p:cNvSpPr txBox="1">
            <a:spLocks/>
          </p:cNvSpPr>
          <p:nvPr/>
        </p:nvSpPr>
        <p:spPr>
          <a:xfrm>
            <a:off x="457200" y="274639"/>
            <a:ext cx="10134600" cy="9445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effectLst>
                  <a:glow rad="127000">
                    <a:schemeClr val="bg1"/>
                  </a:glow>
                </a:effectLst>
                <a:latin typeface="Bernard MT Condensed" panose="02050806060905020404" pitchFamily="18" charset="0"/>
              </a:rPr>
              <a:t>Demons know that there is One True God</a:t>
            </a:r>
          </a:p>
        </p:txBody>
      </p:sp>
      <p:sp>
        <p:nvSpPr>
          <p:cNvPr id="4" name="Minus Sign 3">
            <a:extLst>
              <a:ext uri="{FF2B5EF4-FFF2-40B4-BE49-F238E27FC236}">
                <a16:creationId xmlns:a16="http://schemas.microsoft.com/office/drawing/2014/main" id="{191B7319-0CD9-037C-6099-40ACDC859BEB}"/>
              </a:ext>
            </a:extLst>
          </p:cNvPr>
          <p:cNvSpPr/>
          <p:nvPr/>
        </p:nvSpPr>
        <p:spPr>
          <a:xfrm>
            <a:off x="0" y="1153482"/>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33C23D4A-CF00-0D72-3E41-1BDD3CB8E743}"/>
              </a:ext>
            </a:extLst>
          </p:cNvPr>
          <p:cNvSpPr txBox="1"/>
          <p:nvPr/>
        </p:nvSpPr>
        <p:spPr>
          <a:xfrm>
            <a:off x="762000" y="2398083"/>
            <a:ext cx="9525000" cy="3293209"/>
          </a:xfrm>
          <a:prstGeom prst="rect">
            <a:avLst/>
          </a:prstGeom>
          <a:noFill/>
        </p:spPr>
        <p:txBody>
          <a:bodyPr wrap="square">
            <a:spAutoFit/>
          </a:bodyPr>
          <a:lstStyle/>
          <a:p>
            <a:pPr algn="ctr"/>
            <a:r>
              <a:rPr lang="en-US" sz="3200" b="1" i="1" dirty="0">
                <a:effectLst/>
                <a:latin typeface="Calibri" panose="020F0502020204030204" pitchFamily="34" charset="0"/>
                <a:cs typeface="Calibri" panose="020F0502020204030204" pitchFamily="34" charset="0"/>
              </a:rPr>
              <a:t>“and to give you who are troubled rest with us when the Lord Jesus is revealed from heaven with His mighty angels, in flaming fire taking vengeance on those who do not know God, and on those who do not obey the gospel of our Lord Jesus Christ…</a:t>
            </a:r>
          </a:p>
          <a:p>
            <a:pPr algn="ctr"/>
            <a:endParaRPr lang="en-US" sz="2000" b="1" i="1" dirty="0">
              <a:effectLst/>
              <a:latin typeface="Calibri" panose="020F0502020204030204" pitchFamily="34" charset="0"/>
              <a:cs typeface="Calibri" panose="020F0502020204030204" pitchFamily="34" charset="0"/>
            </a:endParaRPr>
          </a:p>
          <a:p>
            <a:pPr algn="ctr"/>
            <a:r>
              <a:rPr lang="en-US" sz="2800" dirty="0">
                <a:effectLst/>
                <a:latin typeface="Calibri" panose="020F0502020204030204" pitchFamily="34" charset="0"/>
                <a:cs typeface="Calibri" panose="020F0502020204030204" pitchFamily="34" charset="0"/>
              </a:rPr>
              <a:t>2 Thessalonians 1:7-9</a:t>
            </a:r>
          </a:p>
        </p:txBody>
      </p:sp>
    </p:spTree>
    <p:extLst>
      <p:ext uri="{BB962C8B-B14F-4D97-AF65-F5344CB8AC3E}">
        <p14:creationId xmlns:p14="http://schemas.microsoft.com/office/powerpoint/2010/main" val="1515872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ownload Free 100 + heavenly clouds">
            <a:extLst>
              <a:ext uri="{FF2B5EF4-FFF2-40B4-BE49-F238E27FC236}">
                <a16:creationId xmlns:a16="http://schemas.microsoft.com/office/drawing/2014/main" id="{7F25966A-2F0A-B357-BBFC-505C558F58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B4E9296D-47FA-CA96-E5F3-32CC4E16F5C9}"/>
              </a:ext>
            </a:extLst>
          </p:cNvPr>
          <p:cNvSpPr txBox="1">
            <a:spLocks/>
          </p:cNvSpPr>
          <p:nvPr/>
        </p:nvSpPr>
        <p:spPr>
          <a:xfrm>
            <a:off x="457200" y="274639"/>
            <a:ext cx="10134600" cy="9445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effectLst>
                  <a:glow rad="127000">
                    <a:schemeClr val="bg1"/>
                  </a:glow>
                </a:effectLst>
                <a:latin typeface="Bernard MT Condensed" panose="02050806060905020404" pitchFamily="18" charset="0"/>
              </a:rPr>
              <a:t>Demons know that there is One True God</a:t>
            </a:r>
          </a:p>
        </p:txBody>
      </p:sp>
      <p:sp>
        <p:nvSpPr>
          <p:cNvPr id="4" name="Minus Sign 3">
            <a:extLst>
              <a:ext uri="{FF2B5EF4-FFF2-40B4-BE49-F238E27FC236}">
                <a16:creationId xmlns:a16="http://schemas.microsoft.com/office/drawing/2014/main" id="{191B7319-0CD9-037C-6099-40ACDC859BEB}"/>
              </a:ext>
            </a:extLst>
          </p:cNvPr>
          <p:cNvSpPr/>
          <p:nvPr/>
        </p:nvSpPr>
        <p:spPr>
          <a:xfrm>
            <a:off x="0" y="1153482"/>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33C23D4A-CF00-0D72-3E41-1BDD3CB8E743}"/>
              </a:ext>
            </a:extLst>
          </p:cNvPr>
          <p:cNvSpPr txBox="1"/>
          <p:nvPr/>
        </p:nvSpPr>
        <p:spPr>
          <a:xfrm>
            <a:off x="1295400" y="2398083"/>
            <a:ext cx="8610600" cy="2308324"/>
          </a:xfrm>
          <a:prstGeom prst="rect">
            <a:avLst/>
          </a:prstGeom>
          <a:noFill/>
        </p:spPr>
        <p:txBody>
          <a:bodyPr wrap="square">
            <a:spAutoFit/>
          </a:bodyPr>
          <a:lstStyle/>
          <a:p>
            <a:pPr algn="ctr"/>
            <a:r>
              <a:rPr lang="en-US" sz="3200" b="1" i="1" dirty="0">
                <a:effectLst/>
                <a:latin typeface="Calibri" panose="020F0502020204030204" pitchFamily="34" charset="0"/>
                <a:cs typeface="Calibri" panose="020F0502020204030204" pitchFamily="34" charset="0"/>
              </a:rPr>
              <a:t>…These shall be punished with everlasting destruction from the presence of the Lord and from the glory of His power,”</a:t>
            </a:r>
          </a:p>
          <a:p>
            <a:pPr algn="ctr"/>
            <a:endParaRPr lang="en-US" sz="2000" b="1" i="1" dirty="0">
              <a:effectLst/>
              <a:latin typeface="Calibri" panose="020F0502020204030204" pitchFamily="34" charset="0"/>
              <a:cs typeface="Calibri" panose="020F0502020204030204" pitchFamily="34" charset="0"/>
            </a:endParaRPr>
          </a:p>
          <a:p>
            <a:pPr algn="ctr"/>
            <a:r>
              <a:rPr lang="en-US" sz="2800" b="1" i="1" dirty="0">
                <a:effectLst/>
                <a:latin typeface="Calibri" panose="020F0502020204030204" pitchFamily="34" charset="0"/>
                <a:cs typeface="Calibri" panose="020F0502020204030204" pitchFamily="34" charset="0"/>
              </a:rPr>
              <a:t>2 Thessalonians 1:7-9</a:t>
            </a:r>
          </a:p>
        </p:txBody>
      </p:sp>
    </p:spTree>
    <p:extLst>
      <p:ext uri="{BB962C8B-B14F-4D97-AF65-F5344CB8AC3E}">
        <p14:creationId xmlns:p14="http://schemas.microsoft.com/office/powerpoint/2010/main" val="1365430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ownload Free 100 + heavenly clouds">
            <a:extLst>
              <a:ext uri="{FF2B5EF4-FFF2-40B4-BE49-F238E27FC236}">
                <a16:creationId xmlns:a16="http://schemas.microsoft.com/office/drawing/2014/main" id="{7F25966A-2F0A-B357-BBFC-505C558F58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274"/>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B4E9296D-47FA-CA96-E5F3-32CC4E16F5C9}"/>
              </a:ext>
            </a:extLst>
          </p:cNvPr>
          <p:cNvSpPr txBox="1">
            <a:spLocks/>
          </p:cNvSpPr>
          <p:nvPr/>
        </p:nvSpPr>
        <p:spPr>
          <a:xfrm>
            <a:off x="457200" y="274639"/>
            <a:ext cx="10134600" cy="9445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effectLst>
                  <a:glow rad="127000">
                    <a:schemeClr val="bg1"/>
                  </a:glow>
                </a:effectLst>
                <a:latin typeface="Bernard MT Condensed" panose="02050806060905020404" pitchFamily="18" charset="0"/>
              </a:rPr>
              <a:t>Demons know that there is One True God</a:t>
            </a:r>
          </a:p>
        </p:txBody>
      </p:sp>
      <p:sp>
        <p:nvSpPr>
          <p:cNvPr id="4" name="Minus Sign 3">
            <a:extLst>
              <a:ext uri="{FF2B5EF4-FFF2-40B4-BE49-F238E27FC236}">
                <a16:creationId xmlns:a16="http://schemas.microsoft.com/office/drawing/2014/main" id="{191B7319-0CD9-037C-6099-40ACDC859BEB}"/>
              </a:ext>
            </a:extLst>
          </p:cNvPr>
          <p:cNvSpPr/>
          <p:nvPr/>
        </p:nvSpPr>
        <p:spPr>
          <a:xfrm>
            <a:off x="0" y="1153482"/>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33C23D4A-CF00-0D72-3E41-1BDD3CB8E743}"/>
              </a:ext>
            </a:extLst>
          </p:cNvPr>
          <p:cNvSpPr txBox="1"/>
          <p:nvPr/>
        </p:nvSpPr>
        <p:spPr>
          <a:xfrm>
            <a:off x="914400" y="2398083"/>
            <a:ext cx="9220200" cy="2308324"/>
          </a:xfrm>
          <a:prstGeom prst="rect">
            <a:avLst/>
          </a:prstGeom>
          <a:noFill/>
        </p:spPr>
        <p:txBody>
          <a:bodyPr wrap="square">
            <a:spAutoFit/>
          </a:bodyPr>
          <a:lstStyle/>
          <a:p>
            <a:pPr algn="ctr"/>
            <a:r>
              <a:rPr lang="en-US" sz="3200" b="1" i="1" dirty="0">
                <a:effectLst/>
                <a:latin typeface="Calibri" panose="020F0502020204030204" pitchFamily="34" charset="0"/>
                <a:cs typeface="Calibri" panose="020F0502020204030204" pitchFamily="34" charset="0"/>
              </a:rPr>
              <a:t>“Knowing, therefore, the terror of the Lord, we persuade men; but we are well known to God,        and I also trust are well known in your consciences.”</a:t>
            </a:r>
          </a:p>
          <a:p>
            <a:pPr algn="ctr"/>
            <a:endParaRPr lang="en-US" sz="2000" b="1" i="1" dirty="0">
              <a:effectLst/>
              <a:latin typeface="Calibri" panose="020F0502020204030204" pitchFamily="34" charset="0"/>
              <a:cs typeface="Calibri" panose="020F0502020204030204" pitchFamily="34" charset="0"/>
            </a:endParaRPr>
          </a:p>
          <a:p>
            <a:pPr algn="ctr"/>
            <a:r>
              <a:rPr lang="en-US" sz="2800" b="1" i="1" dirty="0">
                <a:effectLst/>
                <a:latin typeface="Calibri" panose="020F0502020204030204" pitchFamily="34" charset="0"/>
                <a:cs typeface="Calibri" panose="020F0502020204030204" pitchFamily="34" charset="0"/>
              </a:rPr>
              <a:t>2 Corinthians 5:11</a:t>
            </a:r>
          </a:p>
        </p:txBody>
      </p:sp>
    </p:spTree>
    <p:extLst>
      <p:ext uri="{BB962C8B-B14F-4D97-AF65-F5344CB8AC3E}">
        <p14:creationId xmlns:p14="http://schemas.microsoft.com/office/powerpoint/2010/main" val="1917494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volcano | Etna is erupting! Some volcanoes just keep spewing lava, public  concern emerges dws - Telegraph India">
            <a:extLst>
              <a:ext uri="{FF2B5EF4-FFF2-40B4-BE49-F238E27FC236}">
                <a16:creationId xmlns:a16="http://schemas.microsoft.com/office/drawing/2014/main" id="{5CEF6EB2-DA65-397E-7610-3512F449A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400"/>
            <a:ext cx="10972800" cy="6908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2">
            <a:extLst>
              <a:ext uri="{FF2B5EF4-FFF2-40B4-BE49-F238E27FC236}">
                <a16:creationId xmlns:a16="http://schemas.microsoft.com/office/drawing/2014/main" id="{FF1C3153-BB66-245D-19A5-0BEA29DC42A3}"/>
              </a:ext>
            </a:extLst>
          </p:cNvPr>
          <p:cNvSpPr txBox="1">
            <a:spLocks/>
          </p:cNvSpPr>
          <p:nvPr/>
        </p:nvSpPr>
        <p:spPr>
          <a:xfrm>
            <a:off x="1295400" y="1219200"/>
            <a:ext cx="8458200" cy="3429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8800" dirty="0">
                <a:effectLst>
                  <a:glow rad="127000">
                    <a:schemeClr val="bg1"/>
                  </a:glow>
                </a:effectLst>
                <a:latin typeface="Bernard MT Condensed" panose="02050806060905020404" pitchFamily="18" charset="0"/>
                <a:cs typeface="Times New Roman" panose="02020603050405020304" pitchFamily="18" charset="0"/>
              </a:rPr>
              <a:t>Demons know that Jesus is the Christ</a:t>
            </a:r>
            <a:endParaRPr lang="en-US" sz="12000" dirty="0">
              <a:effectLst>
                <a:glow rad="127000">
                  <a:schemeClr val="bg1"/>
                </a:glow>
              </a:effectLst>
              <a:latin typeface="Bernard MT Condensed" panose="02050806060905020404" pitchFamily="18" charset="0"/>
              <a:cs typeface="Times New Roman" panose="02020603050405020304" pitchFamily="18" charset="0"/>
            </a:endParaRPr>
          </a:p>
        </p:txBody>
      </p:sp>
    </p:spTree>
    <p:extLst>
      <p:ext uri="{BB962C8B-B14F-4D97-AF65-F5344CB8AC3E}">
        <p14:creationId xmlns:p14="http://schemas.microsoft.com/office/powerpoint/2010/main" val="3933940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volcano | Etna is erupting! Some volcanoes just keep spewing lava, public  concern emerges dws - Telegraph India">
            <a:extLst>
              <a:ext uri="{FF2B5EF4-FFF2-40B4-BE49-F238E27FC236}">
                <a16:creationId xmlns:a16="http://schemas.microsoft.com/office/drawing/2014/main" id="{5CEF6EB2-DA65-397E-7610-3512F449A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400"/>
            <a:ext cx="10972800" cy="6908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2">
            <a:extLst>
              <a:ext uri="{FF2B5EF4-FFF2-40B4-BE49-F238E27FC236}">
                <a16:creationId xmlns:a16="http://schemas.microsoft.com/office/drawing/2014/main" id="{7E4D9740-9B7A-8A73-BD60-267F9F34C0E4}"/>
              </a:ext>
            </a:extLst>
          </p:cNvPr>
          <p:cNvSpPr txBox="1">
            <a:spLocks/>
          </p:cNvSpPr>
          <p:nvPr/>
        </p:nvSpPr>
        <p:spPr>
          <a:xfrm>
            <a:off x="419099" y="248814"/>
            <a:ext cx="10134600" cy="9445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effectLst>
                  <a:glow rad="127000">
                    <a:schemeClr val="bg1"/>
                  </a:glow>
                </a:effectLst>
                <a:latin typeface="Bernard MT Condensed" panose="02050806060905020404" pitchFamily="18" charset="0"/>
              </a:rPr>
              <a:t>Demons know that Jesus is the Christ</a:t>
            </a:r>
          </a:p>
        </p:txBody>
      </p:sp>
      <p:sp>
        <p:nvSpPr>
          <p:cNvPr id="3" name="Minus Sign 2">
            <a:extLst>
              <a:ext uri="{FF2B5EF4-FFF2-40B4-BE49-F238E27FC236}">
                <a16:creationId xmlns:a16="http://schemas.microsoft.com/office/drawing/2014/main" id="{89674D7D-419D-9309-FE32-195C60D0015B}"/>
              </a:ext>
            </a:extLst>
          </p:cNvPr>
          <p:cNvSpPr/>
          <p:nvPr/>
        </p:nvSpPr>
        <p:spPr>
          <a:xfrm>
            <a:off x="0" y="1153482"/>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3F764BD-0481-1665-15D1-AD2B370C1A95}"/>
              </a:ext>
            </a:extLst>
          </p:cNvPr>
          <p:cNvSpPr txBox="1"/>
          <p:nvPr/>
        </p:nvSpPr>
        <p:spPr>
          <a:xfrm>
            <a:off x="1295399" y="2028616"/>
            <a:ext cx="8382000" cy="2800767"/>
          </a:xfrm>
          <a:prstGeom prst="rect">
            <a:avLst/>
          </a:prstGeom>
          <a:noFill/>
        </p:spPr>
        <p:txBody>
          <a:bodyPr wrap="square">
            <a:spAutoFit/>
          </a:bodyPr>
          <a:lstStyle/>
          <a:p>
            <a:pPr algn="ctr"/>
            <a:r>
              <a:rPr lang="en-US" sz="3200" b="1" i="1" dirty="0">
                <a:effectLst/>
                <a:latin typeface="Calibri" panose="020F0502020204030204" pitchFamily="34" charset="0"/>
                <a:cs typeface="Calibri" panose="020F0502020204030204" pitchFamily="34" charset="0"/>
              </a:rPr>
              <a:t>“And demons also came out of many, crying out and saying, “You are the Christ, the Son of God!”</a:t>
            </a:r>
          </a:p>
          <a:p>
            <a:pPr algn="ctr"/>
            <a:r>
              <a:rPr lang="en-US" sz="3200" b="1" i="1" dirty="0">
                <a:effectLst/>
                <a:latin typeface="Calibri" panose="020F0502020204030204" pitchFamily="34" charset="0"/>
                <a:cs typeface="Calibri" panose="020F0502020204030204" pitchFamily="34" charset="0"/>
              </a:rPr>
              <a:t>And He, rebuking them, did not allow them to speak, for they knew that He was the Christ.”</a:t>
            </a:r>
          </a:p>
          <a:p>
            <a:pPr algn="ctr"/>
            <a:endParaRPr lang="en-US" sz="2000" b="1" i="1" dirty="0">
              <a:latin typeface="Calibri" panose="020F0502020204030204" pitchFamily="34" charset="0"/>
              <a:cs typeface="Calibri" panose="020F0502020204030204" pitchFamily="34" charset="0"/>
            </a:endParaRPr>
          </a:p>
          <a:p>
            <a:pPr algn="ctr"/>
            <a:r>
              <a:rPr lang="en-US" sz="2800" dirty="0">
                <a:latin typeface="Calibri" panose="020F0502020204030204" pitchFamily="34" charset="0"/>
                <a:cs typeface="Calibri" panose="020F0502020204030204" pitchFamily="34" charset="0"/>
              </a:rPr>
              <a:t>Luke 4:41</a:t>
            </a:r>
          </a:p>
        </p:txBody>
      </p:sp>
    </p:spTree>
    <p:extLst>
      <p:ext uri="{BB962C8B-B14F-4D97-AF65-F5344CB8AC3E}">
        <p14:creationId xmlns:p14="http://schemas.microsoft.com/office/powerpoint/2010/main" val="912371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volcano | Etna is erupting! Some volcanoes just keep spewing lava, public  concern emerges dws - Telegraph India">
            <a:extLst>
              <a:ext uri="{FF2B5EF4-FFF2-40B4-BE49-F238E27FC236}">
                <a16:creationId xmlns:a16="http://schemas.microsoft.com/office/drawing/2014/main" id="{5CEF6EB2-DA65-397E-7610-3512F449A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400"/>
            <a:ext cx="10972800" cy="6908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2">
            <a:extLst>
              <a:ext uri="{FF2B5EF4-FFF2-40B4-BE49-F238E27FC236}">
                <a16:creationId xmlns:a16="http://schemas.microsoft.com/office/drawing/2014/main" id="{7E4D9740-9B7A-8A73-BD60-267F9F34C0E4}"/>
              </a:ext>
            </a:extLst>
          </p:cNvPr>
          <p:cNvSpPr txBox="1">
            <a:spLocks/>
          </p:cNvSpPr>
          <p:nvPr/>
        </p:nvSpPr>
        <p:spPr>
          <a:xfrm>
            <a:off x="419099" y="248814"/>
            <a:ext cx="10134600" cy="9445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effectLst>
                  <a:glow rad="127000">
                    <a:schemeClr val="bg1"/>
                  </a:glow>
                </a:effectLst>
                <a:latin typeface="Bernard MT Condensed" panose="02050806060905020404" pitchFamily="18" charset="0"/>
              </a:rPr>
              <a:t>Demons know that Jesus is the Christ</a:t>
            </a:r>
          </a:p>
        </p:txBody>
      </p:sp>
      <p:sp>
        <p:nvSpPr>
          <p:cNvPr id="3" name="Minus Sign 2">
            <a:extLst>
              <a:ext uri="{FF2B5EF4-FFF2-40B4-BE49-F238E27FC236}">
                <a16:creationId xmlns:a16="http://schemas.microsoft.com/office/drawing/2014/main" id="{89674D7D-419D-9309-FE32-195C60D0015B}"/>
              </a:ext>
            </a:extLst>
          </p:cNvPr>
          <p:cNvSpPr/>
          <p:nvPr/>
        </p:nvSpPr>
        <p:spPr>
          <a:xfrm>
            <a:off x="0" y="1153482"/>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3F764BD-0481-1665-15D1-AD2B370C1A95}"/>
              </a:ext>
            </a:extLst>
          </p:cNvPr>
          <p:cNvSpPr txBox="1"/>
          <p:nvPr/>
        </p:nvSpPr>
        <p:spPr>
          <a:xfrm>
            <a:off x="784274" y="1600200"/>
            <a:ext cx="9791699" cy="3293209"/>
          </a:xfrm>
          <a:prstGeom prst="rect">
            <a:avLst/>
          </a:prstGeom>
          <a:noFill/>
        </p:spPr>
        <p:txBody>
          <a:bodyPr wrap="square">
            <a:spAutoFit/>
          </a:bodyPr>
          <a:lstStyle/>
          <a:p>
            <a:pPr algn="ctr"/>
            <a:r>
              <a:rPr lang="en-US" sz="3200" b="1" i="1" dirty="0">
                <a:effectLst/>
                <a:latin typeface="Calibri" panose="020F0502020204030204" pitchFamily="34" charset="0"/>
                <a:cs typeface="Calibri" panose="020F0502020204030204" pitchFamily="34" charset="0"/>
              </a:rPr>
              <a:t>“Now in the synagogue there was a man who had a spirit of an unclean demon. And he cried out with a loud voice, saying, “Let us alone! What have we to do with You, Jesus of Nazareth? Did You come to destroy us?         I know who You are—the Holy One of God!”</a:t>
            </a:r>
          </a:p>
          <a:p>
            <a:pPr algn="ctr"/>
            <a:endParaRPr lang="en-US" sz="2000" b="1" i="1" dirty="0">
              <a:latin typeface="Calibri" panose="020F0502020204030204" pitchFamily="34" charset="0"/>
              <a:cs typeface="Calibri" panose="020F0502020204030204" pitchFamily="34" charset="0"/>
            </a:endParaRPr>
          </a:p>
          <a:p>
            <a:pPr algn="ctr"/>
            <a:r>
              <a:rPr lang="en-US" sz="2800" dirty="0">
                <a:latin typeface="Calibri" panose="020F0502020204030204" pitchFamily="34" charset="0"/>
                <a:cs typeface="Calibri" panose="020F0502020204030204" pitchFamily="34" charset="0"/>
              </a:rPr>
              <a:t>Luke 4:33-34</a:t>
            </a:r>
          </a:p>
        </p:txBody>
      </p:sp>
    </p:spTree>
    <p:extLst>
      <p:ext uri="{BB962C8B-B14F-4D97-AF65-F5344CB8AC3E}">
        <p14:creationId xmlns:p14="http://schemas.microsoft.com/office/powerpoint/2010/main" val="2842252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volcano | Etna is erupting! Some volcanoes just keep spewing lava, public  concern emerges dws - Telegraph India">
            <a:extLst>
              <a:ext uri="{FF2B5EF4-FFF2-40B4-BE49-F238E27FC236}">
                <a16:creationId xmlns:a16="http://schemas.microsoft.com/office/drawing/2014/main" id="{5CEF6EB2-DA65-397E-7610-3512F449A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400"/>
            <a:ext cx="10972800" cy="6908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2">
            <a:extLst>
              <a:ext uri="{FF2B5EF4-FFF2-40B4-BE49-F238E27FC236}">
                <a16:creationId xmlns:a16="http://schemas.microsoft.com/office/drawing/2014/main" id="{7E4D9740-9B7A-8A73-BD60-267F9F34C0E4}"/>
              </a:ext>
            </a:extLst>
          </p:cNvPr>
          <p:cNvSpPr txBox="1">
            <a:spLocks/>
          </p:cNvSpPr>
          <p:nvPr/>
        </p:nvSpPr>
        <p:spPr>
          <a:xfrm>
            <a:off x="419099" y="248814"/>
            <a:ext cx="10134600" cy="9445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effectLst>
                  <a:glow rad="127000">
                    <a:schemeClr val="bg1"/>
                  </a:glow>
                </a:effectLst>
                <a:latin typeface="Bernard MT Condensed" panose="02050806060905020404" pitchFamily="18" charset="0"/>
              </a:rPr>
              <a:t>Demons know that Jesus is the Christ</a:t>
            </a:r>
          </a:p>
        </p:txBody>
      </p:sp>
      <p:sp>
        <p:nvSpPr>
          <p:cNvPr id="3" name="Minus Sign 2">
            <a:extLst>
              <a:ext uri="{FF2B5EF4-FFF2-40B4-BE49-F238E27FC236}">
                <a16:creationId xmlns:a16="http://schemas.microsoft.com/office/drawing/2014/main" id="{89674D7D-419D-9309-FE32-195C60D0015B}"/>
              </a:ext>
            </a:extLst>
          </p:cNvPr>
          <p:cNvSpPr/>
          <p:nvPr/>
        </p:nvSpPr>
        <p:spPr>
          <a:xfrm>
            <a:off x="0" y="1153482"/>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3F764BD-0481-1665-15D1-AD2B370C1A95}"/>
              </a:ext>
            </a:extLst>
          </p:cNvPr>
          <p:cNvSpPr txBox="1"/>
          <p:nvPr/>
        </p:nvSpPr>
        <p:spPr>
          <a:xfrm>
            <a:off x="1181098" y="2274838"/>
            <a:ext cx="8610601" cy="2308324"/>
          </a:xfrm>
          <a:prstGeom prst="rect">
            <a:avLst/>
          </a:prstGeom>
          <a:noFill/>
        </p:spPr>
        <p:txBody>
          <a:bodyPr wrap="square">
            <a:spAutoFit/>
          </a:bodyPr>
          <a:lstStyle/>
          <a:p>
            <a:pPr algn="ctr"/>
            <a:r>
              <a:rPr lang="en-US" sz="3200" b="1" i="1" dirty="0">
                <a:effectLst/>
                <a:latin typeface="Calibri" panose="020F0502020204030204" pitchFamily="34" charset="0"/>
                <a:cs typeface="Calibri" panose="020F0502020204030204" pitchFamily="34" charset="0"/>
              </a:rPr>
              <a:t>“Nor is there salvation in any other,                      for there is no other name under heaven given among men by which we must be saved.”</a:t>
            </a:r>
          </a:p>
          <a:p>
            <a:pPr algn="ctr"/>
            <a:endParaRPr lang="en-US" sz="2000" b="1" i="1" dirty="0">
              <a:latin typeface="Calibri" panose="020F0502020204030204" pitchFamily="34" charset="0"/>
              <a:cs typeface="Calibri" panose="020F0502020204030204" pitchFamily="34" charset="0"/>
            </a:endParaRPr>
          </a:p>
          <a:p>
            <a:pPr algn="ctr"/>
            <a:r>
              <a:rPr lang="en-US" sz="2800" dirty="0">
                <a:latin typeface="Calibri" panose="020F0502020204030204" pitchFamily="34" charset="0"/>
                <a:cs typeface="Calibri" panose="020F0502020204030204" pitchFamily="34" charset="0"/>
              </a:rPr>
              <a:t>Acts 4:12</a:t>
            </a:r>
          </a:p>
        </p:txBody>
      </p:sp>
    </p:spTree>
    <p:extLst>
      <p:ext uri="{BB962C8B-B14F-4D97-AF65-F5344CB8AC3E}">
        <p14:creationId xmlns:p14="http://schemas.microsoft.com/office/powerpoint/2010/main" val="1397092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volcano | Etna is erupting! Some volcanoes just keep spewing lava, public  concern emerges dws - Telegraph India">
            <a:extLst>
              <a:ext uri="{FF2B5EF4-FFF2-40B4-BE49-F238E27FC236}">
                <a16:creationId xmlns:a16="http://schemas.microsoft.com/office/drawing/2014/main" id="{5CEF6EB2-DA65-397E-7610-3512F449A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400"/>
            <a:ext cx="10972800" cy="6908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2">
            <a:extLst>
              <a:ext uri="{FF2B5EF4-FFF2-40B4-BE49-F238E27FC236}">
                <a16:creationId xmlns:a16="http://schemas.microsoft.com/office/drawing/2014/main" id="{7E4D9740-9B7A-8A73-BD60-267F9F34C0E4}"/>
              </a:ext>
            </a:extLst>
          </p:cNvPr>
          <p:cNvSpPr txBox="1">
            <a:spLocks/>
          </p:cNvSpPr>
          <p:nvPr/>
        </p:nvSpPr>
        <p:spPr>
          <a:xfrm>
            <a:off x="419099" y="248814"/>
            <a:ext cx="10134600" cy="9445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effectLst>
                  <a:glow rad="127000">
                    <a:schemeClr val="bg1"/>
                  </a:glow>
                </a:effectLst>
                <a:latin typeface="Bernard MT Condensed" panose="02050806060905020404" pitchFamily="18" charset="0"/>
              </a:rPr>
              <a:t>Demons know that Jesus is the Christ</a:t>
            </a:r>
          </a:p>
        </p:txBody>
      </p:sp>
      <p:sp>
        <p:nvSpPr>
          <p:cNvPr id="3" name="Minus Sign 2">
            <a:extLst>
              <a:ext uri="{FF2B5EF4-FFF2-40B4-BE49-F238E27FC236}">
                <a16:creationId xmlns:a16="http://schemas.microsoft.com/office/drawing/2014/main" id="{89674D7D-419D-9309-FE32-195C60D0015B}"/>
              </a:ext>
            </a:extLst>
          </p:cNvPr>
          <p:cNvSpPr/>
          <p:nvPr/>
        </p:nvSpPr>
        <p:spPr>
          <a:xfrm>
            <a:off x="0" y="1153482"/>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3F764BD-0481-1665-15D1-AD2B370C1A95}"/>
              </a:ext>
            </a:extLst>
          </p:cNvPr>
          <p:cNvSpPr txBox="1"/>
          <p:nvPr/>
        </p:nvSpPr>
        <p:spPr>
          <a:xfrm>
            <a:off x="952499" y="2274838"/>
            <a:ext cx="9067800" cy="2308324"/>
          </a:xfrm>
          <a:prstGeom prst="rect">
            <a:avLst/>
          </a:prstGeom>
          <a:noFill/>
        </p:spPr>
        <p:txBody>
          <a:bodyPr wrap="square">
            <a:spAutoFit/>
          </a:bodyPr>
          <a:lstStyle/>
          <a:p>
            <a:pPr algn="ctr"/>
            <a:r>
              <a:rPr lang="en-US" sz="3200" b="1" i="1" dirty="0">
                <a:effectLst/>
                <a:latin typeface="Calibri" panose="020F0502020204030204" pitchFamily="34" charset="0"/>
                <a:cs typeface="Calibri" panose="020F0502020204030204" pitchFamily="34" charset="0"/>
              </a:rPr>
              <a:t>“Therefore I said to you that you will die in your sins; for if you do not believe that I am He,                        you will die in your sins.”</a:t>
            </a:r>
          </a:p>
          <a:p>
            <a:pPr algn="ctr"/>
            <a:endParaRPr lang="en-US" sz="2000" b="1" i="1" dirty="0">
              <a:latin typeface="Calibri" panose="020F0502020204030204" pitchFamily="34" charset="0"/>
              <a:cs typeface="Calibri" panose="020F0502020204030204" pitchFamily="34" charset="0"/>
            </a:endParaRPr>
          </a:p>
          <a:p>
            <a:pPr algn="ctr"/>
            <a:r>
              <a:rPr lang="en-US" sz="2800" dirty="0">
                <a:latin typeface="Calibri" panose="020F0502020204030204" pitchFamily="34" charset="0"/>
                <a:cs typeface="Calibri" panose="020F0502020204030204" pitchFamily="34" charset="0"/>
              </a:rPr>
              <a:t>John 8:24</a:t>
            </a:r>
          </a:p>
        </p:txBody>
      </p:sp>
    </p:spTree>
    <p:extLst>
      <p:ext uri="{BB962C8B-B14F-4D97-AF65-F5344CB8AC3E}">
        <p14:creationId xmlns:p14="http://schemas.microsoft.com/office/powerpoint/2010/main" val="2596545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volcano | Etna is erupting! Some volcanoes just keep spewing lava, public  concern emerges dws - Telegraph India">
            <a:extLst>
              <a:ext uri="{FF2B5EF4-FFF2-40B4-BE49-F238E27FC236}">
                <a16:creationId xmlns:a16="http://schemas.microsoft.com/office/drawing/2014/main" id="{5CEF6EB2-DA65-397E-7610-3512F449A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400"/>
            <a:ext cx="10972800" cy="6908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2">
            <a:extLst>
              <a:ext uri="{FF2B5EF4-FFF2-40B4-BE49-F238E27FC236}">
                <a16:creationId xmlns:a16="http://schemas.microsoft.com/office/drawing/2014/main" id="{7E4D9740-9B7A-8A73-BD60-267F9F34C0E4}"/>
              </a:ext>
            </a:extLst>
          </p:cNvPr>
          <p:cNvSpPr txBox="1">
            <a:spLocks/>
          </p:cNvSpPr>
          <p:nvPr/>
        </p:nvSpPr>
        <p:spPr>
          <a:xfrm>
            <a:off x="419099" y="248814"/>
            <a:ext cx="10134600" cy="9445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effectLst>
                  <a:glow rad="127000">
                    <a:schemeClr val="bg1"/>
                  </a:glow>
                </a:effectLst>
                <a:latin typeface="Bernard MT Condensed" panose="02050806060905020404" pitchFamily="18" charset="0"/>
              </a:rPr>
              <a:t>Demons know that Jesus is the Christ</a:t>
            </a:r>
          </a:p>
        </p:txBody>
      </p:sp>
      <p:sp>
        <p:nvSpPr>
          <p:cNvPr id="3" name="Minus Sign 2">
            <a:extLst>
              <a:ext uri="{FF2B5EF4-FFF2-40B4-BE49-F238E27FC236}">
                <a16:creationId xmlns:a16="http://schemas.microsoft.com/office/drawing/2014/main" id="{89674D7D-419D-9309-FE32-195C60D0015B}"/>
              </a:ext>
            </a:extLst>
          </p:cNvPr>
          <p:cNvSpPr/>
          <p:nvPr/>
        </p:nvSpPr>
        <p:spPr>
          <a:xfrm>
            <a:off x="0" y="1153482"/>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3F764BD-0481-1665-15D1-AD2B370C1A95}"/>
              </a:ext>
            </a:extLst>
          </p:cNvPr>
          <p:cNvSpPr txBox="1"/>
          <p:nvPr/>
        </p:nvSpPr>
        <p:spPr>
          <a:xfrm>
            <a:off x="838200" y="1600200"/>
            <a:ext cx="9067800" cy="3293209"/>
          </a:xfrm>
          <a:prstGeom prst="rect">
            <a:avLst/>
          </a:prstGeom>
          <a:noFill/>
        </p:spPr>
        <p:txBody>
          <a:bodyPr wrap="square">
            <a:spAutoFit/>
          </a:bodyPr>
          <a:lstStyle/>
          <a:p>
            <a:pPr algn="ctr"/>
            <a:r>
              <a:rPr lang="en-US" sz="3200" b="1" i="1" dirty="0">
                <a:effectLst/>
                <a:latin typeface="Calibri" panose="020F0502020204030204" pitchFamily="34" charset="0"/>
                <a:cs typeface="Calibri" panose="020F0502020204030204" pitchFamily="34" charset="0"/>
              </a:rPr>
              <a:t>“Many will say to Me in that day, ‘Lord, Lord, have we not prophesied in Your name, cast out demons in Your name, and done many wonders in Your name?’ And then I will declare to them, ‘I never knew you; depart from Me, you who practice lawlessness!”</a:t>
            </a:r>
          </a:p>
          <a:p>
            <a:pPr algn="ctr"/>
            <a:endParaRPr lang="en-US" sz="2000" b="1" i="1" dirty="0">
              <a:latin typeface="Calibri" panose="020F0502020204030204" pitchFamily="34" charset="0"/>
              <a:cs typeface="Calibri" panose="020F0502020204030204" pitchFamily="34" charset="0"/>
            </a:endParaRPr>
          </a:p>
          <a:p>
            <a:pPr algn="ctr"/>
            <a:r>
              <a:rPr lang="en-US" sz="2800" dirty="0">
                <a:latin typeface="Calibri" panose="020F0502020204030204" pitchFamily="34" charset="0"/>
                <a:cs typeface="Calibri" panose="020F0502020204030204" pitchFamily="34" charset="0"/>
              </a:rPr>
              <a:t>Matthew 7:22-23</a:t>
            </a:r>
          </a:p>
        </p:txBody>
      </p:sp>
    </p:spTree>
    <p:extLst>
      <p:ext uri="{BB962C8B-B14F-4D97-AF65-F5344CB8AC3E}">
        <p14:creationId xmlns:p14="http://schemas.microsoft.com/office/powerpoint/2010/main" val="2222570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Volcanic soundwaves could help predict eruptions | SYFY WIRE">
            <a:extLst>
              <a:ext uri="{FF2B5EF4-FFF2-40B4-BE49-F238E27FC236}">
                <a16:creationId xmlns:a16="http://schemas.microsoft.com/office/drawing/2014/main" id="{1A924A40-E491-4CB0-288D-7D4AA160AC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6874766"/>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EA5AFAD2-92E9-4224-4EAA-AE8F2DAC1A7A}"/>
              </a:ext>
            </a:extLst>
          </p:cNvPr>
          <p:cNvSpPr txBox="1">
            <a:spLocks/>
          </p:cNvSpPr>
          <p:nvPr/>
        </p:nvSpPr>
        <p:spPr>
          <a:xfrm>
            <a:off x="1447800" y="1371600"/>
            <a:ext cx="8077200" cy="3276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8800" dirty="0">
                <a:effectLst>
                  <a:glow rad="127000">
                    <a:schemeClr val="bg1"/>
                  </a:glow>
                </a:effectLst>
                <a:latin typeface="Bernard MT Condensed" panose="02050806060905020404" pitchFamily="18" charset="0"/>
                <a:cs typeface="Times New Roman" panose="02020603050405020304" pitchFamily="18" charset="0"/>
              </a:rPr>
              <a:t>Demons know True Apostles</a:t>
            </a:r>
            <a:endParaRPr lang="en-US" sz="12000" dirty="0">
              <a:effectLst>
                <a:glow rad="127000">
                  <a:schemeClr val="bg1"/>
                </a:glow>
              </a:effectLst>
              <a:latin typeface="Bernard MT Condensed" panose="02050806060905020404" pitchFamily="18" charset="0"/>
              <a:cs typeface="Times New Roman" panose="02020603050405020304" pitchFamily="18" charset="0"/>
            </a:endParaRPr>
          </a:p>
        </p:txBody>
      </p:sp>
    </p:spTree>
    <p:extLst>
      <p:ext uri="{BB962C8B-B14F-4D97-AF65-F5344CB8AC3E}">
        <p14:creationId xmlns:p14="http://schemas.microsoft.com/office/powerpoint/2010/main" val="34459490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C45929-10B5-F2CC-F367-80C33F484086}"/>
              </a:ext>
            </a:extLst>
          </p:cNvPr>
          <p:cNvPicPr>
            <a:picLocks noChangeAspect="1"/>
          </p:cNvPicPr>
          <p:nvPr/>
        </p:nvPicPr>
        <p:blipFill>
          <a:blip r:embed="rId2"/>
          <a:stretch>
            <a:fillRect/>
          </a:stretch>
        </p:blipFill>
        <p:spPr>
          <a:xfrm>
            <a:off x="12895" y="0"/>
            <a:ext cx="10972800" cy="6858000"/>
          </a:xfrm>
          <a:prstGeom prst="rect">
            <a:avLst/>
          </a:prstGeom>
        </p:spPr>
      </p:pic>
      <p:sp>
        <p:nvSpPr>
          <p:cNvPr id="6" name="Title 2">
            <a:extLst>
              <a:ext uri="{FF2B5EF4-FFF2-40B4-BE49-F238E27FC236}">
                <a16:creationId xmlns:a16="http://schemas.microsoft.com/office/drawing/2014/main" id="{E3D00E43-412B-E91A-C9AD-6FC9252F93D2}"/>
              </a:ext>
            </a:extLst>
          </p:cNvPr>
          <p:cNvSpPr txBox="1">
            <a:spLocks/>
          </p:cNvSpPr>
          <p:nvPr/>
        </p:nvSpPr>
        <p:spPr>
          <a:xfrm>
            <a:off x="1460695" y="1600200"/>
            <a:ext cx="8077200" cy="3657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8800" dirty="0">
                <a:effectLst>
                  <a:glow rad="127000">
                    <a:schemeClr val="bg1"/>
                  </a:glow>
                </a:effectLst>
                <a:latin typeface="Bernard MT Condensed" panose="02050806060905020404" pitchFamily="18" charset="0"/>
                <a:cs typeface="Times New Roman" panose="02020603050405020304" pitchFamily="18" charset="0"/>
              </a:rPr>
              <a:t>We can know the </a:t>
            </a:r>
            <a:r>
              <a:rPr lang="en-US" sz="12000" dirty="0">
                <a:effectLst>
                  <a:glow rad="127000">
                    <a:schemeClr val="bg1"/>
                  </a:glow>
                </a:effectLst>
                <a:latin typeface="Bernard MT Condensed" panose="02050806060905020404" pitchFamily="18" charset="0"/>
                <a:cs typeface="Times New Roman" panose="02020603050405020304" pitchFamily="18" charset="0"/>
              </a:rPr>
              <a:t>Truth!</a:t>
            </a:r>
          </a:p>
        </p:txBody>
      </p:sp>
    </p:spTree>
    <p:extLst>
      <p:ext uri="{BB962C8B-B14F-4D97-AF65-F5344CB8AC3E}">
        <p14:creationId xmlns:p14="http://schemas.microsoft.com/office/powerpoint/2010/main" val="393958417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auna Loa erupting, officials warn people to prepare">
            <a:extLst>
              <a:ext uri="{FF2B5EF4-FFF2-40B4-BE49-F238E27FC236}">
                <a16:creationId xmlns:a16="http://schemas.microsoft.com/office/drawing/2014/main" id="{94D847F6-1F49-A3BA-A618-5E52A9225E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 y="0"/>
            <a:ext cx="11108266"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C0434492-5DD3-E2BD-5EAF-23461D056DFC}"/>
              </a:ext>
            </a:extLst>
          </p:cNvPr>
          <p:cNvSpPr>
            <a:spLocks noGrp="1"/>
          </p:cNvSpPr>
          <p:nvPr>
            <p:ph type="title"/>
          </p:nvPr>
        </p:nvSpPr>
        <p:spPr>
          <a:xfrm>
            <a:off x="457200" y="274638"/>
            <a:ext cx="10134600" cy="1325561"/>
          </a:xfrm>
        </p:spPr>
        <p:txBody>
          <a:bodyPr>
            <a:normAutofit/>
          </a:bodyPr>
          <a:lstStyle/>
          <a:p>
            <a:r>
              <a:rPr lang="en-US" sz="4800" dirty="0">
                <a:solidFill>
                  <a:schemeClr val="bg1"/>
                </a:solidFill>
                <a:latin typeface="Bernard MT Condensed" panose="02050806060905020404" pitchFamily="18" charset="0"/>
              </a:rPr>
              <a:t>Demons know True Apostles</a:t>
            </a:r>
          </a:p>
        </p:txBody>
      </p:sp>
      <p:sp>
        <p:nvSpPr>
          <p:cNvPr id="5" name="TextBox 4">
            <a:extLst>
              <a:ext uri="{FF2B5EF4-FFF2-40B4-BE49-F238E27FC236}">
                <a16:creationId xmlns:a16="http://schemas.microsoft.com/office/drawing/2014/main" id="{CBCA10CA-1F0B-CCC8-5EA5-C92B5069B6D5}"/>
              </a:ext>
            </a:extLst>
          </p:cNvPr>
          <p:cNvSpPr txBox="1"/>
          <p:nvPr/>
        </p:nvSpPr>
        <p:spPr>
          <a:xfrm>
            <a:off x="1104899" y="2743200"/>
            <a:ext cx="8763000" cy="1877437"/>
          </a:xfrm>
          <a:prstGeom prst="rect">
            <a:avLst/>
          </a:prstGeom>
          <a:noFill/>
        </p:spPr>
        <p:txBody>
          <a:bodyPr wrap="square">
            <a:spAutoFit/>
          </a:bodyPr>
          <a:lstStyle/>
          <a:p>
            <a:pPr algn="ctr"/>
            <a:r>
              <a:rPr lang="en-US" sz="3200" b="1" i="1" dirty="0">
                <a:solidFill>
                  <a:schemeClr val="bg1"/>
                </a:solidFill>
                <a:effectLst/>
                <a:latin typeface="Calibri" panose="020F0502020204030204" pitchFamily="34" charset="0"/>
                <a:cs typeface="Calibri" panose="020F0502020204030204" pitchFamily="34" charset="0"/>
              </a:rPr>
              <a:t>“And the evil spirit answered and said,                    “Jesus I know, and Paul I know; but who are you?”</a:t>
            </a:r>
          </a:p>
          <a:p>
            <a:pPr algn="ctr"/>
            <a:endParaRPr lang="en-US" sz="2000" b="1" i="1" dirty="0">
              <a:solidFill>
                <a:schemeClr val="bg1"/>
              </a:solidFill>
              <a:latin typeface="Calibri" panose="020F0502020204030204" pitchFamily="34" charset="0"/>
              <a:cs typeface="Calibri" panose="020F0502020204030204" pitchFamily="34" charset="0"/>
            </a:endParaRPr>
          </a:p>
          <a:p>
            <a:pPr algn="ctr"/>
            <a:r>
              <a:rPr lang="en-US" sz="2800" dirty="0">
                <a:solidFill>
                  <a:schemeClr val="bg1"/>
                </a:solidFill>
                <a:latin typeface="Calibri" panose="020F0502020204030204" pitchFamily="34" charset="0"/>
                <a:cs typeface="Calibri" panose="020F0502020204030204" pitchFamily="34" charset="0"/>
              </a:rPr>
              <a:t>Acts 19:15</a:t>
            </a:r>
          </a:p>
        </p:txBody>
      </p:sp>
      <p:sp>
        <p:nvSpPr>
          <p:cNvPr id="6" name="Minus Sign 5">
            <a:extLst>
              <a:ext uri="{FF2B5EF4-FFF2-40B4-BE49-F238E27FC236}">
                <a16:creationId xmlns:a16="http://schemas.microsoft.com/office/drawing/2014/main" id="{DA92F7EC-193B-C496-4E4C-EC83ACA016EC}"/>
              </a:ext>
            </a:extLst>
          </p:cNvPr>
          <p:cNvSpPr/>
          <p:nvPr/>
        </p:nvSpPr>
        <p:spPr>
          <a:xfrm>
            <a:off x="0" y="1295400"/>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24428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auna Loa erupting, officials warn people to prepare">
            <a:extLst>
              <a:ext uri="{FF2B5EF4-FFF2-40B4-BE49-F238E27FC236}">
                <a16:creationId xmlns:a16="http://schemas.microsoft.com/office/drawing/2014/main" id="{94D847F6-1F49-A3BA-A618-5E52A9225E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 y="0"/>
            <a:ext cx="11108266"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BCA10CA-1F0B-CCC8-5EA5-C92B5069B6D5}"/>
              </a:ext>
            </a:extLst>
          </p:cNvPr>
          <p:cNvSpPr txBox="1"/>
          <p:nvPr/>
        </p:nvSpPr>
        <p:spPr>
          <a:xfrm>
            <a:off x="1295399" y="2244060"/>
            <a:ext cx="8382000" cy="2369880"/>
          </a:xfrm>
          <a:prstGeom prst="rect">
            <a:avLst/>
          </a:prstGeom>
          <a:noFill/>
        </p:spPr>
        <p:txBody>
          <a:bodyPr wrap="square">
            <a:spAutoFit/>
          </a:bodyPr>
          <a:lstStyle/>
          <a:p>
            <a:pPr algn="ctr"/>
            <a:r>
              <a:rPr lang="en-US" sz="3200" b="1" i="1" dirty="0">
                <a:solidFill>
                  <a:schemeClr val="bg1"/>
                </a:solidFill>
                <a:effectLst/>
                <a:latin typeface="Calibri" panose="020F0502020204030204" pitchFamily="34" charset="0"/>
                <a:cs typeface="Calibri" panose="020F0502020204030204" pitchFamily="34" charset="0"/>
              </a:rPr>
              <a:t>“They profess to know God, but in works they deny Him, being abominable, disobedient, and disqualified for every good work.”</a:t>
            </a:r>
          </a:p>
          <a:p>
            <a:pPr algn="ctr"/>
            <a:endParaRPr lang="en-US" sz="2000" b="1" i="1" dirty="0">
              <a:solidFill>
                <a:schemeClr val="bg1"/>
              </a:solidFill>
              <a:latin typeface="Calibri" panose="020F0502020204030204" pitchFamily="34" charset="0"/>
              <a:cs typeface="Calibri" panose="020F0502020204030204" pitchFamily="34" charset="0"/>
            </a:endParaRPr>
          </a:p>
          <a:p>
            <a:pPr algn="ctr"/>
            <a:r>
              <a:rPr lang="en-US" sz="2800" dirty="0">
                <a:solidFill>
                  <a:schemeClr val="bg1"/>
                </a:solidFill>
                <a:latin typeface="Calibri" panose="020F0502020204030204" pitchFamily="34" charset="0"/>
                <a:cs typeface="Calibri" panose="020F0502020204030204" pitchFamily="34" charset="0"/>
              </a:rPr>
              <a:t>Titus 1:16</a:t>
            </a:r>
          </a:p>
        </p:txBody>
      </p:sp>
      <p:sp>
        <p:nvSpPr>
          <p:cNvPr id="6" name="Minus Sign 5">
            <a:extLst>
              <a:ext uri="{FF2B5EF4-FFF2-40B4-BE49-F238E27FC236}">
                <a16:creationId xmlns:a16="http://schemas.microsoft.com/office/drawing/2014/main" id="{DA92F7EC-193B-C496-4E4C-EC83ACA016EC}"/>
              </a:ext>
            </a:extLst>
          </p:cNvPr>
          <p:cNvSpPr/>
          <p:nvPr/>
        </p:nvSpPr>
        <p:spPr>
          <a:xfrm>
            <a:off x="0" y="1295400"/>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2">
            <a:extLst>
              <a:ext uri="{FF2B5EF4-FFF2-40B4-BE49-F238E27FC236}">
                <a16:creationId xmlns:a16="http://schemas.microsoft.com/office/drawing/2014/main" id="{9FCA7C2F-349B-F58D-7BB8-563AD0AE14AC}"/>
              </a:ext>
            </a:extLst>
          </p:cNvPr>
          <p:cNvSpPr>
            <a:spLocks noGrp="1"/>
          </p:cNvSpPr>
          <p:nvPr>
            <p:ph type="title"/>
          </p:nvPr>
        </p:nvSpPr>
        <p:spPr>
          <a:xfrm>
            <a:off x="457200" y="274638"/>
            <a:ext cx="10134600" cy="1325561"/>
          </a:xfrm>
        </p:spPr>
        <p:txBody>
          <a:bodyPr>
            <a:normAutofit/>
          </a:bodyPr>
          <a:lstStyle/>
          <a:p>
            <a:r>
              <a:rPr lang="en-US" sz="4800" dirty="0">
                <a:solidFill>
                  <a:schemeClr val="bg1"/>
                </a:solidFill>
                <a:latin typeface="Bernard MT Condensed" panose="02050806060905020404" pitchFamily="18" charset="0"/>
              </a:rPr>
              <a:t>Demons know True Apostles</a:t>
            </a:r>
          </a:p>
        </p:txBody>
      </p:sp>
    </p:spTree>
    <p:extLst>
      <p:ext uri="{BB962C8B-B14F-4D97-AF65-F5344CB8AC3E}">
        <p14:creationId xmlns:p14="http://schemas.microsoft.com/office/powerpoint/2010/main" val="1684250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auna Loa erupting, officials warn people to prepare">
            <a:extLst>
              <a:ext uri="{FF2B5EF4-FFF2-40B4-BE49-F238E27FC236}">
                <a16:creationId xmlns:a16="http://schemas.microsoft.com/office/drawing/2014/main" id="{94D847F6-1F49-A3BA-A618-5E52A9225E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 y="0"/>
            <a:ext cx="11108266"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BCA10CA-1F0B-CCC8-5EA5-C92B5069B6D5}"/>
              </a:ext>
            </a:extLst>
          </p:cNvPr>
          <p:cNvSpPr txBox="1"/>
          <p:nvPr/>
        </p:nvSpPr>
        <p:spPr>
          <a:xfrm>
            <a:off x="990600" y="1874837"/>
            <a:ext cx="8534400" cy="2862322"/>
          </a:xfrm>
          <a:prstGeom prst="rect">
            <a:avLst/>
          </a:prstGeom>
          <a:noFill/>
        </p:spPr>
        <p:txBody>
          <a:bodyPr wrap="square">
            <a:spAutoFit/>
          </a:bodyPr>
          <a:lstStyle/>
          <a:p>
            <a:pPr algn="ctr"/>
            <a:r>
              <a:rPr lang="en-US" sz="3200" b="1" i="1" dirty="0">
                <a:solidFill>
                  <a:schemeClr val="bg1"/>
                </a:solidFill>
                <a:effectLst/>
                <a:latin typeface="Calibri" panose="020F0502020204030204" pitchFamily="34" charset="0"/>
                <a:cs typeface="Calibri" panose="020F0502020204030204" pitchFamily="34" charset="0"/>
              </a:rPr>
              <a:t>“I know your works, your labor, your patience, and that you cannot bear those who are evil. And you have tested those who say they are apostles and are not, and have found them liars;”</a:t>
            </a:r>
          </a:p>
          <a:p>
            <a:pPr algn="ctr"/>
            <a:endParaRPr lang="en-US" sz="2000" b="1" i="1" dirty="0">
              <a:solidFill>
                <a:schemeClr val="bg1"/>
              </a:solidFill>
              <a:latin typeface="Calibri" panose="020F0502020204030204" pitchFamily="34" charset="0"/>
              <a:cs typeface="Calibri" panose="020F0502020204030204" pitchFamily="34" charset="0"/>
            </a:endParaRPr>
          </a:p>
          <a:p>
            <a:pPr algn="ctr"/>
            <a:r>
              <a:rPr lang="en-US" sz="2800" dirty="0">
                <a:solidFill>
                  <a:schemeClr val="bg1"/>
                </a:solidFill>
                <a:latin typeface="Calibri" panose="020F0502020204030204" pitchFamily="34" charset="0"/>
                <a:cs typeface="Calibri" panose="020F0502020204030204" pitchFamily="34" charset="0"/>
              </a:rPr>
              <a:t>Revelation 2:2</a:t>
            </a:r>
          </a:p>
        </p:txBody>
      </p:sp>
      <p:sp>
        <p:nvSpPr>
          <p:cNvPr id="6" name="Minus Sign 5">
            <a:extLst>
              <a:ext uri="{FF2B5EF4-FFF2-40B4-BE49-F238E27FC236}">
                <a16:creationId xmlns:a16="http://schemas.microsoft.com/office/drawing/2014/main" id="{DA92F7EC-193B-C496-4E4C-EC83ACA016EC}"/>
              </a:ext>
            </a:extLst>
          </p:cNvPr>
          <p:cNvSpPr/>
          <p:nvPr/>
        </p:nvSpPr>
        <p:spPr>
          <a:xfrm>
            <a:off x="0" y="1295400"/>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2">
            <a:extLst>
              <a:ext uri="{FF2B5EF4-FFF2-40B4-BE49-F238E27FC236}">
                <a16:creationId xmlns:a16="http://schemas.microsoft.com/office/drawing/2014/main" id="{D20A3886-8DB6-510B-28E0-44470581041E}"/>
              </a:ext>
            </a:extLst>
          </p:cNvPr>
          <p:cNvSpPr>
            <a:spLocks noGrp="1"/>
          </p:cNvSpPr>
          <p:nvPr>
            <p:ph type="title"/>
          </p:nvPr>
        </p:nvSpPr>
        <p:spPr>
          <a:xfrm>
            <a:off x="457200" y="274638"/>
            <a:ext cx="10134600" cy="1325561"/>
          </a:xfrm>
        </p:spPr>
        <p:txBody>
          <a:bodyPr>
            <a:normAutofit/>
          </a:bodyPr>
          <a:lstStyle/>
          <a:p>
            <a:r>
              <a:rPr lang="en-US" sz="4800" dirty="0">
                <a:solidFill>
                  <a:schemeClr val="bg1"/>
                </a:solidFill>
                <a:latin typeface="Bernard MT Condensed" panose="02050806060905020404" pitchFamily="18" charset="0"/>
              </a:rPr>
              <a:t>Demons know True Apostles</a:t>
            </a:r>
          </a:p>
        </p:txBody>
      </p:sp>
    </p:spTree>
    <p:extLst>
      <p:ext uri="{BB962C8B-B14F-4D97-AF65-F5344CB8AC3E}">
        <p14:creationId xmlns:p14="http://schemas.microsoft.com/office/powerpoint/2010/main" val="3307694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auna Loa erupting, officials warn people to prepare">
            <a:extLst>
              <a:ext uri="{FF2B5EF4-FFF2-40B4-BE49-F238E27FC236}">
                <a16:creationId xmlns:a16="http://schemas.microsoft.com/office/drawing/2014/main" id="{94D847F6-1F49-A3BA-A618-5E52A9225E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 y="0"/>
            <a:ext cx="11108266"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BCA10CA-1F0B-CCC8-5EA5-C92B5069B6D5}"/>
              </a:ext>
            </a:extLst>
          </p:cNvPr>
          <p:cNvSpPr txBox="1"/>
          <p:nvPr/>
        </p:nvSpPr>
        <p:spPr>
          <a:xfrm>
            <a:off x="1257300" y="2133600"/>
            <a:ext cx="8534400" cy="2308324"/>
          </a:xfrm>
          <a:prstGeom prst="rect">
            <a:avLst/>
          </a:prstGeom>
          <a:noFill/>
        </p:spPr>
        <p:txBody>
          <a:bodyPr wrap="square">
            <a:spAutoFit/>
          </a:bodyPr>
          <a:lstStyle/>
          <a:p>
            <a:pPr algn="ctr"/>
            <a:r>
              <a:rPr lang="en-US" sz="3200" b="1" i="1" dirty="0">
                <a:solidFill>
                  <a:schemeClr val="bg1"/>
                </a:solidFill>
                <a:effectLst/>
                <a:latin typeface="Calibri" panose="020F0502020204030204" pitchFamily="34" charset="0"/>
                <a:cs typeface="Calibri" panose="020F0502020204030204" pitchFamily="34" charset="0"/>
              </a:rPr>
              <a:t>“Truly the signs of an apostle were accomplished among you with all perseverance, in signs and wonders and mighty deeds.”</a:t>
            </a:r>
          </a:p>
          <a:p>
            <a:pPr algn="ctr"/>
            <a:endParaRPr lang="en-US" sz="2000" b="1" i="1" dirty="0">
              <a:solidFill>
                <a:schemeClr val="bg1"/>
              </a:solidFill>
              <a:latin typeface="Calibri" panose="020F0502020204030204" pitchFamily="34" charset="0"/>
              <a:cs typeface="Calibri" panose="020F0502020204030204" pitchFamily="34" charset="0"/>
            </a:endParaRPr>
          </a:p>
          <a:p>
            <a:pPr algn="ctr"/>
            <a:r>
              <a:rPr lang="en-US" sz="2800" dirty="0">
                <a:solidFill>
                  <a:schemeClr val="bg1"/>
                </a:solidFill>
                <a:latin typeface="Calibri" panose="020F0502020204030204" pitchFamily="34" charset="0"/>
                <a:cs typeface="Calibri" panose="020F0502020204030204" pitchFamily="34" charset="0"/>
              </a:rPr>
              <a:t>2 Corinthians 12:12</a:t>
            </a:r>
          </a:p>
        </p:txBody>
      </p:sp>
      <p:sp>
        <p:nvSpPr>
          <p:cNvPr id="6" name="Minus Sign 5">
            <a:extLst>
              <a:ext uri="{FF2B5EF4-FFF2-40B4-BE49-F238E27FC236}">
                <a16:creationId xmlns:a16="http://schemas.microsoft.com/office/drawing/2014/main" id="{DA92F7EC-193B-C496-4E4C-EC83ACA016EC}"/>
              </a:ext>
            </a:extLst>
          </p:cNvPr>
          <p:cNvSpPr/>
          <p:nvPr/>
        </p:nvSpPr>
        <p:spPr>
          <a:xfrm>
            <a:off x="0" y="1295400"/>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2">
            <a:extLst>
              <a:ext uri="{FF2B5EF4-FFF2-40B4-BE49-F238E27FC236}">
                <a16:creationId xmlns:a16="http://schemas.microsoft.com/office/drawing/2014/main" id="{45869B31-CF5C-E0B2-E1DE-513347515C07}"/>
              </a:ext>
            </a:extLst>
          </p:cNvPr>
          <p:cNvSpPr>
            <a:spLocks noGrp="1"/>
          </p:cNvSpPr>
          <p:nvPr>
            <p:ph type="title"/>
          </p:nvPr>
        </p:nvSpPr>
        <p:spPr>
          <a:xfrm>
            <a:off x="457200" y="274638"/>
            <a:ext cx="10134600" cy="1325561"/>
          </a:xfrm>
        </p:spPr>
        <p:txBody>
          <a:bodyPr>
            <a:normAutofit/>
          </a:bodyPr>
          <a:lstStyle/>
          <a:p>
            <a:r>
              <a:rPr lang="en-US" sz="4800" dirty="0">
                <a:solidFill>
                  <a:schemeClr val="bg1"/>
                </a:solidFill>
                <a:latin typeface="Bernard MT Condensed" panose="02050806060905020404" pitchFamily="18" charset="0"/>
              </a:rPr>
              <a:t>Demons know True Apostles</a:t>
            </a:r>
          </a:p>
        </p:txBody>
      </p:sp>
    </p:spTree>
    <p:extLst>
      <p:ext uri="{BB962C8B-B14F-4D97-AF65-F5344CB8AC3E}">
        <p14:creationId xmlns:p14="http://schemas.microsoft.com/office/powerpoint/2010/main" val="1394649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auna Loa erupting, officials warn people to prepare">
            <a:extLst>
              <a:ext uri="{FF2B5EF4-FFF2-40B4-BE49-F238E27FC236}">
                <a16:creationId xmlns:a16="http://schemas.microsoft.com/office/drawing/2014/main" id="{94D847F6-1F49-A3BA-A618-5E52A9225E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 y="0"/>
            <a:ext cx="11108266"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BCA10CA-1F0B-CCC8-5EA5-C92B5069B6D5}"/>
              </a:ext>
            </a:extLst>
          </p:cNvPr>
          <p:cNvSpPr txBox="1"/>
          <p:nvPr/>
        </p:nvSpPr>
        <p:spPr>
          <a:xfrm>
            <a:off x="1257300" y="2133600"/>
            <a:ext cx="8534400" cy="2308324"/>
          </a:xfrm>
          <a:prstGeom prst="rect">
            <a:avLst/>
          </a:prstGeom>
          <a:noFill/>
        </p:spPr>
        <p:txBody>
          <a:bodyPr wrap="square">
            <a:spAutoFit/>
          </a:bodyPr>
          <a:lstStyle/>
          <a:p>
            <a:pPr algn="ctr"/>
            <a:r>
              <a:rPr lang="en-US" sz="3200" b="1" i="1" dirty="0">
                <a:solidFill>
                  <a:schemeClr val="bg1"/>
                </a:solidFill>
                <a:effectLst/>
                <a:latin typeface="Calibri" panose="020F0502020204030204" pitchFamily="34" charset="0"/>
                <a:cs typeface="Calibri" panose="020F0502020204030204" pitchFamily="34" charset="0"/>
              </a:rPr>
              <a:t>“But even if we, or an angel from heaven,  preach any other gospel to you than what we have preached to you, let him be accursed.”</a:t>
            </a:r>
          </a:p>
          <a:p>
            <a:pPr algn="ctr"/>
            <a:endParaRPr lang="en-US" sz="2000" b="1" i="1" dirty="0">
              <a:solidFill>
                <a:schemeClr val="bg1"/>
              </a:solidFill>
              <a:latin typeface="Calibri" panose="020F0502020204030204" pitchFamily="34" charset="0"/>
              <a:cs typeface="Calibri" panose="020F0502020204030204" pitchFamily="34" charset="0"/>
            </a:endParaRPr>
          </a:p>
          <a:p>
            <a:pPr algn="ctr"/>
            <a:r>
              <a:rPr lang="en-US" sz="2800" dirty="0">
                <a:solidFill>
                  <a:schemeClr val="bg1"/>
                </a:solidFill>
                <a:latin typeface="Calibri" panose="020F0502020204030204" pitchFamily="34" charset="0"/>
                <a:cs typeface="Calibri" panose="020F0502020204030204" pitchFamily="34" charset="0"/>
              </a:rPr>
              <a:t>Galatians 1:8</a:t>
            </a:r>
          </a:p>
        </p:txBody>
      </p:sp>
      <p:sp>
        <p:nvSpPr>
          <p:cNvPr id="6" name="Minus Sign 5">
            <a:extLst>
              <a:ext uri="{FF2B5EF4-FFF2-40B4-BE49-F238E27FC236}">
                <a16:creationId xmlns:a16="http://schemas.microsoft.com/office/drawing/2014/main" id="{DA92F7EC-193B-C496-4E4C-EC83ACA016EC}"/>
              </a:ext>
            </a:extLst>
          </p:cNvPr>
          <p:cNvSpPr/>
          <p:nvPr/>
        </p:nvSpPr>
        <p:spPr>
          <a:xfrm>
            <a:off x="0" y="1295400"/>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2">
            <a:extLst>
              <a:ext uri="{FF2B5EF4-FFF2-40B4-BE49-F238E27FC236}">
                <a16:creationId xmlns:a16="http://schemas.microsoft.com/office/drawing/2014/main" id="{1EB82AEE-7BA0-C936-53EB-489C65A1AE2D}"/>
              </a:ext>
            </a:extLst>
          </p:cNvPr>
          <p:cNvSpPr>
            <a:spLocks noGrp="1"/>
          </p:cNvSpPr>
          <p:nvPr>
            <p:ph type="title"/>
          </p:nvPr>
        </p:nvSpPr>
        <p:spPr>
          <a:xfrm>
            <a:off x="457200" y="274638"/>
            <a:ext cx="10134600" cy="1325561"/>
          </a:xfrm>
        </p:spPr>
        <p:txBody>
          <a:bodyPr>
            <a:normAutofit/>
          </a:bodyPr>
          <a:lstStyle/>
          <a:p>
            <a:r>
              <a:rPr lang="en-US" sz="4800" dirty="0">
                <a:solidFill>
                  <a:schemeClr val="bg1"/>
                </a:solidFill>
                <a:latin typeface="Bernard MT Condensed" panose="02050806060905020404" pitchFamily="18" charset="0"/>
              </a:rPr>
              <a:t>Demons know True Apostles</a:t>
            </a:r>
          </a:p>
        </p:txBody>
      </p:sp>
    </p:spTree>
    <p:extLst>
      <p:ext uri="{BB962C8B-B14F-4D97-AF65-F5344CB8AC3E}">
        <p14:creationId xmlns:p14="http://schemas.microsoft.com/office/powerpoint/2010/main" val="2975896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Kilauea, one of the world's most active volcanoes, begins erupting after  3-month pause | AP News">
            <a:extLst>
              <a:ext uri="{FF2B5EF4-FFF2-40B4-BE49-F238E27FC236}">
                <a16:creationId xmlns:a16="http://schemas.microsoft.com/office/drawing/2014/main" id="{5FF2E61F-0EA5-C88D-3618-02D3052B8A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C571B37C-7B23-52CB-6198-30968ABF7F7E}"/>
              </a:ext>
            </a:extLst>
          </p:cNvPr>
          <p:cNvSpPr txBox="1">
            <a:spLocks/>
          </p:cNvSpPr>
          <p:nvPr/>
        </p:nvSpPr>
        <p:spPr>
          <a:xfrm>
            <a:off x="1447800" y="838200"/>
            <a:ext cx="8077200" cy="3276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8800" dirty="0">
                <a:effectLst>
                  <a:glow rad="127000">
                    <a:schemeClr val="bg1"/>
                  </a:glow>
                </a:effectLst>
                <a:latin typeface="Bernard MT Condensed" panose="02050806060905020404" pitchFamily="18" charset="0"/>
                <a:cs typeface="Times New Roman" panose="02020603050405020304" pitchFamily="18" charset="0"/>
              </a:rPr>
              <a:t>Demons know Their Destruction is Coming</a:t>
            </a:r>
            <a:endParaRPr lang="en-US" sz="12000" dirty="0">
              <a:effectLst>
                <a:glow rad="127000">
                  <a:schemeClr val="bg1"/>
                </a:glow>
              </a:effectLst>
              <a:latin typeface="Bernard MT Condensed" panose="02050806060905020404" pitchFamily="18" charset="0"/>
              <a:cs typeface="Times New Roman" panose="02020603050405020304" pitchFamily="18" charset="0"/>
            </a:endParaRPr>
          </a:p>
        </p:txBody>
      </p:sp>
    </p:spTree>
    <p:extLst>
      <p:ext uri="{BB962C8B-B14F-4D97-AF65-F5344CB8AC3E}">
        <p14:creationId xmlns:p14="http://schemas.microsoft.com/office/powerpoint/2010/main" val="21026732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Kilauea, one of the world's most active volcanoes, begins erupting after  3-month pause | AP News">
            <a:extLst>
              <a:ext uri="{FF2B5EF4-FFF2-40B4-BE49-F238E27FC236}">
                <a16:creationId xmlns:a16="http://schemas.microsoft.com/office/drawing/2014/main" id="{5FF2E61F-0EA5-C88D-3618-02D3052B8A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A08545D-3257-8725-3847-A14BE3A28B06}"/>
              </a:ext>
            </a:extLst>
          </p:cNvPr>
          <p:cNvSpPr txBox="1"/>
          <p:nvPr/>
        </p:nvSpPr>
        <p:spPr>
          <a:xfrm>
            <a:off x="381000" y="1752600"/>
            <a:ext cx="6629400" cy="2800767"/>
          </a:xfrm>
          <a:prstGeom prst="rect">
            <a:avLst/>
          </a:prstGeom>
          <a:noFill/>
        </p:spPr>
        <p:txBody>
          <a:bodyPr wrap="square">
            <a:spAutoFit/>
          </a:bodyPr>
          <a:lstStyle/>
          <a:p>
            <a:pPr algn="ctr"/>
            <a:r>
              <a:rPr lang="en-US" sz="3200" b="1" i="1" dirty="0">
                <a:solidFill>
                  <a:schemeClr val="bg1"/>
                </a:solidFill>
                <a:effectLst/>
                <a:latin typeface="Calibri" panose="020F0502020204030204" pitchFamily="34" charset="0"/>
                <a:cs typeface="Calibri" panose="020F0502020204030204" pitchFamily="34" charset="0"/>
              </a:rPr>
              <a:t>“But even if we, or an angel from heaven,  preach any other gospel to you than what we have preached      to you, let him be accursed.”</a:t>
            </a:r>
          </a:p>
          <a:p>
            <a:pPr algn="ctr"/>
            <a:endParaRPr lang="en-US" sz="2000" b="1" i="1" dirty="0">
              <a:solidFill>
                <a:schemeClr val="bg1"/>
              </a:solidFill>
              <a:latin typeface="Calibri" panose="020F0502020204030204" pitchFamily="34" charset="0"/>
              <a:cs typeface="Calibri" panose="020F0502020204030204" pitchFamily="34" charset="0"/>
            </a:endParaRPr>
          </a:p>
          <a:p>
            <a:pPr algn="ctr"/>
            <a:r>
              <a:rPr lang="en-US" sz="2800" dirty="0">
                <a:solidFill>
                  <a:schemeClr val="bg1"/>
                </a:solidFill>
                <a:latin typeface="Calibri" panose="020F0502020204030204" pitchFamily="34" charset="0"/>
                <a:cs typeface="Calibri" panose="020F0502020204030204" pitchFamily="34" charset="0"/>
              </a:rPr>
              <a:t>Galatians 1:8</a:t>
            </a:r>
          </a:p>
        </p:txBody>
      </p:sp>
      <p:sp>
        <p:nvSpPr>
          <p:cNvPr id="3" name="Title 2">
            <a:extLst>
              <a:ext uri="{FF2B5EF4-FFF2-40B4-BE49-F238E27FC236}">
                <a16:creationId xmlns:a16="http://schemas.microsoft.com/office/drawing/2014/main" id="{ECA79206-10BD-3DE8-7503-518D90A2A868}"/>
              </a:ext>
            </a:extLst>
          </p:cNvPr>
          <p:cNvSpPr txBox="1">
            <a:spLocks/>
          </p:cNvSpPr>
          <p:nvPr/>
        </p:nvSpPr>
        <p:spPr>
          <a:xfrm>
            <a:off x="228600" y="274638"/>
            <a:ext cx="10515600" cy="1325561"/>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solidFill>
                  <a:schemeClr val="bg1"/>
                </a:solidFill>
                <a:latin typeface="Bernard MT Condensed" panose="02050806060905020404" pitchFamily="18" charset="0"/>
              </a:rPr>
              <a:t>Demons know Their Destruction is Coming</a:t>
            </a:r>
          </a:p>
        </p:txBody>
      </p:sp>
      <p:sp>
        <p:nvSpPr>
          <p:cNvPr id="4" name="Minus Sign 3">
            <a:extLst>
              <a:ext uri="{FF2B5EF4-FFF2-40B4-BE49-F238E27FC236}">
                <a16:creationId xmlns:a16="http://schemas.microsoft.com/office/drawing/2014/main" id="{2582F25A-E77F-989C-8F6D-38A5DCE87B58}"/>
              </a:ext>
            </a:extLst>
          </p:cNvPr>
          <p:cNvSpPr/>
          <p:nvPr/>
        </p:nvSpPr>
        <p:spPr>
          <a:xfrm>
            <a:off x="0" y="1295400"/>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16508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Kilauea, one of the world's most active volcanoes, begins erupting after  3-month pause | AP News">
            <a:extLst>
              <a:ext uri="{FF2B5EF4-FFF2-40B4-BE49-F238E27FC236}">
                <a16:creationId xmlns:a16="http://schemas.microsoft.com/office/drawing/2014/main" id="{5FF2E61F-0EA5-C88D-3618-02D3052B8A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A08545D-3257-8725-3847-A14BE3A28B06}"/>
              </a:ext>
            </a:extLst>
          </p:cNvPr>
          <p:cNvSpPr txBox="1"/>
          <p:nvPr/>
        </p:nvSpPr>
        <p:spPr>
          <a:xfrm>
            <a:off x="381000" y="1874837"/>
            <a:ext cx="6629400" cy="2800767"/>
          </a:xfrm>
          <a:prstGeom prst="rect">
            <a:avLst/>
          </a:prstGeom>
          <a:noFill/>
        </p:spPr>
        <p:txBody>
          <a:bodyPr wrap="square">
            <a:spAutoFit/>
          </a:bodyPr>
          <a:lstStyle/>
          <a:p>
            <a:pPr algn="ctr"/>
            <a:r>
              <a:rPr lang="en-US" sz="3200" b="1" i="1" dirty="0">
                <a:solidFill>
                  <a:schemeClr val="bg1"/>
                </a:solidFill>
                <a:effectLst/>
                <a:latin typeface="Calibri" panose="020F0502020204030204" pitchFamily="34" charset="0"/>
                <a:cs typeface="Calibri" panose="020F0502020204030204" pitchFamily="34" charset="0"/>
              </a:rPr>
              <a:t>“Then He will also say to those on the left hand, ‘Depart from Me, you cursed, into the everlasting fire prepared for the devil and his angels:”</a:t>
            </a:r>
          </a:p>
          <a:p>
            <a:pPr algn="ctr"/>
            <a:endParaRPr lang="en-US" sz="2000" b="1" i="1" dirty="0">
              <a:solidFill>
                <a:schemeClr val="bg1"/>
              </a:solidFill>
              <a:latin typeface="Calibri" panose="020F0502020204030204" pitchFamily="34" charset="0"/>
              <a:cs typeface="Calibri" panose="020F0502020204030204" pitchFamily="34" charset="0"/>
            </a:endParaRPr>
          </a:p>
          <a:p>
            <a:pPr algn="ctr"/>
            <a:r>
              <a:rPr lang="en-US" sz="2800" dirty="0">
                <a:solidFill>
                  <a:schemeClr val="bg1"/>
                </a:solidFill>
                <a:latin typeface="Calibri" panose="020F0502020204030204" pitchFamily="34" charset="0"/>
                <a:cs typeface="Calibri" panose="020F0502020204030204" pitchFamily="34" charset="0"/>
              </a:rPr>
              <a:t>Matthew 25:41</a:t>
            </a:r>
          </a:p>
        </p:txBody>
      </p:sp>
      <p:sp>
        <p:nvSpPr>
          <p:cNvPr id="3" name="Title 2">
            <a:extLst>
              <a:ext uri="{FF2B5EF4-FFF2-40B4-BE49-F238E27FC236}">
                <a16:creationId xmlns:a16="http://schemas.microsoft.com/office/drawing/2014/main" id="{ECA79206-10BD-3DE8-7503-518D90A2A868}"/>
              </a:ext>
            </a:extLst>
          </p:cNvPr>
          <p:cNvSpPr txBox="1">
            <a:spLocks/>
          </p:cNvSpPr>
          <p:nvPr/>
        </p:nvSpPr>
        <p:spPr>
          <a:xfrm>
            <a:off x="228600" y="274638"/>
            <a:ext cx="10515600" cy="1325561"/>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solidFill>
                  <a:schemeClr val="bg1"/>
                </a:solidFill>
                <a:latin typeface="Bernard MT Condensed" panose="02050806060905020404" pitchFamily="18" charset="0"/>
              </a:rPr>
              <a:t>Demons know Their Destruction is Coming</a:t>
            </a:r>
          </a:p>
        </p:txBody>
      </p:sp>
      <p:sp>
        <p:nvSpPr>
          <p:cNvPr id="4" name="Minus Sign 3">
            <a:extLst>
              <a:ext uri="{FF2B5EF4-FFF2-40B4-BE49-F238E27FC236}">
                <a16:creationId xmlns:a16="http://schemas.microsoft.com/office/drawing/2014/main" id="{2582F25A-E77F-989C-8F6D-38A5DCE87B58}"/>
              </a:ext>
            </a:extLst>
          </p:cNvPr>
          <p:cNvSpPr/>
          <p:nvPr/>
        </p:nvSpPr>
        <p:spPr>
          <a:xfrm>
            <a:off x="0" y="1295400"/>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00643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ownload Free 100 + heavenly clouds">
            <a:extLst>
              <a:ext uri="{FF2B5EF4-FFF2-40B4-BE49-F238E27FC236}">
                <a16:creationId xmlns:a16="http://schemas.microsoft.com/office/drawing/2014/main" id="{7F25966A-2F0A-B357-BBFC-505C558F58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2">
            <a:extLst>
              <a:ext uri="{FF2B5EF4-FFF2-40B4-BE49-F238E27FC236}">
                <a16:creationId xmlns:a16="http://schemas.microsoft.com/office/drawing/2014/main" id="{F31248A1-AAB4-F53A-5AA2-147EF743EB95}"/>
              </a:ext>
            </a:extLst>
          </p:cNvPr>
          <p:cNvSpPr txBox="1">
            <a:spLocks/>
          </p:cNvSpPr>
          <p:nvPr/>
        </p:nvSpPr>
        <p:spPr>
          <a:xfrm>
            <a:off x="1447800" y="1104900"/>
            <a:ext cx="8077200" cy="4648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8800" dirty="0">
                <a:effectLst>
                  <a:glow rad="127000">
                    <a:schemeClr val="bg1"/>
                  </a:glow>
                </a:effectLst>
                <a:latin typeface="Bernard MT Condensed" panose="02050806060905020404" pitchFamily="18" charset="0"/>
                <a:cs typeface="Times New Roman" panose="02020603050405020304" pitchFamily="18" charset="0"/>
              </a:rPr>
              <a:t>“True” Christians Know what the Demons Know</a:t>
            </a:r>
            <a:endParaRPr lang="en-US" sz="12000" dirty="0">
              <a:effectLst>
                <a:glow rad="127000">
                  <a:schemeClr val="bg1"/>
                </a:glow>
              </a:effectLst>
              <a:latin typeface="Bernard MT Condensed" panose="02050806060905020404" pitchFamily="18" charset="0"/>
              <a:cs typeface="Times New Roman" panose="02020603050405020304" pitchFamily="18" charset="0"/>
            </a:endParaRPr>
          </a:p>
        </p:txBody>
      </p:sp>
    </p:spTree>
    <p:extLst>
      <p:ext uri="{BB962C8B-B14F-4D97-AF65-F5344CB8AC3E}">
        <p14:creationId xmlns:p14="http://schemas.microsoft.com/office/powerpoint/2010/main" val="36630097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ownload Free 100 + heavenly clouds">
            <a:extLst>
              <a:ext uri="{FF2B5EF4-FFF2-40B4-BE49-F238E27FC236}">
                <a16:creationId xmlns:a16="http://schemas.microsoft.com/office/drawing/2014/main" id="{7F25966A-2F0A-B357-BBFC-505C558F58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B4E9296D-47FA-CA96-E5F3-32CC4E16F5C9}"/>
              </a:ext>
            </a:extLst>
          </p:cNvPr>
          <p:cNvSpPr txBox="1">
            <a:spLocks/>
          </p:cNvSpPr>
          <p:nvPr/>
        </p:nvSpPr>
        <p:spPr>
          <a:xfrm>
            <a:off x="76200" y="274639"/>
            <a:ext cx="10744200" cy="158965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effectLst>
                  <a:glow rad="127000">
                    <a:schemeClr val="bg1"/>
                  </a:glow>
                </a:effectLst>
                <a:latin typeface="Bernard MT Condensed" panose="02050806060905020404" pitchFamily="18" charset="0"/>
              </a:rPr>
              <a:t>“True” Christians Know                                                             what the Demons Know</a:t>
            </a:r>
          </a:p>
        </p:txBody>
      </p:sp>
      <p:sp>
        <p:nvSpPr>
          <p:cNvPr id="4" name="Minus Sign 3">
            <a:extLst>
              <a:ext uri="{FF2B5EF4-FFF2-40B4-BE49-F238E27FC236}">
                <a16:creationId xmlns:a16="http://schemas.microsoft.com/office/drawing/2014/main" id="{191B7319-0CD9-037C-6099-40ACDC859BEB}"/>
              </a:ext>
            </a:extLst>
          </p:cNvPr>
          <p:cNvSpPr/>
          <p:nvPr/>
        </p:nvSpPr>
        <p:spPr>
          <a:xfrm>
            <a:off x="1600199" y="1864288"/>
            <a:ext cx="7924801" cy="421711"/>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33C23D4A-CF00-0D72-3E41-1BDD3CB8E743}"/>
              </a:ext>
            </a:extLst>
          </p:cNvPr>
          <p:cNvSpPr txBox="1"/>
          <p:nvPr/>
        </p:nvSpPr>
        <p:spPr>
          <a:xfrm>
            <a:off x="914400" y="2468318"/>
            <a:ext cx="9144000" cy="3785652"/>
          </a:xfrm>
          <a:prstGeom prst="rect">
            <a:avLst/>
          </a:prstGeom>
          <a:noFill/>
        </p:spPr>
        <p:txBody>
          <a:bodyPr wrap="square">
            <a:spAutoFit/>
          </a:bodyPr>
          <a:lstStyle/>
          <a:p>
            <a:pPr algn="ctr"/>
            <a:r>
              <a:rPr lang="en-US" sz="3200" b="1" i="1" dirty="0">
                <a:latin typeface="Calibri" panose="020F0502020204030204" pitchFamily="34" charset="0"/>
                <a:cs typeface="Calibri" panose="020F0502020204030204" pitchFamily="34" charset="0"/>
              </a:rPr>
              <a:t>“Y</a:t>
            </a:r>
            <a:r>
              <a:rPr lang="en-US" sz="3200" b="1" i="1" dirty="0">
                <a:effectLst/>
                <a:latin typeface="Calibri" panose="020F0502020204030204" pitchFamily="34" charset="0"/>
                <a:cs typeface="Calibri" panose="020F0502020204030204" pitchFamily="34" charset="0"/>
              </a:rPr>
              <a:t>ou therefore, beloved, since you know this beforehand, beware lest you also fall from your own steadfastness, being led away with the error of the wicked; but grow in the grace and knowledge of our Lord and Savior Jesus Christ. </a:t>
            </a:r>
            <a:r>
              <a:rPr lang="en-US" sz="3200" b="1" i="1" dirty="0">
                <a:latin typeface="Calibri" panose="020F0502020204030204" pitchFamily="34" charset="0"/>
                <a:cs typeface="Calibri" panose="020F0502020204030204" pitchFamily="34" charset="0"/>
              </a:rPr>
              <a:t>T</a:t>
            </a:r>
            <a:r>
              <a:rPr lang="en-US" sz="3200" b="1" i="1" dirty="0">
                <a:effectLst/>
                <a:latin typeface="Calibri" panose="020F0502020204030204" pitchFamily="34" charset="0"/>
                <a:cs typeface="Calibri" panose="020F0502020204030204" pitchFamily="34" charset="0"/>
              </a:rPr>
              <a:t>o Him be the glory both now and forever. Amen.”</a:t>
            </a:r>
          </a:p>
          <a:p>
            <a:pPr algn="ctr"/>
            <a:endParaRPr lang="en-US" sz="2000" b="1" i="1" dirty="0">
              <a:effectLst/>
              <a:latin typeface="Calibri" panose="020F0502020204030204" pitchFamily="34" charset="0"/>
              <a:cs typeface="Calibri" panose="020F0502020204030204" pitchFamily="34" charset="0"/>
            </a:endParaRPr>
          </a:p>
          <a:p>
            <a:pPr algn="ctr"/>
            <a:r>
              <a:rPr lang="en-US" sz="2800" b="1" i="1" dirty="0">
                <a:effectLst/>
                <a:latin typeface="Calibri" panose="020F0502020204030204" pitchFamily="34" charset="0"/>
                <a:cs typeface="Calibri" panose="020F0502020204030204" pitchFamily="34" charset="0"/>
              </a:rPr>
              <a:t>2 Peter 3:17-18</a:t>
            </a:r>
          </a:p>
        </p:txBody>
      </p:sp>
    </p:spTree>
    <p:extLst>
      <p:ext uri="{BB962C8B-B14F-4D97-AF65-F5344CB8AC3E}">
        <p14:creationId xmlns:p14="http://schemas.microsoft.com/office/powerpoint/2010/main" val="3348672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C45929-10B5-F2CC-F367-80C33F484086}"/>
              </a:ext>
            </a:extLst>
          </p:cNvPr>
          <p:cNvPicPr>
            <a:picLocks noChangeAspect="1"/>
          </p:cNvPicPr>
          <p:nvPr/>
        </p:nvPicPr>
        <p:blipFill>
          <a:blip r:embed="rId2"/>
          <a:stretch>
            <a:fillRect/>
          </a:stretch>
        </p:blipFill>
        <p:spPr>
          <a:xfrm>
            <a:off x="0" y="7034"/>
            <a:ext cx="10972800" cy="6858000"/>
          </a:xfrm>
          <a:prstGeom prst="rect">
            <a:avLst/>
          </a:prstGeom>
          <a:solidFill>
            <a:schemeClr val="accent1"/>
          </a:solidFill>
        </p:spPr>
      </p:pic>
      <p:sp>
        <p:nvSpPr>
          <p:cNvPr id="6" name="Title 2">
            <a:extLst>
              <a:ext uri="{FF2B5EF4-FFF2-40B4-BE49-F238E27FC236}">
                <a16:creationId xmlns:a16="http://schemas.microsoft.com/office/drawing/2014/main" id="{E3D00E43-412B-E91A-C9AD-6FC9252F93D2}"/>
              </a:ext>
            </a:extLst>
          </p:cNvPr>
          <p:cNvSpPr txBox="1">
            <a:spLocks/>
          </p:cNvSpPr>
          <p:nvPr/>
        </p:nvSpPr>
        <p:spPr>
          <a:xfrm>
            <a:off x="876300" y="1981200"/>
            <a:ext cx="9220200" cy="4343400"/>
          </a:xfrm>
          <a:prstGeom prst="rect">
            <a:avLst/>
          </a:prstGeom>
          <a:gradFill flip="none" rotWithShape="1">
            <a:gsLst>
              <a:gs pos="34000">
                <a:schemeClr val="accent6">
                  <a:lumMod val="0"/>
                  <a:lumOff val="100000"/>
                </a:schemeClr>
              </a:gs>
              <a:gs pos="14000">
                <a:schemeClr val="accent6">
                  <a:lumMod val="0"/>
                  <a:lumOff val="100000"/>
                </a:schemeClr>
              </a:gs>
              <a:gs pos="95000">
                <a:schemeClr val="accent6">
                  <a:lumMod val="47000"/>
                </a:schemeClr>
              </a:gs>
            </a:gsLst>
            <a:path path="circle">
              <a:fillToRect l="50000" t="-80000" r="50000" b="180000"/>
            </a:path>
            <a:tileRect/>
          </a:gra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effectLst>
                  <a:glow rad="127000">
                    <a:schemeClr val="bg1"/>
                  </a:glow>
                </a:effectLst>
                <a:latin typeface="Calibri" panose="020F0502020204030204" pitchFamily="34" charset="0"/>
                <a:cs typeface="Calibri" panose="020F0502020204030204" pitchFamily="34" charset="0"/>
              </a:rPr>
              <a:t>“For since the creation of the world His invisible attributes are clearly seen, being understood by the things that are made, even His eternal power and Godhead, so that they are without excuse, because, although they knew God, they did not glorify Him as God, nor were thankful, but became futile in their thoughts, and their foolish hearts were darkened</a:t>
            </a:r>
            <a:r>
              <a:rPr lang="en-US" sz="3200" dirty="0">
                <a:effectLst>
                  <a:glow rad="127000">
                    <a:schemeClr val="bg1"/>
                  </a:glow>
                </a:effectLst>
                <a:latin typeface="Calibri" panose="020F0502020204030204" pitchFamily="34" charset="0"/>
                <a:cs typeface="Calibri" panose="020F0502020204030204" pitchFamily="34" charset="0"/>
              </a:rPr>
              <a:t>.”</a:t>
            </a:r>
          </a:p>
          <a:p>
            <a:endParaRPr lang="en-US" sz="2000" dirty="0">
              <a:effectLst>
                <a:glow rad="127000">
                  <a:schemeClr val="bg1"/>
                </a:glow>
              </a:effectLst>
              <a:latin typeface="Calibri" panose="020F0502020204030204" pitchFamily="34" charset="0"/>
              <a:cs typeface="Calibri" panose="020F0502020204030204" pitchFamily="34" charset="0"/>
            </a:endParaRPr>
          </a:p>
          <a:p>
            <a:r>
              <a:rPr lang="en-US" sz="2400" dirty="0">
                <a:effectLst>
                  <a:glow rad="127000">
                    <a:schemeClr val="bg1"/>
                  </a:glow>
                </a:effectLst>
                <a:latin typeface="Calibri" panose="020F0502020204030204" pitchFamily="34" charset="0"/>
                <a:cs typeface="Calibri" panose="020F0502020204030204" pitchFamily="34" charset="0"/>
              </a:rPr>
              <a:t>Romans 1:20-21</a:t>
            </a:r>
          </a:p>
        </p:txBody>
      </p:sp>
    </p:spTree>
    <p:extLst>
      <p:ext uri="{BB962C8B-B14F-4D97-AF65-F5344CB8AC3E}">
        <p14:creationId xmlns:p14="http://schemas.microsoft.com/office/powerpoint/2010/main" val="27700153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C45929-10B5-F2CC-F367-80C33F484086}"/>
              </a:ext>
            </a:extLst>
          </p:cNvPr>
          <p:cNvPicPr>
            <a:picLocks noChangeAspect="1"/>
          </p:cNvPicPr>
          <p:nvPr/>
        </p:nvPicPr>
        <p:blipFill>
          <a:blip r:embed="rId2"/>
          <a:stretch>
            <a:fillRect/>
          </a:stretch>
        </p:blipFill>
        <p:spPr>
          <a:xfrm>
            <a:off x="0" y="7034"/>
            <a:ext cx="10972800" cy="6858000"/>
          </a:xfrm>
          <a:prstGeom prst="rect">
            <a:avLst/>
          </a:prstGeom>
          <a:solidFill>
            <a:schemeClr val="accent1"/>
          </a:solidFill>
        </p:spPr>
      </p:pic>
      <p:sp>
        <p:nvSpPr>
          <p:cNvPr id="6" name="Title 2">
            <a:extLst>
              <a:ext uri="{FF2B5EF4-FFF2-40B4-BE49-F238E27FC236}">
                <a16:creationId xmlns:a16="http://schemas.microsoft.com/office/drawing/2014/main" id="{E3D00E43-412B-E91A-C9AD-6FC9252F93D2}"/>
              </a:ext>
            </a:extLst>
          </p:cNvPr>
          <p:cNvSpPr txBox="1">
            <a:spLocks/>
          </p:cNvSpPr>
          <p:nvPr/>
        </p:nvSpPr>
        <p:spPr>
          <a:xfrm>
            <a:off x="876300" y="3886200"/>
            <a:ext cx="9334500" cy="2438400"/>
          </a:xfrm>
          <a:prstGeom prst="rect">
            <a:avLst/>
          </a:prstGeom>
          <a:gradFill flip="none" rotWithShape="1">
            <a:gsLst>
              <a:gs pos="34000">
                <a:schemeClr val="accent6">
                  <a:lumMod val="0"/>
                  <a:lumOff val="100000"/>
                </a:schemeClr>
              </a:gs>
              <a:gs pos="14000">
                <a:schemeClr val="accent6">
                  <a:lumMod val="0"/>
                  <a:lumOff val="100000"/>
                </a:schemeClr>
              </a:gs>
              <a:gs pos="95000">
                <a:schemeClr val="accent6">
                  <a:lumMod val="47000"/>
                </a:schemeClr>
              </a:gs>
            </a:gsLst>
            <a:path path="circle">
              <a:fillToRect l="50000" t="-80000" r="50000" b="180000"/>
            </a:path>
            <a:tileRect/>
          </a:gra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effectLst>
                  <a:glow rad="127000">
                    <a:schemeClr val="bg1"/>
                  </a:glow>
                </a:effectLst>
                <a:latin typeface="Calibri" panose="020F0502020204030204" pitchFamily="34" charset="0"/>
                <a:cs typeface="Calibri" panose="020F0502020204030204" pitchFamily="34" charset="0"/>
              </a:rPr>
              <a:t>“For they being ignorant of God’s righteousness,     and seeking to establish their own righteousness, have not submitted to the righteousness of God</a:t>
            </a:r>
            <a:r>
              <a:rPr lang="en-US" sz="3200" dirty="0">
                <a:effectLst>
                  <a:glow rad="127000">
                    <a:schemeClr val="bg1"/>
                  </a:glow>
                </a:effectLst>
                <a:latin typeface="Calibri" panose="020F0502020204030204" pitchFamily="34" charset="0"/>
                <a:cs typeface="Calibri" panose="020F0502020204030204" pitchFamily="34" charset="0"/>
              </a:rPr>
              <a:t>.”</a:t>
            </a:r>
          </a:p>
          <a:p>
            <a:endParaRPr lang="en-US" sz="2000" dirty="0">
              <a:effectLst>
                <a:glow rad="127000">
                  <a:schemeClr val="bg1"/>
                </a:glow>
              </a:effectLst>
              <a:latin typeface="Calibri" panose="020F0502020204030204" pitchFamily="34" charset="0"/>
              <a:cs typeface="Calibri" panose="020F0502020204030204" pitchFamily="34" charset="0"/>
            </a:endParaRPr>
          </a:p>
          <a:p>
            <a:r>
              <a:rPr lang="en-US" sz="2400" dirty="0">
                <a:effectLst>
                  <a:glow rad="127000">
                    <a:schemeClr val="bg1"/>
                  </a:glow>
                </a:effectLst>
                <a:latin typeface="Calibri" panose="020F0502020204030204" pitchFamily="34" charset="0"/>
                <a:cs typeface="Calibri" panose="020F0502020204030204" pitchFamily="34" charset="0"/>
              </a:rPr>
              <a:t>Romans 10:3</a:t>
            </a:r>
          </a:p>
        </p:txBody>
      </p:sp>
    </p:spTree>
    <p:extLst>
      <p:ext uri="{BB962C8B-B14F-4D97-AF65-F5344CB8AC3E}">
        <p14:creationId xmlns:p14="http://schemas.microsoft.com/office/powerpoint/2010/main" val="2946790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C45929-10B5-F2CC-F367-80C33F484086}"/>
              </a:ext>
            </a:extLst>
          </p:cNvPr>
          <p:cNvPicPr>
            <a:picLocks noChangeAspect="1"/>
          </p:cNvPicPr>
          <p:nvPr/>
        </p:nvPicPr>
        <p:blipFill>
          <a:blip r:embed="rId2"/>
          <a:stretch>
            <a:fillRect/>
          </a:stretch>
        </p:blipFill>
        <p:spPr>
          <a:xfrm>
            <a:off x="0" y="7034"/>
            <a:ext cx="10972800" cy="6858000"/>
          </a:xfrm>
          <a:prstGeom prst="rect">
            <a:avLst/>
          </a:prstGeom>
          <a:solidFill>
            <a:schemeClr val="accent1"/>
          </a:solidFill>
        </p:spPr>
      </p:pic>
      <p:sp>
        <p:nvSpPr>
          <p:cNvPr id="6" name="Title 2">
            <a:extLst>
              <a:ext uri="{FF2B5EF4-FFF2-40B4-BE49-F238E27FC236}">
                <a16:creationId xmlns:a16="http://schemas.microsoft.com/office/drawing/2014/main" id="{E3D00E43-412B-E91A-C9AD-6FC9252F93D2}"/>
              </a:ext>
            </a:extLst>
          </p:cNvPr>
          <p:cNvSpPr txBox="1">
            <a:spLocks/>
          </p:cNvSpPr>
          <p:nvPr/>
        </p:nvSpPr>
        <p:spPr>
          <a:xfrm>
            <a:off x="876300" y="2971800"/>
            <a:ext cx="9220200" cy="3352800"/>
          </a:xfrm>
          <a:prstGeom prst="rect">
            <a:avLst/>
          </a:prstGeom>
          <a:gradFill flip="none" rotWithShape="1">
            <a:gsLst>
              <a:gs pos="34000">
                <a:schemeClr val="accent6">
                  <a:lumMod val="0"/>
                  <a:lumOff val="100000"/>
                </a:schemeClr>
              </a:gs>
              <a:gs pos="14000">
                <a:schemeClr val="accent6">
                  <a:lumMod val="0"/>
                  <a:lumOff val="100000"/>
                </a:schemeClr>
              </a:gs>
              <a:gs pos="95000">
                <a:schemeClr val="accent6">
                  <a:lumMod val="47000"/>
                </a:schemeClr>
              </a:gs>
            </a:gsLst>
            <a:path path="circle">
              <a:fillToRect l="50000" t="-80000" r="50000" b="180000"/>
            </a:path>
            <a:tileRect/>
          </a:gra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effectLst>
                  <a:glow rad="127000">
                    <a:schemeClr val="bg1"/>
                  </a:glow>
                </a:effectLst>
                <a:latin typeface="Calibri" panose="020F0502020204030204" pitchFamily="34" charset="0"/>
                <a:cs typeface="Calibri" panose="020F0502020204030204" pitchFamily="34" charset="0"/>
              </a:rPr>
              <a:t>“For the time will come when they will not endure sound doctrine, but according to their own desires, because they have itching ears, they will heap up for themselves teachers; and they will turn their ears away from the truth, and be turned aside to fables.</a:t>
            </a:r>
            <a:r>
              <a:rPr lang="en-US" sz="3200" dirty="0">
                <a:effectLst>
                  <a:glow rad="127000">
                    <a:schemeClr val="bg1"/>
                  </a:glow>
                </a:effectLst>
                <a:latin typeface="Calibri" panose="020F0502020204030204" pitchFamily="34" charset="0"/>
                <a:cs typeface="Calibri" panose="020F0502020204030204" pitchFamily="34" charset="0"/>
              </a:rPr>
              <a:t>”</a:t>
            </a:r>
          </a:p>
          <a:p>
            <a:endParaRPr lang="en-US" sz="2000" dirty="0">
              <a:effectLst>
                <a:glow rad="127000">
                  <a:schemeClr val="bg1"/>
                </a:glow>
              </a:effectLst>
              <a:latin typeface="Calibri" panose="020F0502020204030204" pitchFamily="34" charset="0"/>
              <a:cs typeface="Calibri" panose="020F0502020204030204" pitchFamily="34" charset="0"/>
            </a:endParaRPr>
          </a:p>
          <a:p>
            <a:r>
              <a:rPr lang="en-US" sz="2400" dirty="0">
                <a:effectLst>
                  <a:glow rad="127000">
                    <a:schemeClr val="bg1"/>
                  </a:glow>
                </a:effectLst>
                <a:latin typeface="Calibri" panose="020F0502020204030204" pitchFamily="34" charset="0"/>
                <a:cs typeface="Calibri" panose="020F0502020204030204" pitchFamily="34" charset="0"/>
              </a:rPr>
              <a:t>2 Timothy 4:3-4</a:t>
            </a:r>
          </a:p>
        </p:txBody>
      </p:sp>
    </p:spTree>
    <p:extLst>
      <p:ext uri="{BB962C8B-B14F-4D97-AF65-F5344CB8AC3E}">
        <p14:creationId xmlns:p14="http://schemas.microsoft.com/office/powerpoint/2010/main" val="3268090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C45929-10B5-F2CC-F367-80C33F484086}"/>
              </a:ext>
            </a:extLst>
          </p:cNvPr>
          <p:cNvPicPr>
            <a:picLocks noChangeAspect="1"/>
          </p:cNvPicPr>
          <p:nvPr/>
        </p:nvPicPr>
        <p:blipFill>
          <a:blip r:embed="rId2"/>
          <a:stretch>
            <a:fillRect/>
          </a:stretch>
        </p:blipFill>
        <p:spPr>
          <a:xfrm>
            <a:off x="12895" y="0"/>
            <a:ext cx="10972800" cy="6858000"/>
          </a:xfrm>
          <a:prstGeom prst="rect">
            <a:avLst/>
          </a:prstGeom>
        </p:spPr>
      </p:pic>
      <p:sp>
        <p:nvSpPr>
          <p:cNvPr id="6" name="Title 2">
            <a:extLst>
              <a:ext uri="{FF2B5EF4-FFF2-40B4-BE49-F238E27FC236}">
                <a16:creationId xmlns:a16="http://schemas.microsoft.com/office/drawing/2014/main" id="{E3D00E43-412B-E91A-C9AD-6FC9252F93D2}"/>
              </a:ext>
            </a:extLst>
          </p:cNvPr>
          <p:cNvSpPr txBox="1">
            <a:spLocks/>
          </p:cNvSpPr>
          <p:nvPr/>
        </p:nvSpPr>
        <p:spPr>
          <a:xfrm>
            <a:off x="914400" y="914400"/>
            <a:ext cx="9220200" cy="4648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8800" dirty="0">
                <a:effectLst>
                  <a:glow rad="127000">
                    <a:schemeClr val="bg1"/>
                  </a:glow>
                </a:effectLst>
                <a:latin typeface="Bernard MT Condensed" panose="02050806060905020404" pitchFamily="18" charset="0"/>
                <a:cs typeface="Times New Roman" panose="02020603050405020304" pitchFamily="18" charset="0"/>
              </a:rPr>
              <a:t>Many reject the very </a:t>
            </a:r>
            <a:r>
              <a:rPr lang="en-US" sz="12000" dirty="0">
                <a:effectLst>
                  <a:glow rad="127000">
                    <a:schemeClr val="bg1"/>
                  </a:glow>
                </a:effectLst>
                <a:latin typeface="Bernard MT Condensed" panose="02050806060905020404" pitchFamily="18" charset="0"/>
                <a:cs typeface="Times New Roman" panose="02020603050405020304" pitchFamily="18" charset="0"/>
              </a:rPr>
              <a:t>Truth</a:t>
            </a:r>
            <a:r>
              <a:rPr lang="en-US" sz="8800" dirty="0">
                <a:effectLst>
                  <a:glow rad="127000">
                    <a:schemeClr val="bg1"/>
                  </a:glow>
                </a:effectLst>
                <a:latin typeface="Bernard MT Condensed" panose="02050806060905020404" pitchFamily="18" charset="0"/>
                <a:cs typeface="Times New Roman" panose="02020603050405020304" pitchFamily="18" charset="0"/>
              </a:rPr>
              <a:t>                 that can save them</a:t>
            </a:r>
            <a:r>
              <a:rPr lang="en-US" sz="12000" dirty="0">
                <a:effectLst>
                  <a:glow rad="127000">
                    <a:schemeClr val="bg1"/>
                  </a:glow>
                </a:effectLst>
                <a:latin typeface="Bernard MT Condensed" panose="02050806060905020404" pitchFamily="18" charset="0"/>
                <a:cs typeface="Times New Roman" panose="02020603050405020304" pitchFamily="18" charset="0"/>
              </a:rPr>
              <a:t>!</a:t>
            </a:r>
          </a:p>
        </p:txBody>
      </p:sp>
    </p:spTree>
    <p:extLst>
      <p:ext uri="{BB962C8B-B14F-4D97-AF65-F5344CB8AC3E}">
        <p14:creationId xmlns:p14="http://schemas.microsoft.com/office/powerpoint/2010/main" val="34649302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ownload Free 100 + heavenly clouds">
            <a:extLst>
              <a:ext uri="{FF2B5EF4-FFF2-40B4-BE49-F238E27FC236}">
                <a16:creationId xmlns:a16="http://schemas.microsoft.com/office/drawing/2014/main" id="{7F25966A-2F0A-B357-BBFC-505C558F58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2">
            <a:extLst>
              <a:ext uri="{FF2B5EF4-FFF2-40B4-BE49-F238E27FC236}">
                <a16:creationId xmlns:a16="http://schemas.microsoft.com/office/drawing/2014/main" id="{F31248A1-AAB4-F53A-5AA2-147EF743EB95}"/>
              </a:ext>
            </a:extLst>
          </p:cNvPr>
          <p:cNvSpPr txBox="1">
            <a:spLocks/>
          </p:cNvSpPr>
          <p:nvPr/>
        </p:nvSpPr>
        <p:spPr>
          <a:xfrm>
            <a:off x="1447800" y="1104900"/>
            <a:ext cx="8077200" cy="4648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8800" dirty="0">
                <a:effectLst>
                  <a:glow rad="127000">
                    <a:schemeClr val="bg1"/>
                  </a:glow>
                </a:effectLst>
                <a:latin typeface="Bernard MT Condensed" panose="02050806060905020404" pitchFamily="18" charset="0"/>
                <a:cs typeface="Times New Roman" panose="02020603050405020304" pitchFamily="18" charset="0"/>
              </a:rPr>
              <a:t>Demons know that there is     One True God</a:t>
            </a:r>
            <a:endParaRPr lang="en-US" sz="12000" dirty="0">
              <a:effectLst>
                <a:glow rad="127000">
                  <a:schemeClr val="bg1"/>
                </a:glow>
              </a:effectLst>
              <a:latin typeface="Bernard MT Condensed" panose="02050806060905020404" pitchFamily="18" charset="0"/>
              <a:cs typeface="Times New Roman" panose="02020603050405020304" pitchFamily="18" charset="0"/>
            </a:endParaRPr>
          </a:p>
        </p:txBody>
      </p:sp>
    </p:spTree>
    <p:extLst>
      <p:ext uri="{BB962C8B-B14F-4D97-AF65-F5344CB8AC3E}">
        <p14:creationId xmlns:p14="http://schemas.microsoft.com/office/powerpoint/2010/main" val="19293306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ownload Free 100 + heavenly clouds">
            <a:extLst>
              <a:ext uri="{FF2B5EF4-FFF2-40B4-BE49-F238E27FC236}">
                <a16:creationId xmlns:a16="http://schemas.microsoft.com/office/drawing/2014/main" id="{7F25966A-2F0A-B357-BBFC-505C558F58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B4E9296D-47FA-CA96-E5F3-32CC4E16F5C9}"/>
              </a:ext>
            </a:extLst>
          </p:cNvPr>
          <p:cNvSpPr txBox="1">
            <a:spLocks/>
          </p:cNvSpPr>
          <p:nvPr/>
        </p:nvSpPr>
        <p:spPr>
          <a:xfrm>
            <a:off x="457200" y="274639"/>
            <a:ext cx="10134600" cy="9445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effectLst>
                  <a:glow rad="127000">
                    <a:schemeClr val="bg1"/>
                  </a:glow>
                </a:effectLst>
                <a:latin typeface="Bernard MT Condensed" panose="02050806060905020404" pitchFamily="18" charset="0"/>
              </a:rPr>
              <a:t>Demons know that there is One True God</a:t>
            </a:r>
          </a:p>
        </p:txBody>
      </p:sp>
      <p:sp>
        <p:nvSpPr>
          <p:cNvPr id="4" name="Minus Sign 3">
            <a:extLst>
              <a:ext uri="{FF2B5EF4-FFF2-40B4-BE49-F238E27FC236}">
                <a16:creationId xmlns:a16="http://schemas.microsoft.com/office/drawing/2014/main" id="{191B7319-0CD9-037C-6099-40ACDC859BEB}"/>
              </a:ext>
            </a:extLst>
          </p:cNvPr>
          <p:cNvSpPr/>
          <p:nvPr/>
        </p:nvSpPr>
        <p:spPr>
          <a:xfrm>
            <a:off x="0" y="1153482"/>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33C23D4A-CF00-0D72-3E41-1BDD3CB8E743}"/>
              </a:ext>
            </a:extLst>
          </p:cNvPr>
          <p:cNvSpPr txBox="1"/>
          <p:nvPr/>
        </p:nvSpPr>
        <p:spPr>
          <a:xfrm>
            <a:off x="1295399" y="2398083"/>
            <a:ext cx="8382000" cy="1877437"/>
          </a:xfrm>
          <a:prstGeom prst="rect">
            <a:avLst/>
          </a:prstGeom>
          <a:noFill/>
        </p:spPr>
        <p:txBody>
          <a:bodyPr wrap="square">
            <a:spAutoFit/>
          </a:bodyPr>
          <a:lstStyle/>
          <a:p>
            <a:pPr algn="ctr"/>
            <a:r>
              <a:rPr lang="en-US" sz="3200" b="1" i="1" dirty="0">
                <a:effectLst/>
                <a:latin typeface="Calibri" panose="020F0502020204030204" pitchFamily="34" charset="0"/>
                <a:cs typeface="Calibri" panose="020F0502020204030204" pitchFamily="34" charset="0"/>
              </a:rPr>
              <a:t>“You believe that there is one God. You do well. Even the demons believe—and tremble!”</a:t>
            </a:r>
          </a:p>
          <a:p>
            <a:pPr algn="ctr"/>
            <a:endParaRPr lang="en-US" sz="2000" b="1" i="1" dirty="0">
              <a:latin typeface="Calibri" panose="020F0502020204030204" pitchFamily="34" charset="0"/>
              <a:cs typeface="Calibri" panose="020F0502020204030204" pitchFamily="34" charset="0"/>
            </a:endParaRPr>
          </a:p>
          <a:p>
            <a:pPr algn="ctr"/>
            <a:r>
              <a:rPr lang="en-US" sz="2800" dirty="0">
                <a:latin typeface="Calibri" panose="020F0502020204030204" pitchFamily="34" charset="0"/>
                <a:cs typeface="Calibri" panose="020F0502020204030204" pitchFamily="34" charset="0"/>
              </a:rPr>
              <a:t>James 2:19</a:t>
            </a:r>
          </a:p>
        </p:txBody>
      </p:sp>
    </p:spTree>
    <p:extLst>
      <p:ext uri="{BB962C8B-B14F-4D97-AF65-F5344CB8AC3E}">
        <p14:creationId xmlns:p14="http://schemas.microsoft.com/office/powerpoint/2010/main" val="2097944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ownload Free 100 + heavenly clouds">
            <a:extLst>
              <a:ext uri="{FF2B5EF4-FFF2-40B4-BE49-F238E27FC236}">
                <a16:creationId xmlns:a16="http://schemas.microsoft.com/office/drawing/2014/main" id="{7F25966A-2F0A-B357-BBFC-505C558F58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B4E9296D-47FA-CA96-E5F3-32CC4E16F5C9}"/>
              </a:ext>
            </a:extLst>
          </p:cNvPr>
          <p:cNvSpPr txBox="1">
            <a:spLocks/>
          </p:cNvSpPr>
          <p:nvPr/>
        </p:nvSpPr>
        <p:spPr>
          <a:xfrm>
            <a:off x="457200" y="274639"/>
            <a:ext cx="10134600" cy="9445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effectLst>
                  <a:glow rad="127000">
                    <a:schemeClr val="bg1"/>
                  </a:glow>
                </a:effectLst>
                <a:latin typeface="Bernard MT Condensed" panose="02050806060905020404" pitchFamily="18" charset="0"/>
              </a:rPr>
              <a:t>Demons know that there is One True God</a:t>
            </a:r>
          </a:p>
        </p:txBody>
      </p:sp>
      <p:sp>
        <p:nvSpPr>
          <p:cNvPr id="4" name="Minus Sign 3">
            <a:extLst>
              <a:ext uri="{FF2B5EF4-FFF2-40B4-BE49-F238E27FC236}">
                <a16:creationId xmlns:a16="http://schemas.microsoft.com/office/drawing/2014/main" id="{191B7319-0CD9-037C-6099-40ACDC859BEB}"/>
              </a:ext>
            </a:extLst>
          </p:cNvPr>
          <p:cNvSpPr/>
          <p:nvPr/>
        </p:nvSpPr>
        <p:spPr>
          <a:xfrm>
            <a:off x="0" y="1153482"/>
            <a:ext cx="10972799" cy="304799"/>
          </a:xfrm>
          <a:prstGeom prst="mathMinus">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33C23D4A-CF00-0D72-3E41-1BDD3CB8E743}"/>
              </a:ext>
            </a:extLst>
          </p:cNvPr>
          <p:cNvSpPr txBox="1"/>
          <p:nvPr/>
        </p:nvSpPr>
        <p:spPr>
          <a:xfrm>
            <a:off x="1295399" y="2398083"/>
            <a:ext cx="8382000" cy="2308324"/>
          </a:xfrm>
          <a:prstGeom prst="rect">
            <a:avLst/>
          </a:prstGeom>
          <a:noFill/>
        </p:spPr>
        <p:txBody>
          <a:bodyPr wrap="square">
            <a:spAutoFit/>
          </a:bodyPr>
          <a:lstStyle/>
          <a:p>
            <a:pPr algn="ctr"/>
            <a:r>
              <a:rPr lang="en-US" sz="3200" b="1" i="1" dirty="0">
                <a:effectLst/>
                <a:latin typeface="Calibri" panose="020F0502020204030204" pitchFamily="34" charset="0"/>
                <a:cs typeface="Calibri" panose="020F0502020204030204" pitchFamily="34" charset="0"/>
              </a:rPr>
              <a:t>“They profess to know God, but in works they deny Him, being abominable, disobedient, and disqualified for every good work.”</a:t>
            </a:r>
          </a:p>
          <a:p>
            <a:pPr algn="ctr"/>
            <a:endParaRPr lang="en-US" sz="2000" b="1" i="1" dirty="0">
              <a:latin typeface="Calibri" panose="020F0502020204030204" pitchFamily="34" charset="0"/>
              <a:cs typeface="Calibri" panose="020F0502020204030204" pitchFamily="34" charset="0"/>
            </a:endParaRPr>
          </a:p>
          <a:p>
            <a:pPr algn="ctr"/>
            <a:r>
              <a:rPr lang="en-US" sz="2800" dirty="0">
                <a:latin typeface="Calibri" panose="020F0502020204030204" pitchFamily="34" charset="0"/>
                <a:cs typeface="Calibri" panose="020F0502020204030204" pitchFamily="34" charset="0"/>
              </a:rPr>
              <a:t>Titus 1:16</a:t>
            </a:r>
          </a:p>
        </p:txBody>
      </p:sp>
    </p:spTree>
    <p:extLst>
      <p:ext uri="{BB962C8B-B14F-4D97-AF65-F5344CB8AC3E}">
        <p14:creationId xmlns:p14="http://schemas.microsoft.com/office/powerpoint/2010/main" val="1658710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TotalTime>
  <Words>1031</Words>
  <Application>Microsoft Office PowerPoint</Application>
  <PresentationFormat>Custom</PresentationFormat>
  <Paragraphs>91</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Bernard MT Condensed</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Demons know True Apostles</vt:lpstr>
      <vt:lpstr>Demons know True Apostles</vt:lpstr>
      <vt:lpstr>Demons know True Apostles</vt:lpstr>
      <vt:lpstr>Demons know True Apostles</vt:lpstr>
      <vt:lpstr>Demons know True Apostles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Chapman</dc:creator>
  <cp:lastModifiedBy>Lenny</cp:lastModifiedBy>
  <cp:revision>56</cp:revision>
  <dcterms:created xsi:type="dcterms:W3CDTF">2013-10-19T22:18:57Z</dcterms:created>
  <dcterms:modified xsi:type="dcterms:W3CDTF">2023-12-10T13:49:30Z</dcterms:modified>
</cp:coreProperties>
</file>