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0" r:id="rId2"/>
    <p:sldId id="311" r:id="rId3"/>
    <p:sldId id="312" r:id="rId4"/>
    <p:sldId id="313" r:id="rId5"/>
    <p:sldId id="347" r:id="rId6"/>
    <p:sldId id="314" r:id="rId7"/>
    <p:sldId id="351" r:id="rId8"/>
    <p:sldId id="315" r:id="rId9"/>
    <p:sldId id="317" r:id="rId10"/>
    <p:sldId id="318" r:id="rId11"/>
    <p:sldId id="319" r:id="rId12"/>
    <p:sldId id="320" r:id="rId13"/>
    <p:sldId id="321" r:id="rId14"/>
    <p:sldId id="322" r:id="rId15"/>
    <p:sldId id="323" r:id="rId16"/>
    <p:sldId id="324" r:id="rId17"/>
    <p:sldId id="325" r:id="rId18"/>
    <p:sldId id="326" r:id="rId19"/>
    <p:sldId id="327" r:id="rId20"/>
    <p:sldId id="329" r:id="rId21"/>
    <p:sldId id="352" r:id="rId22"/>
    <p:sldId id="348" r:id="rId23"/>
    <p:sldId id="330" r:id="rId24"/>
    <p:sldId id="331" r:id="rId25"/>
    <p:sldId id="349" r:id="rId26"/>
    <p:sldId id="338" r:id="rId27"/>
    <p:sldId id="339" r:id="rId28"/>
    <p:sldId id="341" r:id="rId29"/>
    <p:sldId id="342" r:id="rId30"/>
    <p:sldId id="343" r:id="rId31"/>
    <p:sldId id="344" r:id="rId32"/>
    <p:sldId id="345" r:id="rId33"/>
    <p:sldId id="346" r:id="rId34"/>
    <p:sldId id="350" r:id="rId35"/>
    <p:sldId id="258" r:id="rId36"/>
  </p:sldIdLst>
  <p:sldSz cx="10972800" cy="68580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B25"/>
    <a:srgbClr val="322110"/>
    <a:srgbClr val="2A2E4C"/>
    <a:srgbClr val="1B2D35"/>
    <a:srgbClr val="0A1828"/>
    <a:srgbClr val="FF9900"/>
    <a:srgbClr val="660066"/>
    <a:srgbClr val="006600"/>
    <a:srgbClr val="FFFF37"/>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056" y="72"/>
      </p:cViewPr>
      <p:guideLst>
        <p:guide orient="horz" pos="2160"/>
        <p:guide pos="34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9D29F-0DD9-49D5-9F84-802C0DE4E7D0}" type="datetimeFigureOut">
              <a:rPr lang="en-US" smtClean="0"/>
              <a:pPr/>
              <a:t>12/17/2023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FA5EB-354C-4CBE-B79F-6449741DD1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2" y="273049"/>
            <a:ext cx="3609976"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2" y="1435102"/>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50746" y="5367338"/>
            <a:ext cx="658368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47B129-5F32-46B7-B1B0-6A7DAAECECA7}"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6FF0F2-AACE-424D-8362-1FFF3A109EC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9"/>
            <a:ext cx="987552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B129-5F32-46B7-B1B0-6A7DAAECECA7}" type="datetimeFigureOut">
              <a:rPr lang="en-US" smtClean="0"/>
              <a:pPr/>
              <a:t>12/17/2023</a:t>
            </a:fld>
            <a:endParaRPr lang="en-US" dirty="0"/>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FF0F2-AACE-424D-8362-1FFF3A109EC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B54E-54BE-2F78-9E41-D6DFD9F6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0"/>
            <a:ext cx="5607127" cy="6858000"/>
          </a:xfrm>
          <a:prstGeom prst="rect">
            <a:avLst/>
          </a:prstGeom>
        </p:spPr>
      </p:pic>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4" y="0"/>
            <a:ext cx="5397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133622" y="2362200"/>
            <a:ext cx="10762977" cy="2514600"/>
          </a:xfrm>
        </p:spPr>
        <p:txBody>
          <a:bodyPr>
            <a:normAutofit/>
          </a:bodyPr>
          <a:lstStyle/>
          <a:p>
            <a:r>
              <a:rPr lang="en-US" sz="6000" b="1" dirty="0">
                <a:solidFill>
                  <a:schemeClr val="bg1"/>
                </a:solidFill>
                <a:effectLst>
                  <a:glow rad="127000">
                    <a:schemeClr val="tx1"/>
                  </a:glow>
                </a:effectLst>
              </a:rPr>
              <a:t>PAUL’S GREAT DILEMMA</a:t>
            </a:r>
            <a:br>
              <a:rPr lang="en-US" sz="6000" b="1" dirty="0">
                <a:solidFill>
                  <a:schemeClr val="bg1"/>
                </a:solidFill>
                <a:effectLst>
                  <a:glow rad="127000">
                    <a:schemeClr val="tx1"/>
                  </a:glow>
                </a:effectLst>
              </a:rPr>
            </a:br>
            <a:br>
              <a:rPr lang="en-US" sz="2000" b="1" dirty="0">
                <a:solidFill>
                  <a:schemeClr val="bg1"/>
                </a:solidFill>
                <a:effectLst>
                  <a:glow rad="127000">
                    <a:schemeClr val="tx1"/>
                  </a:glow>
                </a:effectLst>
              </a:rPr>
            </a:br>
            <a:r>
              <a:rPr lang="en-US" sz="3600" b="1" dirty="0">
                <a:solidFill>
                  <a:schemeClr val="bg1"/>
                </a:solidFill>
                <a:effectLst>
                  <a:glow rad="127000">
                    <a:schemeClr val="tx1"/>
                  </a:glow>
                </a:effectLst>
              </a:rPr>
              <a:t>Philippians 1:21-24</a:t>
            </a:r>
            <a:endParaRPr lang="en-US" sz="6000" b="1" dirty="0">
              <a:solidFill>
                <a:schemeClr val="bg1"/>
              </a:solidFill>
              <a:effectLst>
                <a:glow rad="127000">
                  <a:schemeClr val="tx1"/>
                </a:glow>
              </a:effectLst>
            </a:endParaRPr>
          </a:p>
        </p:txBody>
      </p:sp>
    </p:spTree>
    <p:extLst>
      <p:ext uri="{BB962C8B-B14F-4D97-AF65-F5344CB8AC3E}">
        <p14:creationId xmlns:p14="http://schemas.microsoft.com/office/powerpoint/2010/main" val="121723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104900" y="2767762"/>
            <a:ext cx="8763000" cy="3706673"/>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“and to give you who are troubled rest with us when the Lord Jesus is revealed from heaven with His mighty angels, in flaming fire taking vengeance on those who do not know God,     and on those who do not obey the gospel of    our  Lord Jesus Christ…</a:t>
            </a:r>
            <a:r>
              <a:rPr lang="en-US" sz="3200" b="1" i="1" dirty="0">
                <a:solidFill>
                  <a:srgbClr val="000000"/>
                </a:solidFill>
              </a:rPr>
              <a:t>.</a:t>
            </a:r>
            <a:endParaRPr lang="en-US" sz="3200" b="1" i="1" dirty="0">
              <a:solidFill>
                <a:srgbClr val="000000"/>
              </a:solidFill>
              <a:effectLst/>
            </a:endParaRPr>
          </a:p>
          <a:p>
            <a:pPr algn="ctr"/>
            <a:endParaRPr lang="en-US" sz="1800" b="1" i="1" dirty="0">
              <a:solidFill>
                <a:srgbClr val="000000"/>
              </a:solidFill>
            </a:endParaRPr>
          </a:p>
          <a:p>
            <a:pPr algn="ctr"/>
            <a:r>
              <a:rPr lang="en-US" sz="2800" dirty="0">
                <a:solidFill>
                  <a:srgbClr val="000000"/>
                </a:solidFill>
              </a:rPr>
              <a:t>2 Thessalonians 1:7-9</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86299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104900" y="2767763"/>
            <a:ext cx="8763000" cy="2642438"/>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These shall be punished with everlasting destruction from the presence of the Lord and from the glory of His power,”</a:t>
            </a:r>
          </a:p>
          <a:p>
            <a:pPr algn="ctr"/>
            <a:endParaRPr lang="en-US" sz="1800" b="1" i="1" dirty="0">
              <a:solidFill>
                <a:srgbClr val="000000"/>
              </a:solidFill>
            </a:endParaRPr>
          </a:p>
          <a:p>
            <a:pPr algn="ctr"/>
            <a:r>
              <a:rPr lang="en-US" sz="2800" dirty="0">
                <a:solidFill>
                  <a:srgbClr val="000000"/>
                </a:solidFill>
              </a:rPr>
              <a:t>2 Thessalonians 1:7-9</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222600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104900" y="2767762"/>
            <a:ext cx="8763000" cy="4014038"/>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“I have fought the good fight, I have finished the race, I have kept the faith. Finally, there is laid up for me the crown of righteousness, which the Lord, the righteous Judge, will give to me on that Day, and not to me only but also to all who have loved His appearing.”</a:t>
            </a:r>
          </a:p>
          <a:p>
            <a:pPr algn="ctr"/>
            <a:endParaRPr lang="en-US" sz="1800" b="1" i="1" dirty="0">
              <a:solidFill>
                <a:srgbClr val="000000"/>
              </a:solidFill>
            </a:endParaRPr>
          </a:p>
          <a:p>
            <a:pPr algn="ctr"/>
            <a:r>
              <a:rPr lang="en-US" sz="2800" dirty="0">
                <a:solidFill>
                  <a:srgbClr val="000000"/>
                </a:solidFill>
              </a:rPr>
              <a:t>2 Timothy 4:7-8</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161352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181100" y="2772608"/>
            <a:ext cx="8610600" cy="3701828"/>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“For if we sin willfully after we have received the knowledge of the truth, there no longer remains a sacrifice for sins, but a certain fearful expectation of judgment, and fiery indignation which will devour the adversaries”</a:t>
            </a:r>
          </a:p>
          <a:p>
            <a:pPr algn="ctr"/>
            <a:endParaRPr lang="en-US" sz="1800" b="1" i="1" dirty="0">
              <a:solidFill>
                <a:srgbClr val="000000"/>
              </a:solidFill>
            </a:endParaRPr>
          </a:p>
          <a:p>
            <a:pPr algn="ctr"/>
            <a:r>
              <a:rPr lang="en-US" sz="2800" dirty="0">
                <a:solidFill>
                  <a:srgbClr val="000000"/>
                </a:solidFill>
              </a:rPr>
              <a:t>Hebrews 10:26-27</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68436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181100" y="2772608"/>
            <a:ext cx="8610600" cy="3701828"/>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“Of how much worse punishment, do you suppose, will he be thought worthy who has trampled the Son of God underfoot,            counted the blood of the covenant by which he was sanctified a common thing, and insulted the Spirit of grace?”</a:t>
            </a:r>
          </a:p>
          <a:p>
            <a:pPr algn="ctr"/>
            <a:endParaRPr lang="en-US" sz="1800" b="1" i="1" dirty="0">
              <a:solidFill>
                <a:srgbClr val="000000"/>
              </a:solidFill>
            </a:endParaRPr>
          </a:p>
          <a:p>
            <a:pPr algn="ctr"/>
            <a:r>
              <a:rPr lang="en-US" sz="2800" dirty="0">
                <a:solidFill>
                  <a:srgbClr val="000000"/>
                </a:solidFill>
              </a:rPr>
              <a:t>Hebrews 10:29</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3018224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447800" y="2773492"/>
            <a:ext cx="8077200" cy="2637592"/>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“For I am hard-pressed between the two, having a desire to depart and be with Christ, which is far better.”</a:t>
            </a:r>
          </a:p>
          <a:p>
            <a:pPr algn="ctr"/>
            <a:endParaRPr lang="en-US" sz="1800" b="1" i="1" dirty="0">
              <a:solidFill>
                <a:srgbClr val="000000"/>
              </a:solidFill>
            </a:endParaRPr>
          </a:p>
          <a:p>
            <a:pPr algn="ctr"/>
            <a:r>
              <a:rPr lang="en-US" sz="2800" dirty="0">
                <a:solidFill>
                  <a:srgbClr val="000000"/>
                </a:solidFill>
              </a:rPr>
              <a:t>Philippians 1:23</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139429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447800" y="2773492"/>
            <a:ext cx="8077200" cy="2825926"/>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“Then we who are alive and remain shall be caught up together with them in the clouds to meet the Lord in the air. And thus we shall always be with the Lord.”</a:t>
            </a:r>
          </a:p>
          <a:p>
            <a:pPr algn="ctr"/>
            <a:endParaRPr lang="en-US" sz="1800" b="1" i="1" dirty="0">
              <a:solidFill>
                <a:srgbClr val="000000"/>
              </a:solidFill>
            </a:endParaRPr>
          </a:p>
          <a:p>
            <a:pPr algn="ctr"/>
            <a:r>
              <a:rPr lang="en-US" sz="2800" dirty="0">
                <a:solidFill>
                  <a:srgbClr val="000000"/>
                </a:solidFill>
              </a:rPr>
              <a:t>2 Thessalonians 4:17</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422514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447800" y="2773492"/>
            <a:ext cx="8077200" cy="2825926"/>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“But now he is dead; why should I fast?     Can I bring him back again? I shall go to him, but he shall not return to me.”</a:t>
            </a:r>
          </a:p>
          <a:p>
            <a:pPr algn="ctr"/>
            <a:endParaRPr lang="en-US" sz="1800" b="1" i="1" dirty="0">
              <a:solidFill>
                <a:srgbClr val="000000"/>
              </a:solidFill>
            </a:endParaRPr>
          </a:p>
          <a:p>
            <a:pPr algn="ctr"/>
            <a:r>
              <a:rPr lang="en-US" sz="2800" dirty="0">
                <a:solidFill>
                  <a:srgbClr val="000000"/>
                </a:solidFill>
              </a:rPr>
              <a:t>2 Samuel 12:23</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284423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447800" y="2773492"/>
            <a:ext cx="8077200" cy="2825926"/>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“But I discipline my body and bring it into subjection, lest, when I have preached to others, I myself should become disqualified.”</a:t>
            </a:r>
          </a:p>
          <a:p>
            <a:pPr algn="ctr"/>
            <a:endParaRPr lang="en-US" sz="1800" b="1" i="1" dirty="0">
              <a:solidFill>
                <a:srgbClr val="000000"/>
              </a:solidFill>
            </a:endParaRPr>
          </a:p>
          <a:p>
            <a:pPr algn="ctr"/>
            <a:r>
              <a:rPr lang="en-US" sz="2800" dirty="0">
                <a:solidFill>
                  <a:srgbClr val="000000"/>
                </a:solidFill>
              </a:rPr>
              <a:t>1 Corinthians 9:27</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2582290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295400" y="2773492"/>
            <a:ext cx="8458200" cy="2825926"/>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“And God will wipe away every tear from their eyes; there shall be no more death, nor sorrow, nor crying. There shall be no more pain,             for the former things have passed away.”</a:t>
            </a:r>
          </a:p>
          <a:p>
            <a:pPr algn="ctr"/>
            <a:endParaRPr lang="en-US" sz="1800" b="1" i="1" dirty="0">
              <a:solidFill>
                <a:srgbClr val="000000"/>
              </a:solidFill>
            </a:endParaRPr>
          </a:p>
          <a:p>
            <a:pPr algn="ctr"/>
            <a:r>
              <a:rPr lang="en-US" sz="2800" dirty="0">
                <a:solidFill>
                  <a:srgbClr val="000000"/>
                </a:solidFill>
              </a:rPr>
              <a:t>Revelation 21:4</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116294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B54E-54BE-2F78-9E41-D6DFD9F6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0"/>
            <a:ext cx="5607127" cy="6858000"/>
          </a:xfrm>
          <a:prstGeom prst="rect">
            <a:avLst/>
          </a:prstGeom>
        </p:spPr>
      </p:pic>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4" y="0"/>
            <a:ext cx="5397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1" y="383564"/>
            <a:ext cx="10896600" cy="1143000"/>
          </a:xfrm>
        </p:spPr>
        <p:txBody>
          <a:bodyPr>
            <a:normAutofit/>
          </a:bodyPr>
          <a:lstStyle/>
          <a:p>
            <a:r>
              <a:rPr lang="en-US" sz="6000" b="1" dirty="0">
                <a:solidFill>
                  <a:schemeClr val="bg1"/>
                </a:solidFill>
                <a:effectLst>
                  <a:glow rad="127000">
                    <a:schemeClr val="tx1"/>
                  </a:glow>
                </a:effectLst>
              </a:rPr>
              <a:t>PAUL’S GREAT DILEMMA</a:t>
            </a:r>
          </a:p>
        </p:txBody>
      </p:sp>
      <p:sp>
        <p:nvSpPr>
          <p:cNvPr id="4" name="Rectangle: Diagonal Corners Rounded 3">
            <a:extLst>
              <a:ext uri="{FF2B5EF4-FFF2-40B4-BE49-F238E27FC236}">
                <a16:creationId xmlns:a16="http://schemas.microsoft.com/office/drawing/2014/main" id="{E82898B2-4711-54C9-E645-3D5EFB59CB20}"/>
              </a:ext>
            </a:extLst>
          </p:cNvPr>
          <p:cNvSpPr/>
          <p:nvPr/>
        </p:nvSpPr>
        <p:spPr>
          <a:xfrm>
            <a:off x="1295400" y="2198669"/>
            <a:ext cx="8229600" cy="2460661"/>
          </a:xfrm>
          <a:prstGeom prst="round2Diag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“so that it has become evident to the whole palace guard, and to all the rest,          that my chains are in Christ;”</a:t>
            </a:r>
          </a:p>
          <a:p>
            <a:pPr algn="ctr"/>
            <a:endParaRPr lang="en-US" sz="1800" b="1" i="1" dirty="0">
              <a:solidFill>
                <a:srgbClr val="000000"/>
              </a:solidFill>
            </a:endParaRPr>
          </a:p>
          <a:p>
            <a:pPr algn="ctr"/>
            <a:r>
              <a:rPr lang="en-US" sz="2800" dirty="0">
                <a:solidFill>
                  <a:srgbClr val="000000"/>
                </a:solidFill>
              </a:rPr>
              <a:t>Philippians 1:13</a:t>
            </a:r>
            <a:endParaRPr lang="en-US" sz="2800" dirty="0"/>
          </a:p>
        </p:txBody>
      </p:sp>
    </p:spTree>
    <p:extLst>
      <p:ext uri="{BB962C8B-B14F-4D97-AF65-F5344CB8AC3E}">
        <p14:creationId xmlns:p14="http://schemas.microsoft.com/office/powerpoint/2010/main" val="3991714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 y="0"/>
            <a:ext cx="109599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CE39B650-55BC-4371-3E9C-3C4137CE5F58}"/>
              </a:ext>
            </a:extLst>
          </p:cNvPr>
          <p:cNvSpPr>
            <a:spLocks noGrp="1"/>
          </p:cNvSpPr>
          <p:nvPr>
            <p:ph type="title"/>
          </p:nvPr>
        </p:nvSpPr>
        <p:spPr>
          <a:xfrm>
            <a:off x="76200" y="383564"/>
            <a:ext cx="10941127" cy="875018"/>
          </a:xfrm>
        </p:spPr>
        <p:txBody>
          <a:bodyPr>
            <a:normAutofit/>
          </a:bodyPr>
          <a:lstStyle/>
          <a:p>
            <a:r>
              <a:rPr lang="en-US" b="1" dirty="0">
                <a:effectLst>
                  <a:glow rad="127000">
                    <a:schemeClr val="bg1"/>
                  </a:glow>
                </a:effectLst>
              </a:rPr>
              <a:t>PAUL’S GREAT DILEMMA</a:t>
            </a:r>
          </a:p>
        </p:txBody>
      </p:sp>
      <p:sp>
        <p:nvSpPr>
          <p:cNvPr id="9" name="Title 4">
            <a:extLst>
              <a:ext uri="{FF2B5EF4-FFF2-40B4-BE49-F238E27FC236}">
                <a16:creationId xmlns:a16="http://schemas.microsoft.com/office/drawing/2014/main" id="{0E0FE32E-3C8C-4C4D-7B1C-70A37970075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IF HE CHOSE TO REMAIN…</a:t>
            </a:r>
          </a:p>
        </p:txBody>
      </p:sp>
    </p:spTree>
    <p:extLst>
      <p:ext uri="{BB962C8B-B14F-4D97-AF65-F5344CB8AC3E}">
        <p14:creationId xmlns:p14="http://schemas.microsoft.com/office/powerpoint/2010/main" val="31867852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 y="0"/>
            <a:ext cx="109599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CE39B650-55BC-4371-3E9C-3C4137CE5F58}"/>
              </a:ext>
            </a:extLst>
          </p:cNvPr>
          <p:cNvSpPr>
            <a:spLocks noGrp="1"/>
          </p:cNvSpPr>
          <p:nvPr>
            <p:ph type="title"/>
          </p:nvPr>
        </p:nvSpPr>
        <p:spPr>
          <a:xfrm>
            <a:off x="76200" y="383564"/>
            <a:ext cx="10941127" cy="875018"/>
          </a:xfrm>
        </p:spPr>
        <p:txBody>
          <a:bodyPr>
            <a:normAutofit/>
          </a:bodyPr>
          <a:lstStyle/>
          <a:p>
            <a:r>
              <a:rPr lang="en-US" b="1" dirty="0">
                <a:effectLst>
                  <a:glow rad="127000">
                    <a:schemeClr val="bg1"/>
                  </a:glow>
                </a:effectLst>
              </a:rPr>
              <a:t>PAUL’S GREAT DILEMMA</a:t>
            </a:r>
          </a:p>
        </p:txBody>
      </p:sp>
      <p:sp>
        <p:nvSpPr>
          <p:cNvPr id="9" name="Title 4">
            <a:extLst>
              <a:ext uri="{FF2B5EF4-FFF2-40B4-BE49-F238E27FC236}">
                <a16:creationId xmlns:a16="http://schemas.microsoft.com/office/drawing/2014/main" id="{0E0FE32E-3C8C-4C4D-7B1C-70A37970075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IF HE CHOSE TO REMAIN…</a:t>
            </a:r>
          </a:p>
        </p:txBody>
      </p:sp>
      <p:sp>
        <p:nvSpPr>
          <p:cNvPr id="2" name="Title 4">
            <a:extLst>
              <a:ext uri="{FF2B5EF4-FFF2-40B4-BE49-F238E27FC236}">
                <a16:creationId xmlns:a16="http://schemas.microsoft.com/office/drawing/2014/main" id="{3BBCF15C-907C-8AD3-BC10-568026825F8E}"/>
              </a:ext>
            </a:extLst>
          </p:cNvPr>
          <p:cNvSpPr txBox="1">
            <a:spLocks/>
          </p:cNvSpPr>
          <p:nvPr/>
        </p:nvSpPr>
        <p:spPr>
          <a:xfrm>
            <a:off x="76200" y="3088664"/>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“To Live as Christ”</a:t>
            </a:r>
          </a:p>
        </p:txBody>
      </p:sp>
    </p:spTree>
    <p:extLst>
      <p:ext uri="{BB962C8B-B14F-4D97-AF65-F5344CB8AC3E}">
        <p14:creationId xmlns:p14="http://schemas.microsoft.com/office/powerpoint/2010/main" val="31237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 y="0"/>
            <a:ext cx="109599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CE39B650-55BC-4371-3E9C-3C4137CE5F58}"/>
              </a:ext>
            </a:extLst>
          </p:cNvPr>
          <p:cNvSpPr>
            <a:spLocks noGrp="1"/>
          </p:cNvSpPr>
          <p:nvPr>
            <p:ph type="title"/>
          </p:nvPr>
        </p:nvSpPr>
        <p:spPr>
          <a:xfrm>
            <a:off x="76200" y="383564"/>
            <a:ext cx="10941127" cy="875018"/>
          </a:xfrm>
        </p:spPr>
        <p:txBody>
          <a:bodyPr>
            <a:normAutofit/>
          </a:bodyPr>
          <a:lstStyle/>
          <a:p>
            <a:r>
              <a:rPr lang="en-US" b="1" dirty="0">
                <a:effectLst>
                  <a:glow rad="127000">
                    <a:schemeClr val="bg1"/>
                  </a:glow>
                </a:effectLst>
              </a:rPr>
              <a:t>PAUL’S GREAT DILEMMA</a:t>
            </a:r>
          </a:p>
        </p:txBody>
      </p:sp>
      <p:sp>
        <p:nvSpPr>
          <p:cNvPr id="9" name="Title 4">
            <a:extLst>
              <a:ext uri="{FF2B5EF4-FFF2-40B4-BE49-F238E27FC236}">
                <a16:creationId xmlns:a16="http://schemas.microsoft.com/office/drawing/2014/main" id="{0E0FE32E-3C8C-4C4D-7B1C-70A37970075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IF HE CHOSE TO REMAIN…</a:t>
            </a:r>
          </a:p>
        </p:txBody>
      </p:sp>
      <p:sp>
        <p:nvSpPr>
          <p:cNvPr id="2" name="Rectangle: Diagonal Corners Rounded 1">
            <a:extLst>
              <a:ext uri="{FF2B5EF4-FFF2-40B4-BE49-F238E27FC236}">
                <a16:creationId xmlns:a16="http://schemas.microsoft.com/office/drawing/2014/main" id="{AEB466BD-729F-1E92-6E28-C2942E517848}"/>
              </a:ext>
            </a:extLst>
          </p:cNvPr>
          <p:cNvSpPr/>
          <p:nvPr/>
        </p:nvSpPr>
        <p:spPr>
          <a:xfrm>
            <a:off x="1257300" y="2773492"/>
            <a:ext cx="8458200" cy="2825926"/>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“What then? Only that in every way, whether in pretense or in truth, Christ is </a:t>
            </a:r>
            <a:r>
              <a:rPr lang="en-US" sz="3200" b="1" i="1" u="sng" dirty="0">
                <a:solidFill>
                  <a:srgbClr val="000000"/>
                </a:solidFill>
                <a:effectLst/>
              </a:rPr>
              <a:t>preached</a:t>
            </a:r>
            <a:r>
              <a:rPr lang="en-US" sz="3200" b="1" i="1" dirty="0">
                <a:solidFill>
                  <a:srgbClr val="000000"/>
                </a:solidFill>
                <a:effectLst/>
              </a:rPr>
              <a:t>; and in this I rejoice, yes, and will rejoice.”</a:t>
            </a:r>
          </a:p>
          <a:p>
            <a:pPr algn="ctr"/>
            <a:endParaRPr lang="en-US" sz="1800" b="1" i="1" dirty="0">
              <a:solidFill>
                <a:srgbClr val="000000"/>
              </a:solidFill>
            </a:endParaRPr>
          </a:p>
          <a:p>
            <a:pPr algn="ctr"/>
            <a:r>
              <a:rPr lang="en-US" sz="2800" dirty="0">
                <a:solidFill>
                  <a:srgbClr val="000000"/>
                </a:solidFill>
              </a:rPr>
              <a:t>Philippians 1:18</a:t>
            </a:r>
            <a:endParaRPr lang="en-US" sz="2800" dirty="0"/>
          </a:p>
        </p:txBody>
      </p:sp>
    </p:spTree>
    <p:extLst>
      <p:ext uri="{BB962C8B-B14F-4D97-AF65-F5344CB8AC3E}">
        <p14:creationId xmlns:p14="http://schemas.microsoft.com/office/powerpoint/2010/main" val="116893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 y="0"/>
            <a:ext cx="109599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CE39B650-55BC-4371-3E9C-3C4137CE5F58}"/>
              </a:ext>
            </a:extLst>
          </p:cNvPr>
          <p:cNvSpPr>
            <a:spLocks noGrp="1"/>
          </p:cNvSpPr>
          <p:nvPr>
            <p:ph type="title"/>
          </p:nvPr>
        </p:nvSpPr>
        <p:spPr>
          <a:xfrm>
            <a:off x="76200" y="383564"/>
            <a:ext cx="10941127" cy="875018"/>
          </a:xfrm>
        </p:spPr>
        <p:txBody>
          <a:bodyPr>
            <a:normAutofit/>
          </a:bodyPr>
          <a:lstStyle/>
          <a:p>
            <a:r>
              <a:rPr lang="en-US" b="1" dirty="0">
                <a:effectLst>
                  <a:glow rad="127000">
                    <a:schemeClr val="bg1"/>
                  </a:glow>
                </a:effectLst>
              </a:rPr>
              <a:t>PAUL’S GREAT DILEMMA</a:t>
            </a:r>
          </a:p>
        </p:txBody>
      </p:sp>
      <p:sp>
        <p:nvSpPr>
          <p:cNvPr id="9" name="Title 4">
            <a:extLst>
              <a:ext uri="{FF2B5EF4-FFF2-40B4-BE49-F238E27FC236}">
                <a16:creationId xmlns:a16="http://schemas.microsoft.com/office/drawing/2014/main" id="{0E0FE32E-3C8C-4C4D-7B1C-70A37970075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IF HE CHOSE TO REMAIN…</a:t>
            </a:r>
          </a:p>
        </p:txBody>
      </p:sp>
      <p:sp>
        <p:nvSpPr>
          <p:cNvPr id="2" name="Rectangle: Diagonal Corners Rounded 1">
            <a:extLst>
              <a:ext uri="{FF2B5EF4-FFF2-40B4-BE49-F238E27FC236}">
                <a16:creationId xmlns:a16="http://schemas.microsoft.com/office/drawing/2014/main" id="{AEB466BD-729F-1E92-6E28-C2942E517848}"/>
              </a:ext>
            </a:extLst>
          </p:cNvPr>
          <p:cNvSpPr/>
          <p:nvPr/>
        </p:nvSpPr>
        <p:spPr>
          <a:xfrm>
            <a:off x="1257300" y="2773492"/>
            <a:ext cx="8458200" cy="2825926"/>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“but the latter out of love, knowing that I am appointed for the </a:t>
            </a:r>
            <a:r>
              <a:rPr lang="en-US" sz="3200" b="1" i="1" u="sng" dirty="0">
                <a:solidFill>
                  <a:srgbClr val="000000"/>
                </a:solidFill>
                <a:effectLst/>
              </a:rPr>
              <a:t>defense</a:t>
            </a:r>
            <a:r>
              <a:rPr lang="en-US" sz="3200" b="1" i="1" dirty="0">
                <a:solidFill>
                  <a:srgbClr val="000000"/>
                </a:solidFill>
                <a:effectLst/>
              </a:rPr>
              <a:t> of the gospel.”</a:t>
            </a:r>
          </a:p>
          <a:p>
            <a:pPr algn="ctr"/>
            <a:endParaRPr lang="en-US" sz="1800" b="1" i="1" dirty="0">
              <a:solidFill>
                <a:srgbClr val="000000"/>
              </a:solidFill>
            </a:endParaRPr>
          </a:p>
          <a:p>
            <a:pPr algn="ctr"/>
            <a:r>
              <a:rPr lang="en-US" sz="2800" dirty="0">
                <a:solidFill>
                  <a:srgbClr val="000000"/>
                </a:solidFill>
              </a:rPr>
              <a:t>Philippians 1:17</a:t>
            </a:r>
            <a:endParaRPr lang="en-US" sz="2800" dirty="0"/>
          </a:p>
        </p:txBody>
      </p:sp>
    </p:spTree>
    <p:extLst>
      <p:ext uri="{BB962C8B-B14F-4D97-AF65-F5344CB8AC3E}">
        <p14:creationId xmlns:p14="http://schemas.microsoft.com/office/powerpoint/2010/main" val="138696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 y="0"/>
            <a:ext cx="109599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CE39B650-55BC-4371-3E9C-3C4137CE5F58}"/>
              </a:ext>
            </a:extLst>
          </p:cNvPr>
          <p:cNvSpPr>
            <a:spLocks noGrp="1"/>
          </p:cNvSpPr>
          <p:nvPr>
            <p:ph type="title"/>
          </p:nvPr>
        </p:nvSpPr>
        <p:spPr>
          <a:xfrm>
            <a:off x="76200" y="383564"/>
            <a:ext cx="10941127" cy="875018"/>
          </a:xfrm>
        </p:spPr>
        <p:txBody>
          <a:bodyPr>
            <a:normAutofit/>
          </a:bodyPr>
          <a:lstStyle/>
          <a:p>
            <a:r>
              <a:rPr lang="en-US" b="1" dirty="0">
                <a:effectLst>
                  <a:glow rad="127000">
                    <a:schemeClr val="bg1"/>
                  </a:glow>
                </a:effectLst>
              </a:rPr>
              <a:t>PAUL’S GREAT DILEMMA</a:t>
            </a:r>
          </a:p>
        </p:txBody>
      </p:sp>
      <p:sp>
        <p:nvSpPr>
          <p:cNvPr id="9" name="Title 4">
            <a:extLst>
              <a:ext uri="{FF2B5EF4-FFF2-40B4-BE49-F238E27FC236}">
                <a16:creationId xmlns:a16="http://schemas.microsoft.com/office/drawing/2014/main" id="{0E0FE32E-3C8C-4C4D-7B1C-70A37970075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IF HE CHOSE TO REMAIN…</a:t>
            </a:r>
          </a:p>
        </p:txBody>
      </p:sp>
      <p:sp>
        <p:nvSpPr>
          <p:cNvPr id="2" name="Rectangle: Diagonal Corners Rounded 1">
            <a:extLst>
              <a:ext uri="{FF2B5EF4-FFF2-40B4-BE49-F238E27FC236}">
                <a16:creationId xmlns:a16="http://schemas.microsoft.com/office/drawing/2014/main" id="{AEB466BD-729F-1E92-6E28-C2942E517848}"/>
              </a:ext>
            </a:extLst>
          </p:cNvPr>
          <p:cNvSpPr/>
          <p:nvPr/>
        </p:nvSpPr>
        <p:spPr>
          <a:xfrm>
            <a:off x="1508163" y="2757065"/>
            <a:ext cx="8077200" cy="3398708"/>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“according to my earnest expectation and hope that in nothing I shall be ashamed,   but with all boldness, as always, so now also Christ will be </a:t>
            </a:r>
            <a:r>
              <a:rPr lang="en-US" sz="3200" b="1" i="1" u="sng" dirty="0">
                <a:solidFill>
                  <a:srgbClr val="000000"/>
                </a:solidFill>
                <a:effectLst/>
              </a:rPr>
              <a:t>magnified</a:t>
            </a:r>
            <a:r>
              <a:rPr lang="en-US" sz="3200" b="1" i="1" dirty="0">
                <a:solidFill>
                  <a:srgbClr val="000000"/>
                </a:solidFill>
                <a:effectLst/>
              </a:rPr>
              <a:t> in my body,  whether by life or by death.”</a:t>
            </a:r>
          </a:p>
          <a:p>
            <a:pPr algn="ctr"/>
            <a:endParaRPr lang="en-US" sz="1800" b="1" i="1" dirty="0">
              <a:solidFill>
                <a:srgbClr val="000000"/>
              </a:solidFill>
            </a:endParaRPr>
          </a:p>
          <a:p>
            <a:pPr algn="ctr"/>
            <a:r>
              <a:rPr lang="en-US" sz="2800" dirty="0">
                <a:solidFill>
                  <a:srgbClr val="000000"/>
                </a:solidFill>
              </a:rPr>
              <a:t>Philippians 1:20</a:t>
            </a:r>
            <a:endParaRPr lang="en-US" sz="2800" dirty="0"/>
          </a:p>
        </p:txBody>
      </p:sp>
    </p:spTree>
    <p:extLst>
      <p:ext uri="{BB962C8B-B14F-4D97-AF65-F5344CB8AC3E}">
        <p14:creationId xmlns:p14="http://schemas.microsoft.com/office/powerpoint/2010/main" val="81288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 y="0"/>
            <a:ext cx="109599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CE39B650-55BC-4371-3E9C-3C4137CE5F58}"/>
              </a:ext>
            </a:extLst>
          </p:cNvPr>
          <p:cNvSpPr>
            <a:spLocks noGrp="1"/>
          </p:cNvSpPr>
          <p:nvPr>
            <p:ph type="title"/>
          </p:nvPr>
        </p:nvSpPr>
        <p:spPr>
          <a:xfrm>
            <a:off x="76200" y="383564"/>
            <a:ext cx="10941127" cy="875018"/>
          </a:xfrm>
        </p:spPr>
        <p:txBody>
          <a:bodyPr>
            <a:normAutofit/>
          </a:bodyPr>
          <a:lstStyle/>
          <a:p>
            <a:r>
              <a:rPr lang="en-US" b="1" dirty="0">
                <a:effectLst>
                  <a:glow rad="127000">
                    <a:schemeClr val="bg1"/>
                  </a:glow>
                </a:effectLst>
              </a:rPr>
              <a:t>PAUL’S GREAT DILEMMA</a:t>
            </a:r>
          </a:p>
        </p:txBody>
      </p:sp>
      <p:sp>
        <p:nvSpPr>
          <p:cNvPr id="9" name="Title 4">
            <a:extLst>
              <a:ext uri="{FF2B5EF4-FFF2-40B4-BE49-F238E27FC236}">
                <a16:creationId xmlns:a16="http://schemas.microsoft.com/office/drawing/2014/main" id="{0E0FE32E-3C8C-4C4D-7B1C-70A37970075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IF HE CHOSE TO REMAIN…</a:t>
            </a:r>
          </a:p>
        </p:txBody>
      </p:sp>
      <p:sp>
        <p:nvSpPr>
          <p:cNvPr id="2" name="Rectangle: Diagonal Corners Rounded 1">
            <a:extLst>
              <a:ext uri="{FF2B5EF4-FFF2-40B4-BE49-F238E27FC236}">
                <a16:creationId xmlns:a16="http://schemas.microsoft.com/office/drawing/2014/main" id="{AEB466BD-729F-1E92-6E28-C2942E517848}"/>
              </a:ext>
            </a:extLst>
          </p:cNvPr>
          <p:cNvSpPr/>
          <p:nvPr/>
        </p:nvSpPr>
        <p:spPr>
          <a:xfrm>
            <a:off x="990600" y="2757064"/>
            <a:ext cx="8991600" cy="3948536"/>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“Nevertheless to remain in the flesh is more needful for you. And being confident of this, I know that I shall remain and continue with you all for your </a:t>
            </a:r>
            <a:r>
              <a:rPr lang="en-US" sz="3200" b="1" i="1" u="sng" dirty="0">
                <a:solidFill>
                  <a:srgbClr val="000000"/>
                </a:solidFill>
                <a:effectLst/>
              </a:rPr>
              <a:t>progress </a:t>
            </a:r>
            <a:r>
              <a:rPr lang="en-US" sz="3200" b="1" i="1" dirty="0">
                <a:solidFill>
                  <a:srgbClr val="000000"/>
                </a:solidFill>
                <a:effectLst/>
              </a:rPr>
              <a:t>and </a:t>
            </a:r>
            <a:r>
              <a:rPr lang="en-US" sz="3200" b="1" i="1" u="sng" dirty="0">
                <a:solidFill>
                  <a:srgbClr val="000000"/>
                </a:solidFill>
                <a:effectLst/>
              </a:rPr>
              <a:t>joy of faith</a:t>
            </a:r>
            <a:r>
              <a:rPr lang="en-US" sz="3200" b="1" i="1" dirty="0">
                <a:solidFill>
                  <a:srgbClr val="000000"/>
                </a:solidFill>
                <a:effectLst/>
              </a:rPr>
              <a:t>, that your rejoicing for me may be more </a:t>
            </a:r>
            <a:r>
              <a:rPr lang="en-US" sz="3200" b="1" i="1" u="sng" dirty="0">
                <a:solidFill>
                  <a:srgbClr val="000000"/>
                </a:solidFill>
                <a:effectLst/>
              </a:rPr>
              <a:t>abundant</a:t>
            </a:r>
            <a:r>
              <a:rPr lang="en-US" sz="3200" b="1" i="1" dirty="0">
                <a:solidFill>
                  <a:srgbClr val="000000"/>
                </a:solidFill>
                <a:effectLst/>
              </a:rPr>
              <a:t> in         Jesus Christ by my coming to you again.”</a:t>
            </a:r>
          </a:p>
          <a:p>
            <a:pPr algn="ctr"/>
            <a:endParaRPr lang="en-US" sz="1800" b="1" i="1" dirty="0">
              <a:solidFill>
                <a:srgbClr val="000000"/>
              </a:solidFill>
            </a:endParaRPr>
          </a:p>
          <a:p>
            <a:pPr algn="ctr"/>
            <a:r>
              <a:rPr lang="en-US" sz="2800" dirty="0">
                <a:solidFill>
                  <a:srgbClr val="000000"/>
                </a:solidFill>
              </a:rPr>
              <a:t>Philippians 1:24-26</a:t>
            </a:r>
            <a:endParaRPr lang="en-US" sz="2800" dirty="0"/>
          </a:p>
        </p:txBody>
      </p:sp>
    </p:spTree>
    <p:extLst>
      <p:ext uri="{BB962C8B-B14F-4D97-AF65-F5344CB8AC3E}">
        <p14:creationId xmlns:p14="http://schemas.microsoft.com/office/powerpoint/2010/main" val="187384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894E846-9400-6D89-A6E8-37E6F43AB6C8}"/>
              </a:ext>
            </a:extLst>
          </p:cNvPr>
          <p:cNvSpPr txBox="1">
            <a:spLocks/>
          </p:cNvSpPr>
          <p:nvPr/>
        </p:nvSpPr>
        <p:spPr>
          <a:xfrm>
            <a:off x="76200" y="383564"/>
            <a:ext cx="10941127" cy="8750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ffectLst>
                  <a:glow rad="127000">
                    <a:schemeClr val="bg1"/>
                  </a:glow>
                </a:effectLst>
              </a:rPr>
              <a:t>How Would You Finish, “To Live Is…”</a:t>
            </a:r>
          </a:p>
        </p:txBody>
      </p:sp>
    </p:spTree>
    <p:extLst>
      <p:ext uri="{BB962C8B-B14F-4D97-AF65-F5344CB8AC3E}">
        <p14:creationId xmlns:p14="http://schemas.microsoft.com/office/powerpoint/2010/main" val="10021499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894E846-9400-6D89-A6E8-37E6F43AB6C8}"/>
              </a:ext>
            </a:extLst>
          </p:cNvPr>
          <p:cNvSpPr txBox="1">
            <a:spLocks/>
          </p:cNvSpPr>
          <p:nvPr/>
        </p:nvSpPr>
        <p:spPr>
          <a:xfrm>
            <a:off x="76200" y="383564"/>
            <a:ext cx="10941127" cy="8750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ffectLst>
                  <a:glow rad="127000">
                    <a:schemeClr val="bg1"/>
                  </a:glow>
                </a:effectLst>
              </a:rPr>
              <a:t>How Would You Finish, “To Live Is…”</a:t>
            </a:r>
          </a:p>
        </p:txBody>
      </p:sp>
      <p:sp>
        <p:nvSpPr>
          <p:cNvPr id="3" name="Title 4">
            <a:extLst>
              <a:ext uri="{FF2B5EF4-FFF2-40B4-BE49-F238E27FC236}">
                <a16:creationId xmlns:a16="http://schemas.microsoft.com/office/drawing/2014/main" id="{AF21C824-78B3-77BA-C21C-3F22E7C3A58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MONEY?</a:t>
            </a:r>
          </a:p>
        </p:txBody>
      </p:sp>
    </p:spTree>
    <p:extLst>
      <p:ext uri="{BB962C8B-B14F-4D97-AF65-F5344CB8AC3E}">
        <p14:creationId xmlns:p14="http://schemas.microsoft.com/office/powerpoint/2010/main" val="175095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894E846-9400-6D89-A6E8-37E6F43AB6C8}"/>
              </a:ext>
            </a:extLst>
          </p:cNvPr>
          <p:cNvSpPr txBox="1">
            <a:spLocks/>
          </p:cNvSpPr>
          <p:nvPr/>
        </p:nvSpPr>
        <p:spPr>
          <a:xfrm>
            <a:off x="76200" y="383564"/>
            <a:ext cx="10941127" cy="8750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ffectLst>
                  <a:glow rad="127000">
                    <a:schemeClr val="bg1"/>
                  </a:glow>
                </a:effectLst>
              </a:rPr>
              <a:t>How Would You Finish, “To Live Is…”</a:t>
            </a:r>
          </a:p>
        </p:txBody>
      </p:sp>
      <p:sp>
        <p:nvSpPr>
          <p:cNvPr id="3" name="Title 4">
            <a:extLst>
              <a:ext uri="{FF2B5EF4-FFF2-40B4-BE49-F238E27FC236}">
                <a16:creationId xmlns:a16="http://schemas.microsoft.com/office/drawing/2014/main" id="{AF21C824-78B3-77BA-C21C-3F22E7C3A58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MONEY?</a:t>
            </a:r>
          </a:p>
        </p:txBody>
      </p:sp>
      <p:sp>
        <p:nvSpPr>
          <p:cNvPr id="4" name="Rectangle: Diagonal Corners Rounded 3">
            <a:extLst>
              <a:ext uri="{FF2B5EF4-FFF2-40B4-BE49-F238E27FC236}">
                <a16:creationId xmlns:a16="http://schemas.microsoft.com/office/drawing/2014/main" id="{1F016FFE-5027-CDEE-C946-7B2DE23B1F61}"/>
              </a:ext>
            </a:extLst>
          </p:cNvPr>
          <p:cNvSpPr/>
          <p:nvPr/>
        </p:nvSpPr>
        <p:spPr>
          <a:xfrm>
            <a:off x="1066800" y="2757065"/>
            <a:ext cx="8763000" cy="3398708"/>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“Now godliness with contentment is great gain. For we brought nothing into this world,                and it is certain we can carry nothing out.         And having food and clothing,                               with these we shall be content…</a:t>
            </a:r>
          </a:p>
          <a:p>
            <a:pPr algn="ctr"/>
            <a:endParaRPr lang="en-US" sz="1800" b="1" i="1" dirty="0">
              <a:solidFill>
                <a:srgbClr val="000000"/>
              </a:solidFill>
            </a:endParaRPr>
          </a:p>
          <a:p>
            <a:pPr algn="ctr"/>
            <a:r>
              <a:rPr lang="en-US" sz="2800" dirty="0">
                <a:solidFill>
                  <a:srgbClr val="000000"/>
                </a:solidFill>
              </a:rPr>
              <a:t>1 Timothy 6:6-10</a:t>
            </a:r>
            <a:endParaRPr lang="en-US" sz="2800" dirty="0"/>
          </a:p>
        </p:txBody>
      </p:sp>
    </p:spTree>
    <p:extLst>
      <p:ext uri="{BB962C8B-B14F-4D97-AF65-F5344CB8AC3E}">
        <p14:creationId xmlns:p14="http://schemas.microsoft.com/office/powerpoint/2010/main" val="289149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894E846-9400-6D89-A6E8-37E6F43AB6C8}"/>
              </a:ext>
            </a:extLst>
          </p:cNvPr>
          <p:cNvSpPr txBox="1">
            <a:spLocks/>
          </p:cNvSpPr>
          <p:nvPr/>
        </p:nvSpPr>
        <p:spPr>
          <a:xfrm>
            <a:off x="76200" y="383564"/>
            <a:ext cx="10941127" cy="8750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ffectLst>
                  <a:glow rad="127000">
                    <a:schemeClr val="bg1"/>
                  </a:glow>
                </a:effectLst>
              </a:rPr>
              <a:t>How Would You Finish, “To Live Is…”</a:t>
            </a:r>
          </a:p>
        </p:txBody>
      </p:sp>
      <p:sp>
        <p:nvSpPr>
          <p:cNvPr id="3" name="Title 4">
            <a:extLst>
              <a:ext uri="{FF2B5EF4-FFF2-40B4-BE49-F238E27FC236}">
                <a16:creationId xmlns:a16="http://schemas.microsoft.com/office/drawing/2014/main" id="{AF21C824-78B3-77BA-C21C-3F22E7C3A58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MONEY?</a:t>
            </a:r>
          </a:p>
        </p:txBody>
      </p:sp>
      <p:sp>
        <p:nvSpPr>
          <p:cNvPr id="5" name="Rectangle: Diagonal Corners Rounded 4">
            <a:extLst>
              <a:ext uri="{FF2B5EF4-FFF2-40B4-BE49-F238E27FC236}">
                <a16:creationId xmlns:a16="http://schemas.microsoft.com/office/drawing/2014/main" id="{1C0771BD-2320-E686-99F6-2DCCD170FE47}"/>
              </a:ext>
            </a:extLst>
          </p:cNvPr>
          <p:cNvSpPr/>
          <p:nvPr/>
        </p:nvSpPr>
        <p:spPr>
          <a:xfrm>
            <a:off x="517563" y="2667000"/>
            <a:ext cx="10058400" cy="3948535"/>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rPr>
              <a:t>…</a:t>
            </a:r>
            <a:r>
              <a:rPr lang="en-US" sz="3200" b="1" i="1" dirty="0">
                <a:solidFill>
                  <a:srgbClr val="000000"/>
                </a:solidFill>
                <a:effectLst/>
              </a:rPr>
              <a:t>But those who desire to be rich fall into temptation and a snare, and into many foolish and harmful lusts which drown men in destruction and perdition. For the love of money is a root of all kinds of evil, for which some have strayed from the faith in their greediness, and pierced themselves through with many sorrows.</a:t>
            </a:r>
            <a:r>
              <a:rPr lang="en-US" sz="3200" b="1" i="1" dirty="0">
                <a:solidFill>
                  <a:srgbClr val="000000"/>
                </a:solidFill>
              </a:rPr>
              <a:t>”</a:t>
            </a:r>
            <a:endParaRPr lang="en-US" sz="3200" b="1" i="1" dirty="0">
              <a:solidFill>
                <a:srgbClr val="000000"/>
              </a:solidFill>
              <a:effectLst/>
            </a:endParaRPr>
          </a:p>
          <a:p>
            <a:pPr algn="ctr"/>
            <a:endParaRPr lang="en-US" sz="1800" b="1" i="1" dirty="0">
              <a:solidFill>
                <a:srgbClr val="000000"/>
              </a:solidFill>
            </a:endParaRPr>
          </a:p>
          <a:p>
            <a:pPr algn="ctr"/>
            <a:r>
              <a:rPr lang="en-US" sz="2800" dirty="0">
                <a:solidFill>
                  <a:srgbClr val="000000"/>
                </a:solidFill>
              </a:rPr>
              <a:t>1 Timothy 6:6-10</a:t>
            </a:r>
            <a:endParaRPr lang="en-US" sz="2800" dirty="0"/>
          </a:p>
        </p:txBody>
      </p:sp>
    </p:spTree>
    <p:extLst>
      <p:ext uri="{BB962C8B-B14F-4D97-AF65-F5344CB8AC3E}">
        <p14:creationId xmlns:p14="http://schemas.microsoft.com/office/powerpoint/2010/main" val="3769651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B54E-54BE-2F78-9E41-D6DFD9F6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0"/>
            <a:ext cx="5607127" cy="6858000"/>
          </a:xfrm>
          <a:prstGeom prst="rect">
            <a:avLst/>
          </a:prstGeom>
        </p:spPr>
      </p:pic>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4" y="0"/>
            <a:ext cx="5397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1143000"/>
          </a:xfrm>
        </p:spPr>
        <p:txBody>
          <a:bodyPr>
            <a:normAutofit/>
          </a:bodyPr>
          <a:lstStyle/>
          <a:p>
            <a:r>
              <a:rPr lang="en-US" sz="6000" b="1" dirty="0">
                <a:solidFill>
                  <a:schemeClr val="bg1"/>
                </a:solidFill>
                <a:effectLst>
                  <a:glow rad="127000">
                    <a:schemeClr val="tx1"/>
                  </a:glow>
                </a:effectLst>
              </a:rPr>
              <a:t>PAUL’S GREAT DILEMMA</a:t>
            </a:r>
          </a:p>
        </p:txBody>
      </p:sp>
      <p:sp>
        <p:nvSpPr>
          <p:cNvPr id="4" name="Rectangle: Diagonal Corners Rounded 3">
            <a:extLst>
              <a:ext uri="{FF2B5EF4-FFF2-40B4-BE49-F238E27FC236}">
                <a16:creationId xmlns:a16="http://schemas.microsoft.com/office/drawing/2014/main" id="{E82898B2-4711-54C9-E645-3D5EFB59CB20}"/>
              </a:ext>
            </a:extLst>
          </p:cNvPr>
          <p:cNvSpPr/>
          <p:nvPr/>
        </p:nvSpPr>
        <p:spPr>
          <a:xfrm>
            <a:off x="1295400" y="2198669"/>
            <a:ext cx="8229600" cy="2460661"/>
          </a:xfrm>
          <a:prstGeom prst="round2Diag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a:t>
            </a:r>
            <a:r>
              <a:rPr lang="en-US" sz="3200" b="1" i="1" dirty="0">
                <a:solidFill>
                  <a:srgbClr val="000000"/>
                </a:solidFill>
              </a:rPr>
              <a:t>a</a:t>
            </a:r>
            <a:r>
              <a:rPr lang="en-US" sz="3200" b="1" i="1" dirty="0">
                <a:solidFill>
                  <a:srgbClr val="000000"/>
                </a:solidFill>
                <a:effectLst/>
              </a:rPr>
              <a:t>nd most of the brethren in the Lord, having become confident by my chains, are much more bold to speak the word without fear.”</a:t>
            </a:r>
          </a:p>
          <a:p>
            <a:pPr algn="ctr"/>
            <a:endParaRPr lang="en-US" sz="1800" b="1" i="1" dirty="0">
              <a:solidFill>
                <a:srgbClr val="000000"/>
              </a:solidFill>
            </a:endParaRPr>
          </a:p>
          <a:p>
            <a:pPr algn="ctr"/>
            <a:r>
              <a:rPr lang="en-US" sz="2800" dirty="0">
                <a:solidFill>
                  <a:srgbClr val="000000"/>
                </a:solidFill>
              </a:rPr>
              <a:t>Philippians 1:14</a:t>
            </a:r>
            <a:endParaRPr lang="en-US" sz="2800" dirty="0"/>
          </a:p>
        </p:txBody>
      </p:sp>
    </p:spTree>
    <p:extLst>
      <p:ext uri="{BB962C8B-B14F-4D97-AF65-F5344CB8AC3E}">
        <p14:creationId xmlns:p14="http://schemas.microsoft.com/office/powerpoint/2010/main" val="390670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894E846-9400-6D89-A6E8-37E6F43AB6C8}"/>
              </a:ext>
            </a:extLst>
          </p:cNvPr>
          <p:cNvSpPr txBox="1">
            <a:spLocks/>
          </p:cNvSpPr>
          <p:nvPr/>
        </p:nvSpPr>
        <p:spPr>
          <a:xfrm>
            <a:off x="76200" y="383564"/>
            <a:ext cx="10941127" cy="8750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ffectLst>
                  <a:glow rad="127000">
                    <a:schemeClr val="bg1"/>
                  </a:glow>
                </a:effectLst>
              </a:rPr>
              <a:t>How Would You Finish, “To Live Is…”</a:t>
            </a:r>
          </a:p>
        </p:txBody>
      </p:sp>
      <p:sp>
        <p:nvSpPr>
          <p:cNvPr id="3" name="Title 4">
            <a:extLst>
              <a:ext uri="{FF2B5EF4-FFF2-40B4-BE49-F238E27FC236}">
                <a16:creationId xmlns:a16="http://schemas.microsoft.com/office/drawing/2014/main" id="{AF21C824-78B3-77BA-C21C-3F22E7C3A58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PLEASURE?</a:t>
            </a:r>
          </a:p>
        </p:txBody>
      </p:sp>
    </p:spTree>
    <p:extLst>
      <p:ext uri="{BB962C8B-B14F-4D97-AF65-F5344CB8AC3E}">
        <p14:creationId xmlns:p14="http://schemas.microsoft.com/office/powerpoint/2010/main" val="280250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894E846-9400-6D89-A6E8-37E6F43AB6C8}"/>
              </a:ext>
            </a:extLst>
          </p:cNvPr>
          <p:cNvSpPr txBox="1">
            <a:spLocks/>
          </p:cNvSpPr>
          <p:nvPr/>
        </p:nvSpPr>
        <p:spPr>
          <a:xfrm>
            <a:off x="76200" y="383564"/>
            <a:ext cx="10941127" cy="8750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ffectLst>
                  <a:glow rad="127000">
                    <a:schemeClr val="bg1"/>
                  </a:glow>
                </a:effectLst>
              </a:rPr>
              <a:t>How Would You Finish, “To Live Is…”</a:t>
            </a:r>
          </a:p>
        </p:txBody>
      </p:sp>
      <p:sp>
        <p:nvSpPr>
          <p:cNvPr id="3" name="Title 4">
            <a:extLst>
              <a:ext uri="{FF2B5EF4-FFF2-40B4-BE49-F238E27FC236}">
                <a16:creationId xmlns:a16="http://schemas.microsoft.com/office/drawing/2014/main" id="{AF21C824-78B3-77BA-C21C-3F22E7C3A58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PLEASURE?</a:t>
            </a:r>
          </a:p>
        </p:txBody>
      </p:sp>
      <p:sp>
        <p:nvSpPr>
          <p:cNvPr id="5" name="Rectangle: Diagonal Corners Rounded 4">
            <a:extLst>
              <a:ext uri="{FF2B5EF4-FFF2-40B4-BE49-F238E27FC236}">
                <a16:creationId xmlns:a16="http://schemas.microsoft.com/office/drawing/2014/main" id="{0EEBC1A6-3FAE-679D-1B55-01B62149ADB5}"/>
              </a:ext>
            </a:extLst>
          </p:cNvPr>
          <p:cNvSpPr/>
          <p:nvPr/>
        </p:nvSpPr>
        <p:spPr>
          <a:xfrm>
            <a:off x="1508163" y="3276599"/>
            <a:ext cx="8077200" cy="2322819"/>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“traitors, headstrong, haughty, lovers of pleasure rather than lovers of God,”</a:t>
            </a:r>
          </a:p>
          <a:p>
            <a:pPr algn="ctr"/>
            <a:endParaRPr lang="en-US" sz="1800" b="1" i="1" dirty="0">
              <a:solidFill>
                <a:srgbClr val="000000"/>
              </a:solidFill>
            </a:endParaRPr>
          </a:p>
          <a:p>
            <a:pPr algn="ctr"/>
            <a:r>
              <a:rPr lang="en-US" sz="2800" dirty="0">
                <a:solidFill>
                  <a:srgbClr val="000000"/>
                </a:solidFill>
              </a:rPr>
              <a:t>2 Timothy 3:4</a:t>
            </a:r>
            <a:endParaRPr lang="en-US" sz="2800" dirty="0"/>
          </a:p>
        </p:txBody>
      </p:sp>
    </p:spTree>
    <p:extLst>
      <p:ext uri="{BB962C8B-B14F-4D97-AF65-F5344CB8AC3E}">
        <p14:creationId xmlns:p14="http://schemas.microsoft.com/office/powerpoint/2010/main" val="2927190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894E846-9400-6D89-A6E8-37E6F43AB6C8}"/>
              </a:ext>
            </a:extLst>
          </p:cNvPr>
          <p:cNvSpPr txBox="1">
            <a:spLocks/>
          </p:cNvSpPr>
          <p:nvPr/>
        </p:nvSpPr>
        <p:spPr>
          <a:xfrm>
            <a:off x="76200" y="383564"/>
            <a:ext cx="10941127" cy="8750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ffectLst>
                  <a:glow rad="127000">
                    <a:schemeClr val="bg1"/>
                  </a:glow>
                </a:effectLst>
              </a:rPr>
              <a:t>How Would You Finish, “To Live Is…”</a:t>
            </a:r>
          </a:p>
        </p:txBody>
      </p:sp>
      <p:sp>
        <p:nvSpPr>
          <p:cNvPr id="3" name="Title 4">
            <a:extLst>
              <a:ext uri="{FF2B5EF4-FFF2-40B4-BE49-F238E27FC236}">
                <a16:creationId xmlns:a16="http://schemas.microsoft.com/office/drawing/2014/main" id="{AF21C824-78B3-77BA-C21C-3F22E7C3A58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POWER?</a:t>
            </a:r>
          </a:p>
        </p:txBody>
      </p:sp>
    </p:spTree>
    <p:extLst>
      <p:ext uri="{BB962C8B-B14F-4D97-AF65-F5344CB8AC3E}">
        <p14:creationId xmlns:p14="http://schemas.microsoft.com/office/powerpoint/2010/main" val="390709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894E846-9400-6D89-A6E8-37E6F43AB6C8}"/>
              </a:ext>
            </a:extLst>
          </p:cNvPr>
          <p:cNvSpPr txBox="1">
            <a:spLocks/>
          </p:cNvSpPr>
          <p:nvPr/>
        </p:nvSpPr>
        <p:spPr>
          <a:xfrm>
            <a:off x="76200" y="383564"/>
            <a:ext cx="10941127" cy="87501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ffectLst>
                  <a:glow rad="127000">
                    <a:schemeClr val="bg1"/>
                  </a:glow>
                </a:effectLst>
              </a:rPr>
              <a:t>How Would You Finish, “To Live Is…”</a:t>
            </a:r>
          </a:p>
        </p:txBody>
      </p:sp>
      <p:sp>
        <p:nvSpPr>
          <p:cNvPr id="3" name="Title 4">
            <a:extLst>
              <a:ext uri="{FF2B5EF4-FFF2-40B4-BE49-F238E27FC236}">
                <a16:creationId xmlns:a16="http://schemas.microsoft.com/office/drawing/2014/main" id="{AF21C824-78B3-77BA-C21C-3F22E7C3A587}"/>
              </a:ext>
            </a:extLst>
          </p:cNvPr>
          <p:cNvSpPr txBox="1">
            <a:spLocks/>
          </p:cNvSpPr>
          <p:nvPr/>
        </p:nvSpPr>
        <p:spPr>
          <a:xfrm>
            <a:off x="0" y="1258582"/>
            <a:ext cx="10941127" cy="1143000"/>
          </a:xfrm>
          <a:prstGeom prst="rect">
            <a:avLst/>
          </a:prstGeom>
          <a:effectLst>
            <a:glow rad="127000">
              <a:schemeClr val="bg1"/>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127000">
                    <a:schemeClr val="bg1"/>
                  </a:glow>
                </a:effectLst>
              </a:rPr>
              <a:t>POWER?</a:t>
            </a:r>
          </a:p>
        </p:txBody>
      </p:sp>
      <p:sp>
        <p:nvSpPr>
          <p:cNvPr id="4" name="Rectangle: Diagonal Corners Rounded 3">
            <a:extLst>
              <a:ext uri="{FF2B5EF4-FFF2-40B4-BE49-F238E27FC236}">
                <a16:creationId xmlns:a16="http://schemas.microsoft.com/office/drawing/2014/main" id="{3D430C2F-591E-32A6-7EE7-1A83E6BB6896}"/>
              </a:ext>
            </a:extLst>
          </p:cNvPr>
          <p:cNvSpPr/>
          <p:nvPr/>
        </p:nvSpPr>
        <p:spPr>
          <a:xfrm>
            <a:off x="533400" y="2757064"/>
            <a:ext cx="10058400" cy="3948535"/>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“So on a set day Herod, arrayed in royal apparel, sat on his throne and gave an oration to them. And the people kept shouting, “The voice of a god and not of a man!” Then immediately an angel of the Lord struck him, because he did not give glory to God.                                  And he was eaten by worms and died.”</a:t>
            </a:r>
          </a:p>
          <a:p>
            <a:pPr algn="ctr"/>
            <a:endParaRPr lang="en-US" sz="1800" b="1" i="1" dirty="0">
              <a:solidFill>
                <a:srgbClr val="000000"/>
              </a:solidFill>
            </a:endParaRPr>
          </a:p>
          <a:p>
            <a:pPr algn="ctr"/>
            <a:r>
              <a:rPr lang="en-US" sz="2800" dirty="0">
                <a:solidFill>
                  <a:srgbClr val="000000"/>
                </a:solidFill>
              </a:rPr>
              <a:t>Acts 12:21-23</a:t>
            </a:r>
            <a:endParaRPr lang="en-US" sz="2800" dirty="0"/>
          </a:p>
        </p:txBody>
      </p:sp>
    </p:spTree>
    <p:extLst>
      <p:ext uri="{BB962C8B-B14F-4D97-AF65-F5344CB8AC3E}">
        <p14:creationId xmlns:p14="http://schemas.microsoft.com/office/powerpoint/2010/main" val="3159599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B54E-54BE-2F78-9E41-D6DFD9F6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0"/>
            <a:ext cx="5607127" cy="6858000"/>
          </a:xfrm>
          <a:prstGeom prst="rect">
            <a:avLst/>
          </a:prstGeom>
        </p:spPr>
      </p:pic>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4" y="0"/>
            <a:ext cx="5397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88578696-F721-9CE2-D66A-42AAFCE25C79}"/>
              </a:ext>
            </a:extLst>
          </p:cNvPr>
          <p:cNvSpPr txBox="1">
            <a:spLocks/>
          </p:cNvSpPr>
          <p:nvPr/>
        </p:nvSpPr>
        <p:spPr>
          <a:xfrm>
            <a:off x="158847" y="1066800"/>
            <a:ext cx="10502706" cy="3200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bg1"/>
                </a:solidFill>
                <a:effectLst>
                  <a:glow rad="127000">
                    <a:schemeClr val="tx1"/>
                  </a:glow>
                </a:effectLst>
              </a:rPr>
              <a:t>If you could choose life or death, which would you choose?</a:t>
            </a:r>
          </a:p>
        </p:txBody>
      </p:sp>
    </p:spTree>
    <p:extLst>
      <p:ext uri="{BB962C8B-B14F-4D97-AF65-F5344CB8AC3E}">
        <p14:creationId xmlns:p14="http://schemas.microsoft.com/office/powerpoint/2010/main" val="30405744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B54E-54BE-2F78-9E41-D6DFD9F6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0"/>
            <a:ext cx="5607127" cy="6858000"/>
          </a:xfrm>
          <a:prstGeom prst="rect">
            <a:avLst/>
          </a:prstGeom>
        </p:spPr>
      </p:pic>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4" y="0"/>
            <a:ext cx="5397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1143000"/>
          </a:xfrm>
        </p:spPr>
        <p:txBody>
          <a:bodyPr>
            <a:normAutofit/>
          </a:bodyPr>
          <a:lstStyle/>
          <a:p>
            <a:r>
              <a:rPr lang="en-US" sz="6000" b="1" dirty="0">
                <a:solidFill>
                  <a:schemeClr val="bg1"/>
                </a:solidFill>
                <a:effectLst>
                  <a:glow rad="127000">
                    <a:schemeClr val="tx1"/>
                  </a:glow>
                </a:effectLst>
              </a:rPr>
              <a:t>PAUL’S GREAT DILEMMA</a:t>
            </a:r>
          </a:p>
        </p:txBody>
      </p:sp>
      <p:sp>
        <p:nvSpPr>
          <p:cNvPr id="4" name="Rectangle: Diagonal Corners Rounded 3">
            <a:extLst>
              <a:ext uri="{FF2B5EF4-FFF2-40B4-BE49-F238E27FC236}">
                <a16:creationId xmlns:a16="http://schemas.microsoft.com/office/drawing/2014/main" id="{E82898B2-4711-54C9-E645-3D5EFB59CB20}"/>
              </a:ext>
            </a:extLst>
          </p:cNvPr>
          <p:cNvSpPr/>
          <p:nvPr/>
        </p:nvSpPr>
        <p:spPr>
          <a:xfrm>
            <a:off x="1295400" y="2198669"/>
            <a:ext cx="8229600" cy="3287731"/>
          </a:xfrm>
          <a:prstGeom prst="round2Diag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a:t>
            </a:r>
            <a:r>
              <a:rPr lang="en-US" sz="3200" b="1" i="1" dirty="0">
                <a:solidFill>
                  <a:srgbClr val="000000"/>
                </a:solidFill>
              </a:rPr>
              <a:t>For to me, to live is Christ, and to die is gain. But if I live on in the flesh,                                    this will mean fruit from my labor;                 yet what I shall choose I cannot tell.</a:t>
            </a:r>
            <a:r>
              <a:rPr lang="en-US" sz="3200" b="1" i="1" dirty="0">
                <a:solidFill>
                  <a:srgbClr val="000000"/>
                </a:solidFill>
                <a:effectLst/>
              </a:rPr>
              <a:t>”</a:t>
            </a:r>
          </a:p>
          <a:p>
            <a:pPr algn="ctr"/>
            <a:endParaRPr lang="en-US" sz="1800" b="1" i="1" dirty="0">
              <a:solidFill>
                <a:srgbClr val="000000"/>
              </a:solidFill>
            </a:endParaRPr>
          </a:p>
          <a:p>
            <a:pPr algn="ctr"/>
            <a:r>
              <a:rPr lang="en-US" sz="2800" dirty="0">
                <a:solidFill>
                  <a:srgbClr val="000000"/>
                </a:solidFill>
              </a:rPr>
              <a:t>Philippians 1:21-22</a:t>
            </a:r>
            <a:endParaRPr lang="en-US" sz="2800" dirty="0"/>
          </a:p>
        </p:txBody>
      </p:sp>
    </p:spTree>
    <p:extLst>
      <p:ext uri="{BB962C8B-B14F-4D97-AF65-F5344CB8AC3E}">
        <p14:creationId xmlns:p14="http://schemas.microsoft.com/office/powerpoint/2010/main" val="90837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B54E-54BE-2F78-9E41-D6DFD9F6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0"/>
            <a:ext cx="5607127" cy="6858000"/>
          </a:xfrm>
          <a:prstGeom prst="rect">
            <a:avLst/>
          </a:prstGeom>
        </p:spPr>
      </p:pic>
      <p:pic>
        <p:nvPicPr>
          <p:cNvPr id="1030" name="Picture 6" descr="Premium Photo | Background of sky and clouds">
            <a:extLst>
              <a:ext uri="{FF2B5EF4-FFF2-40B4-BE49-F238E27FC236}">
                <a16:creationId xmlns:a16="http://schemas.microsoft.com/office/drawing/2014/main" id="{F0E87D70-9C0C-A434-B717-CC1103268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4" y="0"/>
            <a:ext cx="5397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1143000"/>
          </a:xfrm>
        </p:spPr>
        <p:txBody>
          <a:bodyPr>
            <a:normAutofit/>
          </a:bodyPr>
          <a:lstStyle/>
          <a:p>
            <a:r>
              <a:rPr lang="en-US" sz="6000" b="1" dirty="0">
                <a:solidFill>
                  <a:schemeClr val="bg1"/>
                </a:solidFill>
                <a:effectLst>
                  <a:glow rad="127000">
                    <a:schemeClr val="tx1"/>
                  </a:glow>
                </a:effectLst>
              </a:rPr>
              <a:t>PAUL’S GREAT DILEMMA</a:t>
            </a:r>
          </a:p>
        </p:txBody>
      </p:sp>
      <p:sp>
        <p:nvSpPr>
          <p:cNvPr id="4" name="Rectangle: Diagonal Corners Rounded 3">
            <a:extLst>
              <a:ext uri="{FF2B5EF4-FFF2-40B4-BE49-F238E27FC236}">
                <a16:creationId xmlns:a16="http://schemas.microsoft.com/office/drawing/2014/main" id="{E82898B2-4711-54C9-E645-3D5EFB59CB20}"/>
              </a:ext>
            </a:extLst>
          </p:cNvPr>
          <p:cNvSpPr/>
          <p:nvPr/>
        </p:nvSpPr>
        <p:spPr>
          <a:xfrm>
            <a:off x="1295400" y="2198669"/>
            <a:ext cx="8229600" cy="3287731"/>
          </a:xfrm>
          <a:prstGeom prst="round2Diag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a:t>
            </a:r>
            <a:r>
              <a:rPr lang="en-US" sz="3200" b="1" i="1" dirty="0">
                <a:solidFill>
                  <a:srgbClr val="000000"/>
                </a:solidFill>
              </a:rPr>
              <a:t>For I am hard-pressed between the two, having a desire to depart and be with Christ, which is far better. Nevertheless to remain in the flesh is more needful for you.</a:t>
            </a:r>
            <a:r>
              <a:rPr lang="en-US" sz="3200" b="1" i="1" dirty="0">
                <a:solidFill>
                  <a:srgbClr val="000000"/>
                </a:solidFill>
                <a:effectLst/>
              </a:rPr>
              <a:t>”</a:t>
            </a:r>
          </a:p>
          <a:p>
            <a:pPr algn="ctr"/>
            <a:endParaRPr lang="en-US" sz="1800" b="1" i="1" dirty="0">
              <a:solidFill>
                <a:srgbClr val="000000"/>
              </a:solidFill>
            </a:endParaRPr>
          </a:p>
          <a:p>
            <a:pPr algn="ctr"/>
            <a:r>
              <a:rPr lang="en-US" sz="2800" dirty="0">
                <a:solidFill>
                  <a:srgbClr val="000000"/>
                </a:solidFill>
              </a:rPr>
              <a:t>Philippians 1:23-24</a:t>
            </a:r>
            <a:endParaRPr lang="en-US" sz="2800" dirty="0"/>
          </a:p>
        </p:txBody>
      </p:sp>
    </p:spTree>
    <p:extLst>
      <p:ext uri="{BB962C8B-B14F-4D97-AF65-F5344CB8AC3E}">
        <p14:creationId xmlns:p14="http://schemas.microsoft.com/office/powerpoint/2010/main" val="95182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514321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
        <p:nvSpPr>
          <p:cNvPr id="2" name="Title 4">
            <a:extLst>
              <a:ext uri="{FF2B5EF4-FFF2-40B4-BE49-F238E27FC236}">
                <a16:creationId xmlns:a16="http://schemas.microsoft.com/office/drawing/2014/main" id="{2F4F1BFF-1250-D8E2-89E6-287BF974B495}"/>
              </a:ext>
            </a:extLst>
          </p:cNvPr>
          <p:cNvSpPr txBox="1">
            <a:spLocks/>
          </p:cNvSpPr>
          <p:nvPr/>
        </p:nvSpPr>
        <p:spPr>
          <a:xfrm>
            <a:off x="228600" y="2705100"/>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“Gain, Far Better”</a:t>
            </a:r>
          </a:p>
        </p:txBody>
      </p:sp>
    </p:spTree>
    <p:extLst>
      <p:ext uri="{BB962C8B-B14F-4D97-AF65-F5344CB8AC3E}">
        <p14:creationId xmlns:p14="http://schemas.microsoft.com/office/powerpoint/2010/main" val="1750792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499957" y="2827960"/>
            <a:ext cx="8229600" cy="2460661"/>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“Therefore, King Agrippa, I was not disobedient to the heavenly vision,”</a:t>
            </a:r>
          </a:p>
          <a:p>
            <a:pPr algn="ctr"/>
            <a:endParaRPr lang="en-US" sz="1800" b="1" i="1" dirty="0">
              <a:solidFill>
                <a:srgbClr val="000000"/>
              </a:solidFill>
            </a:endParaRPr>
          </a:p>
          <a:p>
            <a:pPr algn="ctr"/>
            <a:r>
              <a:rPr lang="en-US" sz="2800" dirty="0">
                <a:solidFill>
                  <a:srgbClr val="000000"/>
                </a:solidFill>
              </a:rPr>
              <a:t>Acts 26:19</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323948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B106E-18E0-D54E-277E-B25C38F47E4B}"/>
              </a:ext>
            </a:extLst>
          </p:cNvPr>
          <p:cNvPicPr>
            <a:picLocks noChangeAspect="1"/>
          </p:cNvPicPr>
          <p:nvPr/>
        </p:nvPicPr>
        <p:blipFill>
          <a:blip r:embed="rId2"/>
          <a:stretch>
            <a:fillRect/>
          </a:stretch>
        </p:blipFill>
        <p:spPr>
          <a:xfrm>
            <a:off x="0" y="0"/>
            <a:ext cx="10972800" cy="6858000"/>
          </a:xfrm>
          <a:prstGeom prst="rect">
            <a:avLst/>
          </a:prstGeom>
        </p:spPr>
      </p:pic>
      <p:sp>
        <p:nvSpPr>
          <p:cNvPr id="5" name="Title 4">
            <a:extLst>
              <a:ext uri="{FF2B5EF4-FFF2-40B4-BE49-F238E27FC236}">
                <a16:creationId xmlns:a16="http://schemas.microsoft.com/office/drawing/2014/main" id="{0E2CE3AD-8EA4-E449-DB21-C81996D69745}"/>
              </a:ext>
            </a:extLst>
          </p:cNvPr>
          <p:cNvSpPr>
            <a:spLocks noGrp="1"/>
          </p:cNvSpPr>
          <p:nvPr>
            <p:ph type="title"/>
          </p:nvPr>
        </p:nvSpPr>
        <p:spPr>
          <a:xfrm>
            <a:off x="76200" y="383564"/>
            <a:ext cx="10941127" cy="875018"/>
          </a:xfrm>
        </p:spPr>
        <p:txBody>
          <a:bodyPr>
            <a:normAutofit/>
          </a:bodyPr>
          <a:lstStyle/>
          <a:p>
            <a:r>
              <a:rPr lang="en-US" b="1" dirty="0">
                <a:solidFill>
                  <a:schemeClr val="bg1"/>
                </a:solidFill>
                <a:effectLst>
                  <a:glow rad="127000">
                    <a:schemeClr val="tx1"/>
                  </a:glow>
                </a:effectLst>
              </a:rPr>
              <a:t>PAUL’S GREAT DILEMMA</a:t>
            </a:r>
          </a:p>
        </p:txBody>
      </p:sp>
      <p:sp>
        <p:nvSpPr>
          <p:cNvPr id="10" name="Rectangle: Diagonal Corners Rounded 9">
            <a:extLst>
              <a:ext uri="{FF2B5EF4-FFF2-40B4-BE49-F238E27FC236}">
                <a16:creationId xmlns:a16="http://schemas.microsoft.com/office/drawing/2014/main" id="{55D0E08E-4A4A-96EB-4E8E-136693FE1077}"/>
              </a:ext>
            </a:extLst>
          </p:cNvPr>
          <p:cNvSpPr/>
          <p:nvPr/>
        </p:nvSpPr>
        <p:spPr>
          <a:xfrm>
            <a:off x="1104900" y="2767763"/>
            <a:ext cx="8763000" cy="3115640"/>
          </a:xfrm>
          <a:prstGeom prst="round2Diag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00"/>
                </a:solidFill>
                <a:effectLst/>
              </a:rPr>
              <a:t>“though He was a Son, yet He learned obedience by the things which He suffered. And having been perfected, He became the author of eternal salvation to all who obey Him,”</a:t>
            </a:r>
          </a:p>
          <a:p>
            <a:pPr algn="ctr"/>
            <a:endParaRPr lang="en-US" sz="1800" b="1" i="1" dirty="0">
              <a:solidFill>
                <a:srgbClr val="000000"/>
              </a:solidFill>
            </a:endParaRPr>
          </a:p>
          <a:p>
            <a:pPr algn="ctr"/>
            <a:r>
              <a:rPr lang="en-US" sz="2800" dirty="0">
                <a:solidFill>
                  <a:srgbClr val="000000"/>
                </a:solidFill>
              </a:rPr>
              <a:t>Hebrews 5:8-9</a:t>
            </a:r>
            <a:endParaRPr lang="en-US" sz="2800" dirty="0"/>
          </a:p>
        </p:txBody>
      </p:sp>
      <p:sp>
        <p:nvSpPr>
          <p:cNvPr id="11" name="Title 4">
            <a:extLst>
              <a:ext uri="{FF2B5EF4-FFF2-40B4-BE49-F238E27FC236}">
                <a16:creationId xmlns:a16="http://schemas.microsoft.com/office/drawing/2014/main" id="{E4C2DCA4-9373-A418-DA99-9A57DD30CD66}"/>
              </a:ext>
            </a:extLst>
          </p:cNvPr>
          <p:cNvSpPr txBox="1">
            <a:spLocks/>
          </p:cNvSpPr>
          <p:nvPr/>
        </p:nvSpPr>
        <p:spPr>
          <a:xfrm>
            <a:off x="144194" y="1258582"/>
            <a:ext cx="109411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effectLst>
                  <a:glow rad="127000">
                    <a:schemeClr val="tx1"/>
                  </a:glow>
                </a:effectLst>
              </a:rPr>
              <a:t>IF HE CHOSE TO DEPART…</a:t>
            </a:r>
          </a:p>
        </p:txBody>
      </p:sp>
    </p:spTree>
    <p:extLst>
      <p:ext uri="{BB962C8B-B14F-4D97-AF65-F5344CB8AC3E}">
        <p14:creationId xmlns:p14="http://schemas.microsoft.com/office/powerpoint/2010/main" val="72213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1286</Words>
  <Application>Microsoft Office PowerPoint</Application>
  <PresentationFormat>Custom</PresentationFormat>
  <Paragraphs>135</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PAUL’S GREAT DILEMMA  Philippians 1:21-24</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PAUL’S GREAT DILEMMA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Chapman</dc:creator>
  <cp:lastModifiedBy>Lenny</cp:lastModifiedBy>
  <cp:revision>64</cp:revision>
  <dcterms:created xsi:type="dcterms:W3CDTF">2013-10-19T22:18:57Z</dcterms:created>
  <dcterms:modified xsi:type="dcterms:W3CDTF">2023-12-17T19:45:35Z</dcterms:modified>
</cp:coreProperties>
</file>