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84" r:id="rId2"/>
    <p:sldId id="415" r:id="rId3"/>
    <p:sldId id="416" r:id="rId4"/>
    <p:sldId id="417" r:id="rId5"/>
    <p:sldId id="418" r:id="rId6"/>
    <p:sldId id="419" r:id="rId7"/>
    <p:sldId id="420" r:id="rId8"/>
    <p:sldId id="421" r:id="rId9"/>
    <p:sldId id="403" r:id="rId10"/>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36"/>
    <a:srgbClr val="3F5A39"/>
    <a:srgbClr val="B6BFCF"/>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3/18/2023</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44444"/>
                </a:solidFill>
                <a:effectLst/>
                <a:latin typeface="Roboto" panose="02000000000000000000" pitchFamily="2" charset="0"/>
              </a:rPr>
              <a:t>Three times he says something as a testimony of his feelings. Paul says, “I am speaking the truth in Christ,” “I am not lying,” and “my conscience bears witness in the Holy Spirit.” Three times Paul says that he is not lying about the great pain he has when he thinks about his countrymen, the Jews. It is interesting to notice that Paul never states what exactly his great sorrow is over, but it is fairly easy to deduce. Israel’s rejection of Christ greatly pains Paul. Paul would do anything to save his kinsmen. Paul wishes that he could be the one cut off so that his people would not be cut off from these great blessings in Christ. Paul appears to be tormented because so many Jews are not saved. (Brent </a:t>
            </a:r>
            <a:r>
              <a:rPr lang="en-US" b="0" i="0" dirty="0" err="1">
                <a:solidFill>
                  <a:srgbClr val="444444"/>
                </a:solidFill>
                <a:effectLst/>
                <a:latin typeface="Roboto" panose="02000000000000000000" pitchFamily="2" charset="0"/>
              </a:rPr>
              <a:t>Kercheville</a:t>
            </a:r>
            <a:r>
              <a:rPr lang="en-US" b="0" i="0" dirty="0">
                <a:solidFill>
                  <a:srgbClr val="444444"/>
                </a:solidFill>
                <a:effectLst/>
                <a:latin typeface="Roboto" panose="02000000000000000000" pitchFamily="2" charset="0"/>
              </a:rPr>
              <a:t>)</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2271680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120311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2830961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3909129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3731618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4207101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1342827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9</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3/18/2023</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3/18/2023</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3/18/2023</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3/18/2023</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3/18/2023</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3/18/2023</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3/18/2023</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3/18/2023</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3/18/2023</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3/18/2023</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3/18/2023</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3/18/2023</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883403" y="2260284"/>
            <a:ext cx="8477573"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Paul’s Burden for Lost Souls</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9:1-5</a:t>
            </a:r>
          </a:p>
        </p:txBody>
      </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Paul’s Honesty</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0" i="0" dirty="0">
                <a:solidFill>
                  <a:srgbClr val="000000"/>
                </a:solidFill>
                <a:effectLst/>
                <a:latin typeface="+mn-lt"/>
                <a:cs typeface="Arial" panose="020B0604020202020204" pitchFamily="34" charset="0"/>
              </a:rPr>
              <a:t>Rom 9:1 “</a:t>
            </a:r>
            <a:r>
              <a:rPr lang="en-US" sz="2000" b="1" dirty="0">
                <a:latin typeface="+mn-lt"/>
              </a:rPr>
              <a:t>9 </a:t>
            </a:r>
            <a:r>
              <a:rPr lang="en-US" sz="2000" dirty="0">
                <a:latin typeface="+mn-lt"/>
              </a:rPr>
              <a:t>I tell the truth in Christ, I am not lying, my conscience also bearing me witness in the Holy Spirit,</a:t>
            </a:r>
          </a:p>
          <a:p>
            <a:pPr marL="0" lvl="1" indent="0" eaLnBrk="1" hangingPunct="1">
              <a:buNone/>
            </a:pPr>
            <a:endParaRPr lang="en-US" sz="2000" b="0" i="0" dirty="0">
              <a:solidFill>
                <a:srgbClr val="000000"/>
              </a:solidFill>
              <a:effectLst/>
              <a:latin typeface="+mn-lt"/>
              <a:cs typeface="Arial" panose="020B0604020202020204" pitchFamily="34" charset="0"/>
            </a:endParaRPr>
          </a:p>
          <a:p>
            <a:pPr lvl="1" eaLnBrk="1" hangingPunct="1"/>
            <a:r>
              <a:rPr lang="en-US" sz="2000" dirty="0">
                <a:solidFill>
                  <a:srgbClr val="000000"/>
                </a:solidFill>
                <a:latin typeface="+mn-lt"/>
                <a:cs typeface="Arial" panose="020B0604020202020204" pitchFamily="34" charset="0"/>
              </a:rPr>
              <a:t>Paul </a:t>
            </a:r>
            <a:r>
              <a:rPr lang="en-US" sz="2000" dirty="0">
                <a:latin typeface="+mn-lt"/>
              </a:rPr>
              <a:t>starts out by insisting passionately that he sincerely means what he is about to say.</a:t>
            </a:r>
          </a:p>
          <a:p>
            <a:pPr lvl="1" eaLnBrk="1" hangingPunct="1"/>
            <a:endParaRPr lang="en-US" sz="2000" b="0" i="0" dirty="0">
              <a:solidFill>
                <a:srgbClr val="000000"/>
              </a:solidFill>
              <a:effectLst/>
              <a:latin typeface="+mn-lt"/>
              <a:cs typeface="Arial" panose="020B0604020202020204" pitchFamily="34" charset="0"/>
            </a:endParaRPr>
          </a:p>
          <a:p>
            <a:pPr lvl="1" eaLnBrk="1" hangingPunct="1"/>
            <a:r>
              <a:rPr lang="en-US" sz="2000" dirty="0">
                <a:latin typeface="+mn-lt"/>
              </a:rPr>
              <a:t>Paul wants his listeners to know that he has a heart for them</a:t>
            </a:r>
          </a:p>
          <a:p>
            <a:pPr lvl="1" eaLnBrk="1" hangingPunct="1"/>
            <a:endParaRPr lang="en-US" sz="2000" b="0" i="0" dirty="0">
              <a:solidFill>
                <a:srgbClr val="000000"/>
              </a:solidFill>
              <a:effectLst/>
              <a:latin typeface="+mn-lt"/>
              <a:cs typeface="Arial" panose="020B0604020202020204" pitchFamily="34" charset="0"/>
            </a:endParaRPr>
          </a:p>
          <a:p>
            <a:pPr lvl="1" eaLnBrk="1" hangingPunct="1"/>
            <a:r>
              <a:rPr lang="en-US" sz="2000" dirty="0">
                <a:solidFill>
                  <a:srgbClr val="000000"/>
                </a:solidFill>
                <a:latin typeface="+mn-lt"/>
                <a:cs typeface="Arial" panose="020B0604020202020204" pitchFamily="34" charset="0"/>
              </a:rPr>
              <a:t>Paul wants them to see he is sincere in what he is saying and that he really does care</a:t>
            </a:r>
          </a:p>
          <a:p>
            <a:pPr lvl="1" eaLnBrk="1" hangingPunct="1"/>
            <a:endParaRPr lang="en-US" sz="2000" b="0" i="0" dirty="0">
              <a:solidFill>
                <a:srgbClr val="000000"/>
              </a:solidFill>
              <a:effectLst/>
              <a:latin typeface="+mn-lt"/>
              <a:cs typeface="Arial" panose="020B0604020202020204" pitchFamily="34" charset="0"/>
            </a:endParaRPr>
          </a:p>
          <a:p>
            <a:pPr lvl="1" eaLnBrk="1" hangingPunct="1"/>
            <a:r>
              <a:rPr lang="en-US" sz="2000" dirty="0">
                <a:solidFill>
                  <a:srgbClr val="000000"/>
                </a:solidFill>
                <a:latin typeface="+mn-lt"/>
                <a:cs typeface="Arial" panose="020B0604020202020204" pitchFamily="34" charset="0"/>
              </a:rPr>
              <a:t>Paul wants the hearers to know that the message he is about to give is absolutely true</a:t>
            </a:r>
            <a:endParaRPr lang="en-US" sz="2000" b="0" i="0" dirty="0">
              <a:solidFill>
                <a:srgbClr val="000000"/>
              </a:solidFill>
              <a:effectLst/>
              <a:latin typeface="+mn-lt"/>
              <a:cs typeface="Arial" panose="020B0604020202020204" pitchFamily="34" charset="0"/>
            </a:endParaRPr>
          </a:p>
          <a:p>
            <a:pPr lvl="1" eaLnBrk="1" hangingPunct="1"/>
            <a:endParaRPr lang="en-US" sz="1800" b="0" i="0" dirty="0">
              <a:solidFill>
                <a:srgbClr val="000000"/>
              </a:solidFill>
              <a:effectLst/>
              <a:latin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293019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Paul’s Grief</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0" i="0" dirty="0">
                <a:solidFill>
                  <a:srgbClr val="000000"/>
                </a:solidFill>
                <a:effectLst/>
                <a:latin typeface="+mn-lt"/>
                <a:cs typeface="Arial" panose="020B0604020202020204" pitchFamily="34" charset="0"/>
              </a:rPr>
              <a:t>Rom 9:2 “</a:t>
            </a:r>
            <a:r>
              <a:rPr lang="en-US" sz="2000" b="1" i="0" baseline="30000" dirty="0">
                <a:solidFill>
                  <a:srgbClr val="000000"/>
                </a:solidFill>
                <a:effectLst/>
                <a:latin typeface="+mn-lt"/>
              </a:rPr>
              <a:t>2 </a:t>
            </a:r>
            <a:r>
              <a:rPr lang="en-US" sz="2000" b="0" i="0" dirty="0">
                <a:solidFill>
                  <a:srgbClr val="000000"/>
                </a:solidFill>
                <a:effectLst/>
                <a:latin typeface="+mn-lt"/>
              </a:rPr>
              <a:t>that I have great sorrow and continual grief in my heart.”</a:t>
            </a:r>
            <a:endParaRPr lang="en-US" sz="2000" b="0" i="0" dirty="0">
              <a:solidFill>
                <a:srgbClr val="000000"/>
              </a:solidFill>
              <a:effectLst/>
              <a:latin typeface="+mn-lt"/>
              <a:cs typeface="Arial" panose="020B0604020202020204" pitchFamily="34" charset="0"/>
            </a:endParaRPr>
          </a:p>
          <a:p>
            <a:pPr marL="0" lvl="1" indent="0" eaLnBrk="1" hangingPunct="1">
              <a:buNone/>
            </a:pPr>
            <a:endParaRPr lang="en-US" sz="2000" dirty="0">
              <a:solidFill>
                <a:srgbClr val="000000"/>
              </a:solidFill>
              <a:latin typeface="+mn-lt"/>
              <a:cs typeface="Arial" panose="020B0604020202020204" pitchFamily="34" charset="0"/>
            </a:endParaRPr>
          </a:p>
          <a:p>
            <a:pPr lvl="1" eaLnBrk="1" hangingPunct="1"/>
            <a:r>
              <a:rPr lang="en-US" sz="2000" b="1" i="0" u="none" strike="noStrike" baseline="0" dirty="0">
                <a:solidFill>
                  <a:srgbClr val="292F33"/>
                </a:solidFill>
                <a:latin typeface="+mn-lt"/>
              </a:rPr>
              <a:t>Continual sorrow - </a:t>
            </a:r>
            <a:r>
              <a:rPr lang="en-US" sz="2000" b="0" i="0" u="none" strike="noStrike" baseline="0" dirty="0">
                <a:solidFill>
                  <a:srgbClr val="292F33"/>
                </a:solidFill>
                <a:latin typeface="+mn-lt"/>
              </a:rPr>
              <a:t>The word rendered “continual” here must be taken in a popular sense. Not that he was literally all the time pressed down with this sorrow, but that whenever he thought on this subject, he had great grief; as we say of a painful subject, it is a source of constant pain. The cause of this grief, Paul does not expressly mention, though it is implied in what he immediately says. It was the fact that so large a part of the nation would be rejected, and cast off. (Barnes)</a:t>
            </a:r>
          </a:p>
          <a:p>
            <a:pPr lvl="1" eaLnBrk="1" hangingPunct="1"/>
            <a:endParaRPr lang="en-US" sz="2000" dirty="0">
              <a:solidFill>
                <a:srgbClr val="292F33"/>
              </a:solidFill>
              <a:effectLst/>
              <a:latin typeface="+mn-lt"/>
            </a:endParaRPr>
          </a:p>
          <a:p>
            <a:pPr lvl="1" eaLnBrk="1" hangingPunct="1"/>
            <a:r>
              <a:rPr lang="en-US" sz="2000" b="0" i="0" dirty="0">
                <a:solidFill>
                  <a:srgbClr val="292F33"/>
                </a:solidFill>
                <a:latin typeface="+mn-lt"/>
              </a:rPr>
              <a:t>Paul is living with a heavy burden for lost souls</a:t>
            </a:r>
            <a:endParaRPr lang="en-US" sz="2000" b="0" i="0" dirty="0">
              <a:solidFill>
                <a:srgbClr val="000000"/>
              </a:solidFill>
              <a:effectLst/>
              <a:latin typeface="+mn-lt"/>
            </a:endParaRPr>
          </a:p>
        </p:txBody>
      </p:sp>
    </p:spTree>
    <p:extLst>
      <p:ext uri="{BB962C8B-B14F-4D97-AF65-F5344CB8AC3E}">
        <p14:creationId xmlns:p14="http://schemas.microsoft.com/office/powerpoint/2010/main" val="29328036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Paul’s Desire</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0" i="0" dirty="0">
                <a:solidFill>
                  <a:srgbClr val="000000"/>
                </a:solidFill>
                <a:effectLst/>
                <a:latin typeface="+mn-lt"/>
                <a:cs typeface="Arial" panose="020B0604020202020204" pitchFamily="34" charset="0"/>
              </a:rPr>
              <a:t>Rom 9:3 “</a:t>
            </a:r>
            <a:r>
              <a:rPr lang="en-US" sz="2000" b="0" i="0" dirty="0">
                <a:solidFill>
                  <a:srgbClr val="000000"/>
                </a:solidFill>
                <a:effectLst/>
                <a:latin typeface="+mn-lt"/>
              </a:rPr>
              <a:t> </a:t>
            </a:r>
            <a:r>
              <a:rPr lang="en-US" sz="2000" b="1" i="0" baseline="30000" dirty="0">
                <a:solidFill>
                  <a:srgbClr val="000000"/>
                </a:solidFill>
                <a:effectLst/>
                <a:latin typeface="+mn-lt"/>
              </a:rPr>
              <a:t>3 </a:t>
            </a:r>
            <a:r>
              <a:rPr lang="en-US" sz="2000" b="0" i="0" dirty="0">
                <a:solidFill>
                  <a:srgbClr val="000000"/>
                </a:solidFill>
                <a:effectLst/>
                <a:latin typeface="+mn-lt"/>
              </a:rPr>
              <a:t>For I could wish that I myself were accursed from Christ for my brethren, my countrymen according to the flesh,”</a:t>
            </a:r>
          </a:p>
          <a:p>
            <a:pPr marL="0" lvl="1" indent="0" eaLnBrk="1" hangingPunct="1">
              <a:buNone/>
            </a:pPr>
            <a:endParaRPr lang="en-US" sz="2000" dirty="0">
              <a:solidFill>
                <a:srgbClr val="000000"/>
              </a:solidFill>
              <a:latin typeface="+mn-lt"/>
            </a:endParaRPr>
          </a:p>
          <a:p>
            <a:pPr lvl="1" eaLnBrk="1" hangingPunct="1"/>
            <a:r>
              <a:rPr lang="en-US" sz="2000" b="0" i="0" dirty="0">
                <a:solidFill>
                  <a:srgbClr val="444444"/>
                </a:solidFill>
                <a:effectLst/>
                <a:latin typeface="+mn-lt"/>
              </a:rPr>
              <a:t>Paul would do anything to save his kinsmen</a:t>
            </a:r>
            <a:endParaRPr lang="en-US" sz="2000" b="0" i="0" dirty="0">
              <a:solidFill>
                <a:srgbClr val="000000"/>
              </a:solidFill>
              <a:effectLst/>
              <a:latin typeface="+mn-lt"/>
            </a:endParaRPr>
          </a:p>
          <a:p>
            <a:pPr lvl="1" eaLnBrk="1" hangingPunct="1"/>
            <a:endParaRPr lang="en-US" sz="2000" dirty="0">
              <a:solidFill>
                <a:srgbClr val="000000"/>
              </a:solidFill>
              <a:latin typeface="+mn-lt"/>
            </a:endParaRPr>
          </a:p>
          <a:p>
            <a:pPr lvl="1" eaLnBrk="1" hangingPunct="1"/>
            <a:r>
              <a:rPr lang="en-US" sz="2000" b="0" i="0" dirty="0">
                <a:solidFill>
                  <a:srgbClr val="444444"/>
                </a:solidFill>
                <a:effectLst/>
                <a:latin typeface="+mn-lt"/>
              </a:rPr>
              <a:t>Paul wishes that he could be the one cut off so that his people would not be cut off from these great blessings in Christ</a:t>
            </a:r>
          </a:p>
          <a:p>
            <a:pPr lvl="1" eaLnBrk="1" hangingPunct="1"/>
            <a:endParaRPr lang="en-US" sz="2000" dirty="0">
              <a:solidFill>
                <a:srgbClr val="444444"/>
              </a:solidFill>
              <a:latin typeface="+mn-lt"/>
            </a:endParaRPr>
          </a:p>
          <a:p>
            <a:pPr lvl="1" eaLnBrk="1" hangingPunct="1"/>
            <a:r>
              <a:rPr lang="en-US" sz="2000" b="0" i="0" u="none" strike="noStrike" baseline="0" dirty="0">
                <a:solidFill>
                  <a:srgbClr val="292F33"/>
                </a:solidFill>
                <a:latin typeface="+mn-lt"/>
              </a:rPr>
              <a:t>The apostle loved his brethren so completely that if it had been possible he would have been ready to have redeemed the castaways of the Israelites with the loss of his own soul forever: for this word "accursed" signifies as much in this place. </a:t>
            </a:r>
            <a:r>
              <a:rPr lang="en-US" sz="2000" b="0" i="0" u="none" strike="noStrike" baseline="0" dirty="0">
                <a:solidFill>
                  <a:srgbClr val="444444"/>
                </a:solidFill>
                <a:latin typeface="+mn-lt"/>
              </a:rPr>
              <a:t> (Geneva Study Bible)</a:t>
            </a:r>
            <a:endParaRPr lang="en-US" sz="2000" dirty="0">
              <a:solidFill>
                <a:srgbClr val="000000"/>
              </a:solidFill>
              <a:latin typeface="+mn-lt"/>
            </a:endParaRPr>
          </a:p>
          <a:p>
            <a:pPr marL="0" lvl="1" indent="0" eaLnBrk="1" hangingPunct="1">
              <a:buNone/>
            </a:pPr>
            <a:endParaRPr lang="en-US" sz="2000" b="0" i="0" dirty="0">
              <a:solidFill>
                <a:srgbClr val="000000"/>
              </a:solidFill>
              <a:effectLst/>
              <a:latin typeface="+mn-lt"/>
            </a:endParaRPr>
          </a:p>
        </p:txBody>
      </p:sp>
    </p:spTree>
    <p:extLst>
      <p:ext uri="{BB962C8B-B14F-4D97-AF65-F5344CB8AC3E}">
        <p14:creationId xmlns:p14="http://schemas.microsoft.com/office/powerpoint/2010/main" val="6480518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Paul’s Desire</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0" i="0" dirty="0">
                <a:solidFill>
                  <a:srgbClr val="000000"/>
                </a:solidFill>
                <a:effectLst/>
                <a:latin typeface="+mn-lt"/>
                <a:cs typeface="Arial" panose="020B0604020202020204" pitchFamily="34" charset="0"/>
              </a:rPr>
              <a:t>Rom 9:3 “</a:t>
            </a:r>
            <a:r>
              <a:rPr lang="en-US" sz="2000" b="0" i="0" dirty="0">
                <a:solidFill>
                  <a:srgbClr val="000000"/>
                </a:solidFill>
                <a:effectLst/>
                <a:latin typeface="+mn-lt"/>
              </a:rPr>
              <a:t> </a:t>
            </a:r>
            <a:r>
              <a:rPr lang="en-US" sz="2000" b="1" i="0" baseline="30000" dirty="0">
                <a:solidFill>
                  <a:srgbClr val="000000"/>
                </a:solidFill>
                <a:effectLst/>
                <a:latin typeface="+mn-lt"/>
              </a:rPr>
              <a:t>3 </a:t>
            </a:r>
            <a:r>
              <a:rPr lang="en-US" sz="2000" b="0" i="0" dirty="0">
                <a:solidFill>
                  <a:srgbClr val="000000"/>
                </a:solidFill>
                <a:effectLst/>
                <a:latin typeface="+mn-lt"/>
              </a:rPr>
              <a:t>For I could wish that I myself were accursed from Christ for my brethren, my countrymen according to the flesh,”</a:t>
            </a:r>
          </a:p>
          <a:p>
            <a:pPr marL="0" lvl="1" indent="0" eaLnBrk="1" hangingPunct="1">
              <a:buNone/>
            </a:pPr>
            <a:endParaRPr lang="en-US" sz="2000" dirty="0">
              <a:solidFill>
                <a:srgbClr val="000000"/>
              </a:solidFill>
              <a:latin typeface="+mn-lt"/>
            </a:endParaRPr>
          </a:p>
          <a:p>
            <a:pPr lvl="1" eaLnBrk="1" hangingPunct="1"/>
            <a:r>
              <a:rPr lang="en-US" sz="2000" b="1" i="0" dirty="0">
                <a:solidFill>
                  <a:srgbClr val="444444"/>
                </a:solidFill>
                <a:effectLst/>
                <a:latin typeface="+mn-lt"/>
              </a:rPr>
              <a:t>Application:</a:t>
            </a:r>
            <a:r>
              <a:rPr lang="en-US" sz="2000" b="0" i="0" dirty="0">
                <a:solidFill>
                  <a:srgbClr val="444444"/>
                </a:solidFill>
                <a:effectLst/>
                <a:latin typeface="+mn-lt"/>
              </a:rPr>
              <a:t> Do we have this kind of love for lost souls? Do we experience the same anguish when we think about how many people who live in this city are going to eternal punishment? Do we have great sorrow when we think about all the people in this county who are separated from Christ? Even more, are we moved to do something like Paul is moved to do? Are we so moved for the lost in our area that we wish we could be cut off if it would bring about the salvation of thousands or millions? Paul is declaring a powerful love for Israel to be saved (Brent </a:t>
            </a:r>
            <a:r>
              <a:rPr lang="en-US" sz="2000" b="0" i="0" dirty="0" err="1">
                <a:solidFill>
                  <a:srgbClr val="444444"/>
                </a:solidFill>
                <a:effectLst/>
                <a:latin typeface="+mn-lt"/>
              </a:rPr>
              <a:t>Kercheville</a:t>
            </a:r>
            <a:r>
              <a:rPr lang="en-US" sz="2000" b="0" i="0" dirty="0">
                <a:solidFill>
                  <a:srgbClr val="444444"/>
                </a:solidFill>
                <a:effectLst/>
                <a:latin typeface="+mn-lt"/>
              </a:rPr>
              <a:t>)</a:t>
            </a:r>
            <a:endParaRPr lang="en-US" sz="2000" b="0" i="0" dirty="0">
              <a:solidFill>
                <a:srgbClr val="000000"/>
              </a:solidFill>
              <a:effectLst/>
              <a:latin typeface="+mn-lt"/>
            </a:endParaRPr>
          </a:p>
        </p:txBody>
      </p:sp>
    </p:spTree>
    <p:extLst>
      <p:ext uri="{BB962C8B-B14F-4D97-AF65-F5344CB8AC3E}">
        <p14:creationId xmlns:p14="http://schemas.microsoft.com/office/powerpoint/2010/main" val="1710147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Paul’s Reminder</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0" i="0" dirty="0">
                <a:solidFill>
                  <a:srgbClr val="000000"/>
                </a:solidFill>
                <a:effectLst/>
                <a:latin typeface="+mn-lt"/>
                <a:cs typeface="Arial" panose="020B0604020202020204" pitchFamily="34" charset="0"/>
              </a:rPr>
              <a:t>Rom 9:4-5:b “</a:t>
            </a:r>
            <a:r>
              <a:rPr lang="en-US" sz="2000" b="1" i="0" baseline="30000" dirty="0">
                <a:solidFill>
                  <a:srgbClr val="000000"/>
                </a:solidFill>
                <a:effectLst/>
                <a:latin typeface="+mn-lt"/>
              </a:rPr>
              <a:t>4 </a:t>
            </a:r>
            <a:r>
              <a:rPr lang="en-US" sz="2000" b="0" i="0" dirty="0">
                <a:solidFill>
                  <a:srgbClr val="000000"/>
                </a:solidFill>
                <a:effectLst/>
                <a:latin typeface="+mn-lt"/>
              </a:rPr>
              <a:t>who are Israelites, to whom </a:t>
            </a:r>
            <a:r>
              <a:rPr lang="en-US" sz="2000" b="0" i="1" dirty="0">
                <a:solidFill>
                  <a:srgbClr val="000000"/>
                </a:solidFill>
                <a:effectLst/>
                <a:latin typeface="+mn-lt"/>
              </a:rPr>
              <a:t>pertain</a:t>
            </a:r>
            <a:r>
              <a:rPr lang="en-US" sz="2000" b="0" i="0" dirty="0">
                <a:solidFill>
                  <a:srgbClr val="000000"/>
                </a:solidFill>
                <a:effectLst/>
                <a:latin typeface="+mn-lt"/>
              </a:rPr>
              <a:t> the adoption, the glory, the covenants, the giving of the law, the service </a:t>
            </a:r>
            <a:r>
              <a:rPr lang="en-US" sz="2000" b="0" i="1" dirty="0">
                <a:solidFill>
                  <a:srgbClr val="000000"/>
                </a:solidFill>
                <a:effectLst/>
                <a:latin typeface="+mn-lt"/>
              </a:rPr>
              <a:t>of God,</a:t>
            </a:r>
            <a:r>
              <a:rPr lang="en-US" sz="2000" b="0" i="0" dirty="0">
                <a:solidFill>
                  <a:srgbClr val="000000"/>
                </a:solidFill>
                <a:effectLst/>
                <a:latin typeface="+mn-lt"/>
              </a:rPr>
              <a:t> and the promises; </a:t>
            </a:r>
            <a:r>
              <a:rPr lang="en-US" sz="2000" b="1" i="0" baseline="30000" dirty="0">
                <a:solidFill>
                  <a:srgbClr val="000000"/>
                </a:solidFill>
                <a:effectLst/>
                <a:latin typeface="+mn-lt"/>
              </a:rPr>
              <a:t>5 </a:t>
            </a:r>
            <a:r>
              <a:rPr lang="en-US" sz="2000" b="0" i="0" dirty="0">
                <a:solidFill>
                  <a:srgbClr val="000000"/>
                </a:solidFill>
                <a:effectLst/>
                <a:latin typeface="+mn-lt"/>
              </a:rPr>
              <a:t>of whom </a:t>
            </a:r>
            <a:r>
              <a:rPr lang="en-US" sz="2000" b="0" i="1" dirty="0">
                <a:solidFill>
                  <a:srgbClr val="000000"/>
                </a:solidFill>
                <a:effectLst/>
                <a:latin typeface="+mn-lt"/>
              </a:rPr>
              <a:t>are</a:t>
            </a:r>
            <a:r>
              <a:rPr lang="en-US" sz="2000" b="0" i="0" dirty="0">
                <a:solidFill>
                  <a:srgbClr val="000000"/>
                </a:solidFill>
                <a:effectLst/>
                <a:latin typeface="+mn-lt"/>
              </a:rPr>
              <a:t> the fathers and from whom, according to the flesh, Christ </a:t>
            </a:r>
            <a:r>
              <a:rPr lang="en-US" sz="2000" b="0" i="1" dirty="0">
                <a:solidFill>
                  <a:srgbClr val="000000"/>
                </a:solidFill>
                <a:effectLst/>
                <a:latin typeface="+mn-lt"/>
              </a:rPr>
              <a:t>came,”</a:t>
            </a:r>
          </a:p>
          <a:p>
            <a:pPr marL="0" lvl="1" indent="0" eaLnBrk="1" hangingPunct="1">
              <a:buNone/>
            </a:pPr>
            <a:endParaRPr lang="en-US" sz="2000" i="1" dirty="0">
              <a:solidFill>
                <a:srgbClr val="000000"/>
              </a:solidFill>
              <a:latin typeface="+mn-lt"/>
            </a:endParaRPr>
          </a:p>
          <a:p>
            <a:pPr lvl="1" eaLnBrk="1" hangingPunct="1"/>
            <a:r>
              <a:rPr lang="en-US" sz="2000" dirty="0">
                <a:solidFill>
                  <a:srgbClr val="000000"/>
                </a:solidFill>
                <a:latin typeface="+mn-lt"/>
              </a:rPr>
              <a:t>The covenants, the law, and the promises (vs 4)</a:t>
            </a:r>
          </a:p>
          <a:p>
            <a:pPr lvl="1" eaLnBrk="1" hangingPunct="1"/>
            <a:r>
              <a:rPr lang="en-US" sz="2000" b="0" dirty="0">
                <a:solidFill>
                  <a:srgbClr val="000000"/>
                </a:solidFill>
                <a:effectLst/>
                <a:latin typeface="+mn-lt"/>
              </a:rPr>
              <a:t>Of whom are the fathers and Christ Himself (5)</a:t>
            </a:r>
          </a:p>
          <a:p>
            <a:pPr lvl="1" eaLnBrk="1" hangingPunct="1"/>
            <a:endParaRPr lang="en-US" sz="2000" dirty="0">
              <a:solidFill>
                <a:srgbClr val="000000"/>
              </a:solidFill>
              <a:latin typeface="+mn-lt"/>
            </a:endParaRPr>
          </a:p>
          <a:p>
            <a:pPr lvl="1" eaLnBrk="1" hangingPunct="1"/>
            <a:r>
              <a:rPr lang="en-US" sz="2000" b="0" dirty="0">
                <a:solidFill>
                  <a:srgbClr val="000000"/>
                </a:solidFill>
                <a:effectLst/>
                <a:latin typeface="+mn-lt"/>
              </a:rPr>
              <a:t>“The people </a:t>
            </a:r>
            <a:r>
              <a:rPr lang="en-US" sz="2000" dirty="0">
                <a:solidFill>
                  <a:srgbClr val="000000"/>
                </a:solidFill>
                <a:latin typeface="+mn-lt"/>
              </a:rPr>
              <a:t>of Israel had been given more light than any people group in their world.  Yet, they became so bogged down in the letter of the law and the religious rituals that they missed their Messiah when He came (Sermonwriter.com)</a:t>
            </a:r>
            <a:endParaRPr lang="en-US" sz="2000" b="0" dirty="0">
              <a:solidFill>
                <a:srgbClr val="000000"/>
              </a:solidFill>
              <a:effectLst/>
              <a:latin typeface="+mn-lt"/>
            </a:endParaRPr>
          </a:p>
        </p:txBody>
      </p:sp>
    </p:spTree>
    <p:extLst>
      <p:ext uri="{BB962C8B-B14F-4D97-AF65-F5344CB8AC3E}">
        <p14:creationId xmlns:p14="http://schemas.microsoft.com/office/powerpoint/2010/main" val="268866935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Paull Reminds his readers who Jesus is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1800" b="0" i="0" dirty="0">
                <a:solidFill>
                  <a:srgbClr val="000000"/>
                </a:solidFill>
                <a:effectLst/>
                <a:latin typeface="+mn-lt"/>
                <a:cs typeface="Arial" panose="020B0604020202020204" pitchFamily="34" charset="0"/>
              </a:rPr>
              <a:t>Rom 9:5c “</a:t>
            </a:r>
            <a:r>
              <a:rPr lang="en-US" sz="1800" b="0" i="0" dirty="0">
                <a:solidFill>
                  <a:srgbClr val="000000"/>
                </a:solidFill>
                <a:effectLst/>
                <a:latin typeface="+mn-lt"/>
              </a:rPr>
              <a:t>Christ </a:t>
            </a:r>
            <a:r>
              <a:rPr lang="en-US" sz="1800" b="0" i="1" dirty="0">
                <a:solidFill>
                  <a:srgbClr val="000000"/>
                </a:solidFill>
                <a:effectLst/>
                <a:latin typeface="+mn-lt"/>
              </a:rPr>
              <a:t>came,</a:t>
            </a:r>
            <a:r>
              <a:rPr lang="en-US" sz="1800" b="0" i="0" dirty="0">
                <a:solidFill>
                  <a:srgbClr val="000000"/>
                </a:solidFill>
                <a:effectLst/>
                <a:latin typeface="+mn-lt"/>
              </a:rPr>
              <a:t> who is over all, </a:t>
            </a:r>
            <a:r>
              <a:rPr lang="en-US" sz="1800" b="0" i="1" dirty="0">
                <a:solidFill>
                  <a:srgbClr val="000000"/>
                </a:solidFill>
                <a:effectLst/>
                <a:latin typeface="+mn-lt"/>
              </a:rPr>
              <a:t>the</a:t>
            </a:r>
            <a:r>
              <a:rPr lang="en-US" sz="1800" b="0" i="0" dirty="0">
                <a:solidFill>
                  <a:srgbClr val="000000"/>
                </a:solidFill>
                <a:effectLst/>
                <a:latin typeface="+mn-lt"/>
              </a:rPr>
              <a:t> eternally blessed God. Amen.”</a:t>
            </a:r>
          </a:p>
          <a:p>
            <a:pPr marL="0" lvl="1" indent="0" eaLnBrk="1" hangingPunct="1">
              <a:buNone/>
            </a:pPr>
            <a:endParaRPr lang="en-US" sz="1800" dirty="0">
              <a:solidFill>
                <a:srgbClr val="000000"/>
              </a:solidFill>
              <a:latin typeface="+mn-lt"/>
            </a:endParaRPr>
          </a:p>
          <a:p>
            <a:pPr lvl="1" eaLnBrk="1" hangingPunct="1"/>
            <a:r>
              <a:rPr lang="en-US" sz="1800" b="0" dirty="0">
                <a:solidFill>
                  <a:srgbClr val="000000"/>
                </a:solidFill>
                <a:effectLst/>
                <a:latin typeface="+mn-lt"/>
              </a:rPr>
              <a:t>Christ </a:t>
            </a:r>
            <a:r>
              <a:rPr lang="en-US" sz="1800" dirty="0">
                <a:solidFill>
                  <a:srgbClr val="000000"/>
                </a:solidFill>
                <a:latin typeface="+mn-lt"/>
              </a:rPr>
              <a:t>or Messiah mean “one who has been anointed”</a:t>
            </a:r>
          </a:p>
          <a:p>
            <a:pPr lvl="2" eaLnBrk="1" hangingPunct="1"/>
            <a:r>
              <a:rPr lang="en-US" sz="1800" b="0" dirty="0">
                <a:solidFill>
                  <a:srgbClr val="000000"/>
                </a:solidFill>
                <a:effectLst/>
                <a:latin typeface="+mn-lt"/>
              </a:rPr>
              <a:t>Jesus is the fulfillment of the OT prophecies concerning the Messiah</a:t>
            </a:r>
          </a:p>
          <a:p>
            <a:pPr lvl="2" eaLnBrk="1" hangingPunct="1"/>
            <a:r>
              <a:rPr lang="en-US" sz="1800" dirty="0">
                <a:solidFill>
                  <a:srgbClr val="000000"/>
                </a:solidFill>
                <a:latin typeface="+mn-lt"/>
              </a:rPr>
              <a:t>Jesus is the One God promised to send who would take away the sins of the world</a:t>
            </a:r>
          </a:p>
          <a:p>
            <a:pPr lvl="1" eaLnBrk="1" hangingPunct="1"/>
            <a:r>
              <a:rPr lang="en-US" sz="1800" b="0" dirty="0">
                <a:solidFill>
                  <a:srgbClr val="000000"/>
                </a:solidFill>
                <a:effectLst/>
                <a:latin typeface="+mn-lt"/>
              </a:rPr>
              <a:t>Jesus is “over all”</a:t>
            </a:r>
          </a:p>
          <a:p>
            <a:pPr lvl="2" eaLnBrk="1" hangingPunct="1"/>
            <a:r>
              <a:rPr lang="en-US" sz="1800" dirty="0">
                <a:solidFill>
                  <a:srgbClr val="000000"/>
                </a:solidFill>
                <a:latin typeface="+mn-lt"/>
              </a:rPr>
              <a:t>He is the agent of creation ( (Jn 1:3)</a:t>
            </a:r>
          </a:p>
          <a:p>
            <a:pPr lvl="2" eaLnBrk="1" hangingPunct="1"/>
            <a:r>
              <a:rPr lang="en-US" sz="1800" b="0" dirty="0">
                <a:solidFill>
                  <a:srgbClr val="000000"/>
                </a:solidFill>
                <a:effectLst/>
                <a:latin typeface="+mn-lt"/>
              </a:rPr>
              <a:t>He possesses all power in Heaven and in earth (Mt 28:18)</a:t>
            </a:r>
          </a:p>
          <a:p>
            <a:pPr lvl="1" eaLnBrk="1" hangingPunct="1"/>
            <a:r>
              <a:rPr lang="en-US" sz="1800" b="0" dirty="0">
                <a:solidFill>
                  <a:srgbClr val="000000"/>
                </a:solidFill>
                <a:effectLst/>
                <a:latin typeface="+mn-lt"/>
              </a:rPr>
              <a:t>Jesus is the “eternally blessed God”</a:t>
            </a:r>
          </a:p>
          <a:p>
            <a:pPr lvl="2" eaLnBrk="1" hangingPunct="1"/>
            <a:r>
              <a:rPr lang="en-US" sz="1800" dirty="0">
                <a:solidFill>
                  <a:srgbClr val="000000"/>
                </a:solidFill>
                <a:latin typeface="+mn-lt"/>
              </a:rPr>
              <a:t>Paul is reminding his readers that Jesus is God</a:t>
            </a:r>
          </a:p>
          <a:p>
            <a:pPr lvl="2" eaLnBrk="1" hangingPunct="1"/>
            <a:r>
              <a:rPr lang="en-US" sz="1800" b="0" dirty="0">
                <a:solidFill>
                  <a:srgbClr val="000000"/>
                </a:solidFill>
                <a:effectLst/>
                <a:latin typeface="+mn-lt"/>
              </a:rPr>
              <a:t>Since that is trye, He is worthy of all the love, worship, and devotion we can give</a:t>
            </a:r>
          </a:p>
          <a:p>
            <a:pPr lvl="1" eaLnBrk="1" hangingPunct="1"/>
            <a:endParaRPr lang="en-US" sz="2000" b="0" dirty="0">
              <a:solidFill>
                <a:srgbClr val="000000"/>
              </a:solidFill>
              <a:effectLst/>
              <a:latin typeface="+mn-lt"/>
            </a:endParaRPr>
          </a:p>
        </p:txBody>
      </p:sp>
    </p:spTree>
    <p:extLst>
      <p:ext uri="{BB962C8B-B14F-4D97-AF65-F5344CB8AC3E}">
        <p14:creationId xmlns:p14="http://schemas.microsoft.com/office/powerpoint/2010/main" val="81452608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Paul’s Theme</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r>
              <a:rPr lang="en-US" sz="2000" b="0" i="0" dirty="0">
                <a:solidFill>
                  <a:srgbClr val="000000"/>
                </a:solidFill>
                <a:effectLst/>
                <a:latin typeface="+mn-lt"/>
                <a:cs typeface="Arial" panose="020B0604020202020204" pitchFamily="34" charset="0"/>
              </a:rPr>
              <a:t>Paul’s theme </a:t>
            </a:r>
            <a:r>
              <a:rPr lang="en-US" sz="2000" dirty="0">
                <a:solidFill>
                  <a:srgbClr val="000000"/>
                </a:solidFill>
                <a:latin typeface="+mn-lt"/>
                <a:cs typeface="Arial" panose="020B0604020202020204" pitchFamily="34" charset="0"/>
              </a:rPr>
              <a:t>in these five verses has been the salvation of the lost sheep of Israel</a:t>
            </a:r>
          </a:p>
          <a:p>
            <a:pPr lvl="2" eaLnBrk="1" hangingPunct="1"/>
            <a:r>
              <a:rPr lang="en-US" sz="2000" dirty="0">
                <a:solidFill>
                  <a:srgbClr val="000000"/>
                </a:solidFill>
                <a:latin typeface="+mn-lt"/>
                <a:cs typeface="Arial" panose="020B0604020202020204" pitchFamily="34" charset="0"/>
              </a:rPr>
              <a:t>Paul does not want to see them lost to an eternity in Hell</a:t>
            </a:r>
          </a:p>
          <a:p>
            <a:pPr lvl="2" eaLnBrk="1" hangingPunct="1"/>
            <a:r>
              <a:rPr lang="en-US" sz="2000" dirty="0">
                <a:solidFill>
                  <a:srgbClr val="000000"/>
                </a:solidFill>
                <a:latin typeface="+mn-lt"/>
                <a:cs typeface="Arial" panose="020B0604020202020204" pitchFamily="34" charset="0"/>
              </a:rPr>
              <a:t>Paul wants them to know the truth that his heart grieves for their condition and he would do anything to see them saved</a:t>
            </a:r>
          </a:p>
          <a:p>
            <a:pPr lvl="2" eaLnBrk="1" hangingPunct="1"/>
            <a:endParaRPr lang="en-US" sz="2000" dirty="0">
              <a:solidFill>
                <a:srgbClr val="000000"/>
              </a:solidFill>
              <a:latin typeface="+mn-lt"/>
              <a:cs typeface="Arial" panose="020B0604020202020204" pitchFamily="34" charset="0"/>
            </a:endParaRPr>
          </a:p>
          <a:p>
            <a:pPr lvl="1" eaLnBrk="1" hangingPunct="1"/>
            <a:r>
              <a:rPr lang="en-US" sz="2000" dirty="0">
                <a:solidFill>
                  <a:srgbClr val="000000"/>
                </a:solidFill>
                <a:latin typeface="+mn-lt"/>
                <a:cs typeface="Arial" panose="020B0604020202020204" pitchFamily="34" charset="0"/>
              </a:rPr>
              <a:t>Do we have the same concern for lost souls?</a:t>
            </a:r>
          </a:p>
          <a:p>
            <a:pPr marL="0" lvl="1" indent="0" eaLnBrk="1" hangingPunct="1">
              <a:buNone/>
            </a:pPr>
            <a:endParaRPr lang="en-US" sz="1800" b="0" dirty="0">
              <a:solidFill>
                <a:srgbClr val="000000"/>
              </a:solidFill>
              <a:effectLst/>
              <a:latin typeface="+mn-lt"/>
            </a:endParaRPr>
          </a:p>
          <a:p>
            <a:pPr lvl="1" eaLnBrk="1" hangingPunct="1"/>
            <a:endParaRPr lang="en-US" sz="2000" b="0" dirty="0">
              <a:solidFill>
                <a:srgbClr val="000000"/>
              </a:solidFill>
              <a:effectLst/>
              <a:latin typeface="+mn-lt"/>
            </a:endParaRPr>
          </a:p>
        </p:txBody>
      </p:sp>
    </p:spTree>
    <p:extLst>
      <p:ext uri="{BB962C8B-B14F-4D97-AF65-F5344CB8AC3E}">
        <p14:creationId xmlns:p14="http://schemas.microsoft.com/office/powerpoint/2010/main" val="312886653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9045</TotalTime>
  <Words>992</Words>
  <Application>Microsoft Office PowerPoint</Application>
  <PresentationFormat>Custom</PresentationFormat>
  <Paragraphs>76</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Roboto</vt:lpstr>
      <vt:lpstr>Savoye LET Plain CC.:1.0</vt:lpstr>
      <vt:lpstr>Times New Roman</vt:lpstr>
      <vt:lpstr>Wingdings</vt:lpstr>
      <vt:lpstr>Office Theme</vt:lpstr>
      <vt:lpstr>Paul’s Burden for Lost Souls</vt:lpstr>
      <vt:lpstr>Paul’s Honesty</vt:lpstr>
      <vt:lpstr>Paul’s Grief</vt:lpstr>
      <vt:lpstr>Paul’s Desire</vt:lpstr>
      <vt:lpstr>Paul’s Desire</vt:lpstr>
      <vt:lpstr>Paul’s Reminder</vt:lpstr>
      <vt:lpstr>Paull Reminds his readers who Jesus is</vt:lpstr>
      <vt:lpstr>Paul’s Theme</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393</cp:revision>
  <cp:lastPrinted>2022-08-11T16:34:45Z</cp:lastPrinted>
  <dcterms:created xsi:type="dcterms:W3CDTF">2015-06-15T16:23:32Z</dcterms:created>
  <dcterms:modified xsi:type="dcterms:W3CDTF">2023-03-19T02:08:24Z</dcterms:modified>
</cp:coreProperties>
</file>