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19CAB-E938-4817-8828-ED4DBD5AA0B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07759A-7E46-4F7C-9EA1-22FE063D7E0E}">
      <dgm:prSet custT="1"/>
      <dgm:spPr/>
      <dgm:t>
        <a:bodyPr/>
        <a:lstStyle/>
        <a:p>
          <a:r>
            <a:rPr lang="en-US" sz="2800" b="1" i="0" dirty="0"/>
            <a:t>The Reign of Jesse’s Offspring</a:t>
          </a:r>
          <a:endParaRPr lang="en-US" sz="2800" dirty="0"/>
        </a:p>
      </dgm:t>
    </dgm:pt>
    <dgm:pt modelId="{64B886C9-6B52-469F-80F2-B71759B48925}" type="parTrans" cxnId="{1B71E6C1-B7F1-4C8A-8BE2-C40DF68A6173}">
      <dgm:prSet/>
      <dgm:spPr/>
      <dgm:t>
        <a:bodyPr/>
        <a:lstStyle/>
        <a:p>
          <a:endParaRPr lang="en-US"/>
        </a:p>
      </dgm:t>
    </dgm:pt>
    <dgm:pt modelId="{CBC51EDC-B96B-47DB-92D0-34537C3BF325}" type="sibTrans" cxnId="{1B71E6C1-B7F1-4C8A-8BE2-C40DF68A6173}">
      <dgm:prSet/>
      <dgm:spPr/>
      <dgm:t>
        <a:bodyPr/>
        <a:lstStyle/>
        <a:p>
          <a:endParaRPr lang="en-US"/>
        </a:p>
      </dgm:t>
    </dgm:pt>
    <dgm:pt modelId="{67EFB65D-604F-4C26-B4F9-DAD93A80048E}">
      <dgm:prSet custT="1"/>
      <dgm:spPr/>
      <dgm:t>
        <a:bodyPr/>
        <a:lstStyle/>
        <a:p>
          <a:r>
            <a:rPr lang="en-US" sz="1800" b="1" i="0" dirty="0"/>
            <a:t>11 </a:t>
          </a:r>
          <a:r>
            <a:rPr lang="en-US" sz="1800" b="0" i="0" dirty="0"/>
            <a:t>There shall come forth a Rod from the stem of Jesse,</a:t>
          </a:r>
          <a:br>
            <a:rPr lang="en-US" sz="1800" b="0" i="0" dirty="0"/>
          </a:br>
          <a:r>
            <a:rPr lang="en-US" sz="1800" b="0" i="0" dirty="0"/>
            <a:t>And a Branch shall grow out of his roots.</a:t>
          </a:r>
          <a:br>
            <a:rPr lang="en-US" sz="1800" b="0" i="0" dirty="0"/>
          </a:br>
          <a:r>
            <a:rPr lang="en-US" sz="1800" b="1" i="0" baseline="30000" dirty="0"/>
            <a:t>2 </a:t>
          </a:r>
          <a:r>
            <a:rPr lang="en-US" sz="1800" b="0" i="0" dirty="0"/>
            <a:t>The Spirit of the Lord shall rest upon Him,</a:t>
          </a:r>
          <a:br>
            <a:rPr lang="en-US" sz="1800" b="0" i="0" dirty="0"/>
          </a:br>
          <a:r>
            <a:rPr lang="en-US" sz="1800" b="0" i="0" dirty="0"/>
            <a:t>The Spirit of wisdom and understanding,</a:t>
          </a:r>
          <a:br>
            <a:rPr lang="en-US" sz="1800" b="0" i="0" dirty="0"/>
          </a:br>
          <a:r>
            <a:rPr lang="en-US" sz="1800" b="0" i="0" dirty="0"/>
            <a:t>The Spirit of counsel and might,</a:t>
          </a:r>
          <a:br>
            <a:rPr lang="en-US" sz="1800" b="0" i="0" dirty="0"/>
          </a:br>
          <a:r>
            <a:rPr lang="en-US" sz="1800" b="0" i="0" dirty="0"/>
            <a:t>The Spirit of knowledge and of the fear of the Lord</a:t>
          </a:r>
          <a:r>
            <a:rPr lang="en-US" sz="2000" b="0" i="0" dirty="0"/>
            <a:t>.</a:t>
          </a:r>
          <a:endParaRPr lang="en-US" sz="2000" dirty="0"/>
        </a:p>
      </dgm:t>
    </dgm:pt>
    <dgm:pt modelId="{F57970F3-1E34-4E92-A226-31FC872E7E6C}" type="parTrans" cxnId="{6861FDCA-6FEB-41CF-B25B-FDFEDFCF4A72}">
      <dgm:prSet/>
      <dgm:spPr/>
      <dgm:t>
        <a:bodyPr/>
        <a:lstStyle/>
        <a:p>
          <a:endParaRPr lang="en-US"/>
        </a:p>
      </dgm:t>
    </dgm:pt>
    <dgm:pt modelId="{9EAB4F6A-6A5C-4C3E-93B9-47CB731EA33C}" type="sibTrans" cxnId="{6861FDCA-6FEB-41CF-B25B-FDFEDFCF4A72}">
      <dgm:prSet/>
      <dgm:spPr/>
      <dgm:t>
        <a:bodyPr/>
        <a:lstStyle/>
        <a:p>
          <a:endParaRPr lang="en-US"/>
        </a:p>
      </dgm:t>
    </dgm:pt>
    <dgm:pt modelId="{767E1D68-2424-4611-BDAE-245CA19911D1}">
      <dgm:prSet custT="1"/>
      <dgm:spPr/>
      <dgm:t>
        <a:bodyPr/>
        <a:lstStyle/>
        <a:p>
          <a:r>
            <a:rPr lang="en-US" sz="1800" b="1" i="0" baseline="30000" dirty="0"/>
            <a:t>3 </a:t>
          </a:r>
          <a:r>
            <a:rPr lang="en-US" sz="1800" b="0" i="0" dirty="0"/>
            <a:t>His delight </a:t>
          </a:r>
          <a:r>
            <a:rPr lang="en-US" sz="1800" b="0" i="1" dirty="0"/>
            <a:t>is</a:t>
          </a:r>
          <a:r>
            <a:rPr lang="en-US" sz="1800" b="0" i="0" dirty="0"/>
            <a:t> in the fear of the Lord,</a:t>
          </a:r>
          <a:br>
            <a:rPr lang="en-US" sz="1800" b="0" i="0" dirty="0"/>
          </a:br>
          <a:r>
            <a:rPr lang="en-US" sz="1800" b="0" i="0" dirty="0"/>
            <a:t>And He shall not judge by the sight of His eyes,</a:t>
          </a:r>
          <a:br>
            <a:rPr lang="en-US" sz="1800" b="0" i="0" dirty="0"/>
          </a:br>
          <a:r>
            <a:rPr lang="en-US" sz="1800" b="0" i="0" dirty="0"/>
            <a:t>Nor decide by the hearing of His ears;</a:t>
          </a:r>
          <a:br>
            <a:rPr lang="en-US" sz="1800" b="0" i="0" dirty="0"/>
          </a:br>
          <a:r>
            <a:rPr lang="en-US" sz="1800" b="1" i="0" baseline="30000" dirty="0"/>
            <a:t>4 </a:t>
          </a:r>
          <a:r>
            <a:rPr lang="en-US" sz="1800" b="0" i="0" dirty="0"/>
            <a:t>But with righteousness He shall judge the poor,</a:t>
          </a:r>
          <a:br>
            <a:rPr lang="en-US" sz="1800" b="0" i="0" dirty="0"/>
          </a:br>
          <a:r>
            <a:rPr lang="en-US" sz="1800" b="0" i="0" dirty="0"/>
            <a:t>And decide with equity for the meek of the earth;</a:t>
          </a:r>
          <a:br>
            <a:rPr lang="en-US" sz="1800" b="0" i="0" dirty="0"/>
          </a:br>
          <a:r>
            <a:rPr lang="en-US" sz="1800" b="0" i="0" dirty="0"/>
            <a:t>He shall strike the earth with the rod of His mouth,</a:t>
          </a:r>
          <a:br>
            <a:rPr lang="en-US" sz="1800" b="0" i="0" dirty="0"/>
          </a:br>
          <a:r>
            <a:rPr lang="en-US" sz="1800" b="0" i="0" dirty="0"/>
            <a:t>And with the breath of His lips He shall slay the wicked.</a:t>
          </a:r>
          <a:br>
            <a:rPr lang="en-US" sz="1800" b="0" i="0" dirty="0"/>
          </a:br>
          <a:r>
            <a:rPr lang="en-US" sz="1800" b="1" i="0" baseline="30000" dirty="0"/>
            <a:t>5 </a:t>
          </a:r>
          <a:r>
            <a:rPr lang="en-US" sz="1800" b="0" i="0" dirty="0"/>
            <a:t>Righteousness shall be the belt of His loins,</a:t>
          </a:r>
          <a:br>
            <a:rPr lang="en-US" sz="1800" b="0" i="0" dirty="0"/>
          </a:br>
          <a:r>
            <a:rPr lang="en-US" sz="1800" b="0" i="0" dirty="0"/>
            <a:t>And faithfulness the belt of His waist.</a:t>
          </a:r>
          <a:endParaRPr lang="en-US" sz="1800" dirty="0"/>
        </a:p>
      </dgm:t>
    </dgm:pt>
    <dgm:pt modelId="{2B44CF8A-24CB-4A48-A633-DAEA0236ECC7}" type="parTrans" cxnId="{58D984BE-5985-45D8-99DD-B76E87BC2326}">
      <dgm:prSet/>
      <dgm:spPr/>
      <dgm:t>
        <a:bodyPr/>
        <a:lstStyle/>
        <a:p>
          <a:endParaRPr lang="en-US"/>
        </a:p>
      </dgm:t>
    </dgm:pt>
    <dgm:pt modelId="{21BEDEB3-8E20-4405-AD89-D799558E930E}" type="sibTrans" cxnId="{58D984BE-5985-45D8-99DD-B76E87BC2326}">
      <dgm:prSet/>
      <dgm:spPr/>
      <dgm:t>
        <a:bodyPr/>
        <a:lstStyle/>
        <a:p>
          <a:endParaRPr lang="en-US"/>
        </a:p>
      </dgm:t>
    </dgm:pt>
    <dgm:pt modelId="{3A512B1E-FB25-43AD-A6AF-550E859B3929}" type="pres">
      <dgm:prSet presAssocID="{43219CAB-E938-4817-8828-ED4DBD5AA0B0}" presName="Name0" presStyleCnt="0">
        <dgm:presLayoutVars>
          <dgm:dir/>
          <dgm:resizeHandles val="exact"/>
        </dgm:presLayoutVars>
      </dgm:prSet>
      <dgm:spPr/>
    </dgm:pt>
    <dgm:pt modelId="{DBB2858F-7EF8-4A15-A84B-64E719DCD4EC}" type="pres">
      <dgm:prSet presAssocID="{A707759A-7E46-4F7C-9EA1-22FE063D7E0E}" presName="node" presStyleLbl="node1" presStyleIdx="0" presStyleCnt="3" custLinFactNeighborX="2665">
        <dgm:presLayoutVars>
          <dgm:bulletEnabled val="1"/>
        </dgm:presLayoutVars>
      </dgm:prSet>
      <dgm:spPr/>
    </dgm:pt>
    <dgm:pt modelId="{02B8010A-F05E-4459-BB85-47B31CD32FF0}" type="pres">
      <dgm:prSet presAssocID="{CBC51EDC-B96B-47DB-92D0-34537C3BF325}" presName="sibTrans" presStyleLbl="sibTrans2D1" presStyleIdx="0" presStyleCnt="2"/>
      <dgm:spPr/>
    </dgm:pt>
    <dgm:pt modelId="{FCB7C774-5879-44F7-ABB0-E76650A77856}" type="pres">
      <dgm:prSet presAssocID="{CBC51EDC-B96B-47DB-92D0-34537C3BF325}" presName="connectorText" presStyleLbl="sibTrans2D1" presStyleIdx="0" presStyleCnt="2"/>
      <dgm:spPr/>
    </dgm:pt>
    <dgm:pt modelId="{41F36EA6-16F6-4FB9-92CC-E74A692B48E5}" type="pres">
      <dgm:prSet presAssocID="{67EFB65D-604F-4C26-B4F9-DAD93A80048E}" presName="node" presStyleLbl="node1" presStyleIdx="1" presStyleCnt="3">
        <dgm:presLayoutVars>
          <dgm:bulletEnabled val="1"/>
        </dgm:presLayoutVars>
      </dgm:prSet>
      <dgm:spPr/>
    </dgm:pt>
    <dgm:pt modelId="{DD6292C5-CCC8-4B70-837B-CDF1E7F20904}" type="pres">
      <dgm:prSet presAssocID="{9EAB4F6A-6A5C-4C3E-93B9-47CB731EA33C}" presName="sibTrans" presStyleLbl="sibTrans2D1" presStyleIdx="1" presStyleCnt="2"/>
      <dgm:spPr/>
    </dgm:pt>
    <dgm:pt modelId="{4B6E89EE-4411-43DA-A4ED-2329F0AE2B2C}" type="pres">
      <dgm:prSet presAssocID="{9EAB4F6A-6A5C-4C3E-93B9-47CB731EA33C}" presName="connectorText" presStyleLbl="sibTrans2D1" presStyleIdx="1" presStyleCnt="2"/>
      <dgm:spPr/>
    </dgm:pt>
    <dgm:pt modelId="{00558D55-6B79-4D94-BE9C-B77670E42C6F}" type="pres">
      <dgm:prSet presAssocID="{767E1D68-2424-4611-BDAE-245CA19911D1}" presName="node" presStyleLbl="node1" presStyleIdx="2" presStyleCnt="3">
        <dgm:presLayoutVars>
          <dgm:bulletEnabled val="1"/>
        </dgm:presLayoutVars>
      </dgm:prSet>
      <dgm:spPr/>
    </dgm:pt>
  </dgm:ptLst>
  <dgm:cxnLst>
    <dgm:cxn modelId="{1F7DC401-9ACE-4E74-BA68-3307438E3A12}" type="presOf" srcId="{9EAB4F6A-6A5C-4C3E-93B9-47CB731EA33C}" destId="{4B6E89EE-4411-43DA-A4ED-2329F0AE2B2C}" srcOrd="1" destOrd="0" presId="urn:microsoft.com/office/officeart/2005/8/layout/process1"/>
    <dgm:cxn modelId="{F0DB772C-D772-4C69-A9D8-C553F14DB0BD}" type="presOf" srcId="{CBC51EDC-B96B-47DB-92D0-34537C3BF325}" destId="{FCB7C774-5879-44F7-ABB0-E76650A77856}" srcOrd="1" destOrd="0" presId="urn:microsoft.com/office/officeart/2005/8/layout/process1"/>
    <dgm:cxn modelId="{5CB0572D-9C98-4764-ABE9-7F4145663593}" type="presOf" srcId="{CBC51EDC-B96B-47DB-92D0-34537C3BF325}" destId="{02B8010A-F05E-4459-BB85-47B31CD32FF0}" srcOrd="0" destOrd="0" presId="urn:microsoft.com/office/officeart/2005/8/layout/process1"/>
    <dgm:cxn modelId="{B7316B44-9FAD-40B7-898E-E8F0DB41873D}" type="presOf" srcId="{9EAB4F6A-6A5C-4C3E-93B9-47CB731EA33C}" destId="{DD6292C5-CCC8-4B70-837B-CDF1E7F20904}" srcOrd="0" destOrd="0" presId="urn:microsoft.com/office/officeart/2005/8/layout/process1"/>
    <dgm:cxn modelId="{D242676F-B87F-4C7A-BFFF-47BB81A989F4}" type="presOf" srcId="{67EFB65D-604F-4C26-B4F9-DAD93A80048E}" destId="{41F36EA6-16F6-4FB9-92CC-E74A692B48E5}" srcOrd="0" destOrd="0" presId="urn:microsoft.com/office/officeart/2005/8/layout/process1"/>
    <dgm:cxn modelId="{80F8A44F-B30E-4979-ADDD-C8F00EB64805}" type="presOf" srcId="{A707759A-7E46-4F7C-9EA1-22FE063D7E0E}" destId="{DBB2858F-7EF8-4A15-A84B-64E719DCD4EC}" srcOrd="0" destOrd="0" presId="urn:microsoft.com/office/officeart/2005/8/layout/process1"/>
    <dgm:cxn modelId="{F8A0238D-6051-49A2-BF19-7C03F848B2FD}" type="presOf" srcId="{767E1D68-2424-4611-BDAE-245CA19911D1}" destId="{00558D55-6B79-4D94-BE9C-B77670E42C6F}" srcOrd="0" destOrd="0" presId="urn:microsoft.com/office/officeart/2005/8/layout/process1"/>
    <dgm:cxn modelId="{58D984BE-5985-45D8-99DD-B76E87BC2326}" srcId="{43219CAB-E938-4817-8828-ED4DBD5AA0B0}" destId="{767E1D68-2424-4611-BDAE-245CA19911D1}" srcOrd="2" destOrd="0" parTransId="{2B44CF8A-24CB-4A48-A633-DAEA0236ECC7}" sibTransId="{21BEDEB3-8E20-4405-AD89-D799558E930E}"/>
    <dgm:cxn modelId="{1B71E6C1-B7F1-4C8A-8BE2-C40DF68A6173}" srcId="{43219CAB-E938-4817-8828-ED4DBD5AA0B0}" destId="{A707759A-7E46-4F7C-9EA1-22FE063D7E0E}" srcOrd="0" destOrd="0" parTransId="{64B886C9-6B52-469F-80F2-B71759B48925}" sibTransId="{CBC51EDC-B96B-47DB-92D0-34537C3BF325}"/>
    <dgm:cxn modelId="{6861FDCA-6FEB-41CF-B25B-FDFEDFCF4A72}" srcId="{43219CAB-E938-4817-8828-ED4DBD5AA0B0}" destId="{67EFB65D-604F-4C26-B4F9-DAD93A80048E}" srcOrd="1" destOrd="0" parTransId="{F57970F3-1E34-4E92-A226-31FC872E7E6C}" sibTransId="{9EAB4F6A-6A5C-4C3E-93B9-47CB731EA33C}"/>
    <dgm:cxn modelId="{CDAF7EE0-A898-4967-9507-3829293EAD35}" type="presOf" srcId="{43219CAB-E938-4817-8828-ED4DBD5AA0B0}" destId="{3A512B1E-FB25-43AD-A6AF-550E859B3929}" srcOrd="0" destOrd="0" presId="urn:microsoft.com/office/officeart/2005/8/layout/process1"/>
    <dgm:cxn modelId="{67B3541A-896A-4C38-9DDD-2CD00CFD22E5}" type="presParOf" srcId="{3A512B1E-FB25-43AD-A6AF-550E859B3929}" destId="{DBB2858F-7EF8-4A15-A84B-64E719DCD4EC}" srcOrd="0" destOrd="0" presId="urn:microsoft.com/office/officeart/2005/8/layout/process1"/>
    <dgm:cxn modelId="{DD827BBF-1582-4B63-B362-BDB6A1E878FF}" type="presParOf" srcId="{3A512B1E-FB25-43AD-A6AF-550E859B3929}" destId="{02B8010A-F05E-4459-BB85-47B31CD32FF0}" srcOrd="1" destOrd="0" presId="urn:microsoft.com/office/officeart/2005/8/layout/process1"/>
    <dgm:cxn modelId="{7BAFBC92-608C-4536-A536-B1B7B6B0D621}" type="presParOf" srcId="{02B8010A-F05E-4459-BB85-47B31CD32FF0}" destId="{FCB7C774-5879-44F7-ABB0-E76650A77856}" srcOrd="0" destOrd="0" presId="urn:microsoft.com/office/officeart/2005/8/layout/process1"/>
    <dgm:cxn modelId="{44525AD3-54F8-4C9E-927B-C66D896D2FFA}" type="presParOf" srcId="{3A512B1E-FB25-43AD-A6AF-550E859B3929}" destId="{41F36EA6-16F6-4FB9-92CC-E74A692B48E5}" srcOrd="2" destOrd="0" presId="urn:microsoft.com/office/officeart/2005/8/layout/process1"/>
    <dgm:cxn modelId="{1358BABA-23ED-42EB-ADC3-FEBB28C3A5F0}" type="presParOf" srcId="{3A512B1E-FB25-43AD-A6AF-550E859B3929}" destId="{DD6292C5-CCC8-4B70-837B-CDF1E7F20904}" srcOrd="3" destOrd="0" presId="urn:microsoft.com/office/officeart/2005/8/layout/process1"/>
    <dgm:cxn modelId="{3CE82299-D0F8-4EF5-81FB-33BE8D494E6E}" type="presParOf" srcId="{DD6292C5-CCC8-4B70-837B-CDF1E7F20904}" destId="{4B6E89EE-4411-43DA-A4ED-2329F0AE2B2C}" srcOrd="0" destOrd="0" presId="urn:microsoft.com/office/officeart/2005/8/layout/process1"/>
    <dgm:cxn modelId="{F20A5BB6-449C-4E55-A271-550590BF304F}" type="presParOf" srcId="{3A512B1E-FB25-43AD-A6AF-550E859B3929}" destId="{00558D55-6B79-4D94-BE9C-B77670E42C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2858F-7EF8-4A15-A84B-64E719DCD4EC}">
      <dsp:nvSpPr>
        <dsp:cNvPr id="0" name=""/>
        <dsp:cNvSpPr/>
      </dsp:nvSpPr>
      <dsp:spPr>
        <a:xfrm>
          <a:off x="40065" y="0"/>
          <a:ext cx="2525205" cy="5433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The Reign of Jesse’s Offspring</a:t>
          </a:r>
          <a:endParaRPr lang="en-US" sz="2800" kern="1200" dirty="0"/>
        </a:p>
      </dsp:txBody>
      <dsp:txXfrm>
        <a:off x="114026" y="73961"/>
        <a:ext cx="2377283" cy="5285470"/>
      </dsp:txXfrm>
    </dsp:sp>
    <dsp:sp modelId="{02B8010A-F05E-4459-BB85-47B31CD32FF0}">
      <dsp:nvSpPr>
        <dsp:cNvPr id="0" name=""/>
        <dsp:cNvSpPr/>
      </dsp:nvSpPr>
      <dsp:spPr>
        <a:xfrm>
          <a:off x="2811061" y="2403570"/>
          <a:ext cx="521076" cy="626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811061" y="2528820"/>
        <a:ext cx="364753" cy="375750"/>
      </dsp:txXfrm>
    </dsp:sp>
    <dsp:sp modelId="{41F36EA6-16F6-4FB9-92CC-E74A692B48E5}">
      <dsp:nvSpPr>
        <dsp:cNvPr id="0" name=""/>
        <dsp:cNvSpPr/>
      </dsp:nvSpPr>
      <dsp:spPr>
        <a:xfrm>
          <a:off x="3548433" y="0"/>
          <a:ext cx="2525205" cy="5433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11 </a:t>
          </a:r>
          <a:r>
            <a:rPr lang="en-US" sz="1800" b="0" i="0" kern="1200" dirty="0"/>
            <a:t>There shall come forth a Rod from the stem of Jesse,</a:t>
          </a:r>
          <a:br>
            <a:rPr lang="en-US" sz="1800" b="0" i="0" kern="1200" dirty="0"/>
          </a:br>
          <a:r>
            <a:rPr lang="en-US" sz="1800" b="0" i="0" kern="1200" dirty="0"/>
            <a:t>And a Branch shall grow out of his roots.</a:t>
          </a:r>
          <a:br>
            <a:rPr lang="en-US" sz="1800" b="0" i="0" kern="1200" dirty="0"/>
          </a:br>
          <a:r>
            <a:rPr lang="en-US" sz="1800" b="1" i="0" kern="1200" baseline="30000" dirty="0"/>
            <a:t>2 </a:t>
          </a:r>
          <a:r>
            <a:rPr lang="en-US" sz="1800" b="0" i="0" kern="1200" dirty="0"/>
            <a:t>The Spirit of the Lord shall rest upon Him,</a:t>
          </a:r>
          <a:br>
            <a:rPr lang="en-US" sz="1800" b="0" i="0" kern="1200" dirty="0"/>
          </a:br>
          <a:r>
            <a:rPr lang="en-US" sz="1800" b="0" i="0" kern="1200" dirty="0"/>
            <a:t>The Spirit of wisdom and understanding,</a:t>
          </a:r>
          <a:br>
            <a:rPr lang="en-US" sz="1800" b="0" i="0" kern="1200" dirty="0"/>
          </a:br>
          <a:r>
            <a:rPr lang="en-US" sz="1800" b="0" i="0" kern="1200" dirty="0"/>
            <a:t>The Spirit of counsel and might,</a:t>
          </a:r>
          <a:br>
            <a:rPr lang="en-US" sz="1800" b="0" i="0" kern="1200" dirty="0"/>
          </a:br>
          <a:r>
            <a:rPr lang="en-US" sz="1800" b="0" i="0" kern="1200" dirty="0"/>
            <a:t>The Spirit of knowledge and of the fear of the Lord</a:t>
          </a:r>
          <a:r>
            <a:rPr lang="en-US" sz="2000" b="0" i="0" kern="1200" dirty="0"/>
            <a:t>.</a:t>
          </a:r>
          <a:endParaRPr lang="en-US" sz="2000" kern="1200" dirty="0"/>
        </a:p>
      </dsp:txBody>
      <dsp:txXfrm>
        <a:off x="3622394" y="73961"/>
        <a:ext cx="2377283" cy="5285470"/>
      </dsp:txXfrm>
    </dsp:sp>
    <dsp:sp modelId="{DD6292C5-CCC8-4B70-837B-CDF1E7F20904}">
      <dsp:nvSpPr>
        <dsp:cNvPr id="0" name=""/>
        <dsp:cNvSpPr/>
      </dsp:nvSpPr>
      <dsp:spPr>
        <a:xfrm>
          <a:off x="6326159" y="2403570"/>
          <a:ext cx="535343" cy="626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326159" y="2528820"/>
        <a:ext cx="374740" cy="375750"/>
      </dsp:txXfrm>
    </dsp:sp>
    <dsp:sp modelId="{00558D55-6B79-4D94-BE9C-B77670E42C6F}">
      <dsp:nvSpPr>
        <dsp:cNvPr id="0" name=""/>
        <dsp:cNvSpPr/>
      </dsp:nvSpPr>
      <dsp:spPr>
        <a:xfrm>
          <a:off x="7083721" y="0"/>
          <a:ext cx="2525205" cy="5433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30000" dirty="0"/>
            <a:t>3 </a:t>
          </a:r>
          <a:r>
            <a:rPr lang="en-US" sz="1800" b="0" i="0" kern="1200" dirty="0"/>
            <a:t>His delight </a:t>
          </a:r>
          <a:r>
            <a:rPr lang="en-US" sz="1800" b="0" i="1" kern="1200" dirty="0"/>
            <a:t>is</a:t>
          </a:r>
          <a:r>
            <a:rPr lang="en-US" sz="1800" b="0" i="0" kern="1200" dirty="0"/>
            <a:t> in the fear of the Lord,</a:t>
          </a:r>
          <a:br>
            <a:rPr lang="en-US" sz="1800" b="0" i="0" kern="1200" dirty="0"/>
          </a:br>
          <a:r>
            <a:rPr lang="en-US" sz="1800" b="0" i="0" kern="1200" dirty="0"/>
            <a:t>And He shall not judge by the sight of His eyes,</a:t>
          </a:r>
          <a:br>
            <a:rPr lang="en-US" sz="1800" b="0" i="0" kern="1200" dirty="0"/>
          </a:br>
          <a:r>
            <a:rPr lang="en-US" sz="1800" b="0" i="0" kern="1200" dirty="0"/>
            <a:t>Nor decide by the hearing of His ears;</a:t>
          </a:r>
          <a:br>
            <a:rPr lang="en-US" sz="1800" b="0" i="0" kern="1200" dirty="0"/>
          </a:br>
          <a:r>
            <a:rPr lang="en-US" sz="1800" b="1" i="0" kern="1200" baseline="30000" dirty="0"/>
            <a:t>4 </a:t>
          </a:r>
          <a:r>
            <a:rPr lang="en-US" sz="1800" b="0" i="0" kern="1200" dirty="0"/>
            <a:t>But with righteousness He shall judge the poor,</a:t>
          </a:r>
          <a:br>
            <a:rPr lang="en-US" sz="1800" b="0" i="0" kern="1200" dirty="0"/>
          </a:br>
          <a:r>
            <a:rPr lang="en-US" sz="1800" b="0" i="0" kern="1200" dirty="0"/>
            <a:t>And decide with equity for the meek of the earth;</a:t>
          </a:r>
          <a:br>
            <a:rPr lang="en-US" sz="1800" b="0" i="0" kern="1200" dirty="0"/>
          </a:br>
          <a:r>
            <a:rPr lang="en-US" sz="1800" b="0" i="0" kern="1200" dirty="0"/>
            <a:t>He shall strike the earth with the rod of His mouth,</a:t>
          </a:r>
          <a:br>
            <a:rPr lang="en-US" sz="1800" b="0" i="0" kern="1200" dirty="0"/>
          </a:br>
          <a:r>
            <a:rPr lang="en-US" sz="1800" b="0" i="0" kern="1200" dirty="0"/>
            <a:t>And with the breath of His lips He shall slay the wicked.</a:t>
          </a:r>
          <a:br>
            <a:rPr lang="en-US" sz="1800" b="0" i="0" kern="1200" dirty="0"/>
          </a:br>
          <a:r>
            <a:rPr lang="en-US" sz="1800" b="1" i="0" kern="1200" baseline="30000" dirty="0"/>
            <a:t>5 </a:t>
          </a:r>
          <a:r>
            <a:rPr lang="en-US" sz="1800" b="0" i="0" kern="1200" dirty="0"/>
            <a:t>Righteousness shall be the belt of His loins,</a:t>
          </a:r>
          <a:br>
            <a:rPr lang="en-US" sz="1800" b="0" i="0" kern="1200" dirty="0"/>
          </a:br>
          <a:r>
            <a:rPr lang="en-US" sz="1800" b="0" i="0" kern="1200" dirty="0"/>
            <a:t>And faithfulness the belt of His waist.</a:t>
          </a:r>
          <a:endParaRPr lang="en-US" sz="1800" kern="1200" dirty="0"/>
        </a:p>
      </dsp:txBody>
      <dsp:txXfrm>
        <a:off x="7157682" y="73961"/>
        <a:ext cx="2377283" cy="5285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FDB6EC-BCED-1BEC-C41A-67E70E034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8DEED-89AF-552E-CE88-12012E15E6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E59A2-EB0D-4F40-9AD6-BFF80D80269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91F2E-0687-3E5E-F8A9-439B75556D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08D26-EA36-0CF3-6342-615200AA9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1F694-B984-48B7-A753-7CA9F1E04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1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6BDC4-C521-4EE0-87E0-2E531EB47C1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B4FB-E36C-4275-A3F7-138CE57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59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name not given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2B4FB-E36C-4275-A3F7-138CE57100CB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E45EC13-026C-2B34-205A-82B41E717B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00982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name not given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2B4FB-E36C-4275-A3F7-138CE57100CB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CB94F4A-6FC7-201B-DCBE-58389A9856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031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name not given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2B4FB-E36C-4275-A3F7-138CE57100CB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BFB3672-1669-670A-2C5D-E0C2C8A88B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433775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name not given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2B4FB-E36C-4275-A3F7-138CE57100CB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C179331-87CD-26FF-B443-808C0FA5DE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09726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name not given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2B4FB-E36C-4275-A3F7-138CE57100CB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951FD43-D503-E591-3F49-9407196816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536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8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6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3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0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6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5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9C28-6943-4DA0-8E3E-F7B83892426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28676-5D2C-44BB-ABCF-B97E9C4E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3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rophecy” part BC… Isa 9:6-7 (Page 489) &amp; Selected - ppt video online  download">
            <a:extLst>
              <a:ext uri="{FF2B5EF4-FFF2-40B4-BE49-F238E27FC236}">
                <a16:creationId xmlns:a16="http://schemas.microsoft.com/office/drawing/2014/main" id="{0F8CFEC3-35C1-8248-C621-82F71FD2A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-2742" y="10"/>
            <a:ext cx="1097279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09727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0418E-0D95-94DB-DFA7-2EB1FE88C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552" y="325550"/>
            <a:ext cx="905256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11-12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8DFF2-733F-C6D9-0C16-1912F351D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45" y="4072043"/>
            <a:ext cx="905256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2675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3FAE4-6BE0-F97A-A206-B708EB4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090823"/>
            <a:ext cx="9464040" cy="4086140"/>
          </a:xfrm>
        </p:spPr>
        <p:txBody>
          <a:bodyPr>
            <a:normAutofit/>
          </a:bodyPr>
          <a:lstStyle/>
          <a:p>
            <a:pPr marR="0" algn="l" rtl="0"/>
            <a:r>
              <a:rPr lang="en-US" sz="2000" dirty="0"/>
              <a:t>The branch would judge in righteousness the poor and meek (11:3-4). This type of judgment was put in juxtaposition to the unjust judges of Isaiah’s day</a:t>
            </a:r>
          </a:p>
          <a:p>
            <a:pPr marR="0" algn="l" rtl="0"/>
            <a:endParaRPr lang="en-US" sz="2000" dirty="0"/>
          </a:p>
          <a:p>
            <a:pPr marR="0" algn="l" rtl="0"/>
            <a:r>
              <a:rPr lang="en-US" sz="2000" dirty="0"/>
              <a:t>The branch would “smite the earth with the rod of his mouth; and with the breath of his lips shall he slay the wicked” (11:4). </a:t>
            </a:r>
          </a:p>
          <a:p>
            <a:pPr lvl="1"/>
            <a:r>
              <a:rPr lang="en-US" sz="2000" dirty="0"/>
              <a:t>1. The earth is a reference to the non-spiritually minded people; they were of the world and not of God.</a:t>
            </a:r>
          </a:p>
          <a:p>
            <a:pPr lvl="1"/>
            <a:r>
              <a:rPr lang="en-US" sz="2000" dirty="0"/>
              <a:t> 2. Jesus was depicted in the NT of doing this very work (Rev. 1:16; 2:16; 19:15).</a:t>
            </a:r>
          </a:p>
          <a:p>
            <a:pPr marR="0" algn="l" rtl="0"/>
            <a:endParaRPr lang="en-US" sz="2000" dirty="0"/>
          </a:p>
          <a:p>
            <a:pPr marR="0" algn="l" rtl="0"/>
            <a:r>
              <a:rPr lang="en-US" sz="2000" dirty="0"/>
              <a:t>The branch would be clothed in righteousness and faithfulness (11:5). The branch would serve Jehovah with purpose!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CC6F-7AA5-362B-F68D-DC0D3F607E9E}"/>
              </a:ext>
            </a:extLst>
          </p:cNvPr>
          <p:cNvSpPr txBox="1"/>
          <p:nvPr/>
        </p:nvSpPr>
        <p:spPr>
          <a:xfrm>
            <a:off x="1681335" y="773575"/>
            <a:ext cx="660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Isaiah 11:3-5</a:t>
            </a:r>
          </a:p>
        </p:txBody>
      </p:sp>
    </p:spTree>
    <p:extLst>
      <p:ext uri="{BB962C8B-B14F-4D97-AF65-F5344CB8AC3E}">
        <p14:creationId xmlns:p14="http://schemas.microsoft.com/office/powerpoint/2010/main" val="12352116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3FAE4-6BE0-F97A-A206-B708EB4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090823"/>
            <a:ext cx="9464040" cy="4086140"/>
          </a:xfrm>
        </p:spPr>
        <p:txBody>
          <a:bodyPr>
            <a:normAutofit/>
          </a:bodyPr>
          <a:lstStyle/>
          <a:p>
            <a:pPr marR="0" algn="l" rtl="0"/>
            <a:r>
              <a:rPr lang="en-US" sz="2000" dirty="0"/>
              <a:t>Verse 9 of this chapter firmly placed the time that Isaiah had in mind for the peace described in verses 6-16. </a:t>
            </a:r>
          </a:p>
          <a:p>
            <a:pPr lvl="1"/>
            <a:r>
              <a:rPr lang="en-US" sz="2000" dirty="0"/>
              <a:t>1. The days of the “holy mountain” (11:9). </a:t>
            </a:r>
          </a:p>
          <a:p>
            <a:pPr lvl="1"/>
            <a:r>
              <a:rPr lang="en-US" sz="2000" dirty="0"/>
              <a:t>2. This mountain was none other than the mountain of 2:2, 66:20; Dan. 2:35, 44; Zech. 8:3; Heb. 12:22-23, 28). The mountain was the church! The kingdom of God!</a:t>
            </a:r>
          </a:p>
          <a:p>
            <a:r>
              <a:rPr lang="en-US" sz="2000" dirty="0"/>
              <a:t>Verses 6-8 speak of great peace in this kingdom mountain</a:t>
            </a:r>
          </a:p>
          <a:p>
            <a:pPr lvl="1"/>
            <a:r>
              <a:rPr lang="en-US" sz="2000" dirty="0"/>
              <a:t>1. It is important to not that these illustrations are not to be taken literally</a:t>
            </a:r>
          </a:p>
          <a:p>
            <a:pPr lvl="1"/>
            <a:r>
              <a:rPr lang="en-US" sz="2000" dirty="0"/>
              <a:t>2 These verses are no more to be taken literally than the sword or the rod from the mouth of the branch slaying the wicked to be taken literal (11:4)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CC6F-7AA5-362B-F68D-DC0D3F607E9E}"/>
              </a:ext>
            </a:extLst>
          </p:cNvPr>
          <p:cNvSpPr txBox="1"/>
          <p:nvPr/>
        </p:nvSpPr>
        <p:spPr>
          <a:xfrm>
            <a:off x="1681335" y="773575"/>
            <a:ext cx="660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Isaiah 11:6-16</a:t>
            </a:r>
          </a:p>
        </p:txBody>
      </p:sp>
    </p:spTree>
    <p:extLst>
      <p:ext uri="{BB962C8B-B14F-4D97-AF65-F5344CB8AC3E}">
        <p14:creationId xmlns:p14="http://schemas.microsoft.com/office/powerpoint/2010/main" val="76279811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3FAE4-6BE0-F97A-A206-B708EB4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090823"/>
            <a:ext cx="9464040" cy="4086140"/>
          </a:xfrm>
        </p:spPr>
        <p:txBody>
          <a:bodyPr>
            <a:normAutofit/>
          </a:bodyPr>
          <a:lstStyle/>
          <a:p>
            <a:pPr marR="0" algn="l" rtl="0"/>
            <a:r>
              <a:rPr lang="en-US" sz="2000" dirty="0"/>
              <a:t>Further proof of this prophecy referring to the church, the kingdom of God, was given in 11:10ff. </a:t>
            </a:r>
          </a:p>
          <a:p>
            <a:pPr lvl="1"/>
            <a:r>
              <a:rPr lang="en-US" sz="2000" dirty="0"/>
              <a:t>1. When this wonderful peace would come, all nations would seek him (11:10). The apostle Paul quoted this verse in Romans 15:12 to indicate the fact that Gentiles would find salvation in Jesus the Messiah as well as Jews.</a:t>
            </a:r>
          </a:p>
          <a:p>
            <a:pPr lvl="1"/>
            <a:r>
              <a:rPr lang="en-US" sz="2000" dirty="0"/>
              <a:t> 2. Note that the phrase “that day” of Isaiah 11:10 was fulfilled during the days of Jesus because Paul quoted from this verse in Romans!</a:t>
            </a:r>
          </a:p>
          <a:p>
            <a:pPr lvl="2"/>
            <a:r>
              <a:rPr lang="en-US" sz="2000" dirty="0"/>
              <a:t>a . Obviously the branch was Jesus </a:t>
            </a:r>
          </a:p>
          <a:p>
            <a:pPr lvl="2"/>
            <a:r>
              <a:rPr lang="en-US" sz="2000" dirty="0"/>
              <a:t> b. The holy mountain was the kingdom of God, the church!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CC6F-7AA5-362B-F68D-DC0D3F607E9E}"/>
              </a:ext>
            </a:extLst>
          </p:cNvPr>
          <p:cNvSpPr txBox="1"/>
          <p:nvPr/>
        </p:nvSpPr>
        <p:spPr>
          <a:xfrm>
            <a:off x="1681335" y="773575"/>
            <a:ext cx="660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Isaiah 11:6-16</a:t>
            </a:r>
          </a:p>
        </p:txBody>
      </p:sp>
    </p:spTree>
    <p:extLst>
      <p:ext uri="{BB962C8B-B14F-4D97-AF65-F5344CB8AC3E}">
        <p14:creationId xmlns:p14="http://schemas.microsoft.com/office/powerpoint/2010/main" val="353300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3FAE4-6BE0-F97A-A206-B708EB4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090823"/>
            <a:ext cx="9464040" cy="4086140"/>
          </a:xfrm>
        </p:spPr>
        <p:txBody>
          <a:bodyPr>
            <a:normAutofit/>
          </a:bodyPr>
          <a:lstStyle/>
          <a:p>
            <a:pPr marR="0" algn="l" rtl="0"/>
            <a:r>
              <a:rPr lang="en-US" sz="2000" dirty="0"/>
              <a:t>More events of hope to transpire in the “days” of the branch of Jehovah (11:11ff): </a:t>
            </a:r>
          </a:p>
          <a:p>
            <a:pPr lvl="1"/>
            <a:r>
              <a:rPr lang="en-US" sz="2000" dirty="0"/>
              <a:t>1. During the OT days, there were three groups of returnees from Babylonian captivity, those led by the following: a. Zerubbabel, b. Ezra, c. Nehemiah. 34 </a:t>
            </a:r>
          </a:p>
          <a:p>
            <a:pPr lvl="1"/>
            <a:r>
              <a:rPr lang="en-US" sz="2000" dirty="0"/>
              <a:t>2. The Lord would lead a second return. These returnees were returning from captivity of sin to freedom in Christ from the “four corners of the earth” (11:12). </a:t>
            </a:r>
          </a:p>
          <a:p>
            <a:pPr lvl="2"/>
            <a:r>
              <a:rPr lang="en-US" sz="2000" dirty="0"/>
              <a:t>a. God promised Abraham that through his seed all nations of the earth would be blessed (Gen. 4:3; Gal. 3:16).</a:t>
            </a:r>
          </a:p>
          <a:p>
            <a:pPr lvl="2"/>
            <a:r>
              <a:rPr lang="en-US" sz="2000" dirty="0"/>
              <a:t> b. The Gentiles were a part of that “all nations” (Gal. 3:14).</a:t>
            </a:r>
          </a:p>
          <a:p>
            <a:pPr lvl="2"/>
            <a:r>
              <a:rPr lang="en-US" sz="2000" dirty="0"/>
              <a:t> c. Both Jew and Gentile would represent the remnant of God (Rom. 11:5)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CC6F-7AA5-362B-F68D-DC0D3F607E9E}"/>
              </a:ext>
            </a:extLst>
          </p:cNvPr>
          <p:cNvSpPr txBox="1"/>
          <p:nvPr/>
        </p:nvSpPr>
        <p:spPr>
          <a:xfrm>
            <a:off x="1681335" y="773575"/>
            <a:ext cx="660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Isaiah 11:6-16</a:t>
            </a:r>
          </a:p>
        </p:txBody>
      </p:sp>
    </p:spTree>
    <p:extLst>
      <p:ext uri="{BB962C8B-B14F-4D97-AF65-F5344CB8AC3E}">
        <p14:creationId xmlns:p14="http://schemas.microsoft.com/office/powerpoint/2010/main" val="315200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3FAE4-6BE0-F97A-A206-B708EB4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090823"/>
            <a:ext cx="9464040" cy="4086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0" dirty="0">
                <a:effectLst/>
              </a:rPr>
              <a:t>12 </a:t>
            </a:r>
            <a:r>
              <a:rPr lang="en-US" sz="2400" b="0" i="0" dirty="0">
                <a:effectLst/>
              </a:rPr>
              <a:t>And in that day you will say: “O </a:t>
            </a:r>
            <a:r>
              <a:rPr lang="en-US" sz="2400" b="0" i="0" cap="small" dirty="0">
                <a:effectLst/>
              </a:rPr>
              <a:t>Lord</a:t>
            </a:r>
            <a:r>
              <a:rPr lang="en-US" sz="2400" b="0" i="0" dirty="0">
                <a:effectLst/>
              </a:rPr>
              <a:t>, I will praise You; Though You were angry with me, Your anger is turned away, and You comfort me. </a:t>
            </a:r>
            <a:r>
              <a:rPr lang="en-US" sz="2400" b="1" i="0" baseline="30000" dirty="0">
                <a:effectLst/>
              </a:rPr>
              <a:t>2 </a:t>
            </a:r>
            <a:r>
              <a:rPr lang="en-US" sz="2400" b="0" i="0" dirty="0">
                <a:effectLst/>
              </a:rPr>
              <a:t>Behold, God </a:t>
            </a:r>
            <a:r>
              <a:rPr lang="en-US" sz="2400" b="0" i="1" dirty="0">
                <a:effectLst/>
              </a:rPr>
              <a:t>is</a:t>
            </a:r>
            <a:r>
              <a:rPr lang="en-US" sz="2400" b="0" i="0" dirty="0">
                <a:effectLst/>
              </a:rPr>
              <a:t> my salvation, I will trust and not be afraid; ‘For </a:t>
            </a:r>
            <a:r>
              <a:rPr lang="en-US" sz="2400" b="0" i="0" cap="small" dirty="0">
                <a:effectLst/>
              </a:rPr>
              <a:t>Yah</a:t>
            </a:r>
            <a:r>
              <a:rPr lang="en-US" sz="2400" b="0" i="0" dirty="0">
                <a:effectLst/>
              </a:rPr>
              <a:t>, the </a:t>
            </a:r>
            <a:r>
              <a:rPr lang="en-US" sz="2400" b="0" i="0" cap="small" dirty="0">
                <a:effectLst/>
              </a:rPr>
              <a:t>Lord</a:t>
            </a:r>
            <a:r>
              <a:rPr lang="en-US" sz="2400" b="0" i="0" dirty="0">
                <a:effectLst/>
              </a:rPr>
              <a:t>, </a:t>
            </a:r>
            <a:r>
              <a:rPr lang="en-US" sz="2400" b="0" i="1" dirty="0">
                <a:effectLst/>
              </a:rPr>
              <a:t>is</a:t>
            </a:r>
            <a:r>
              <a:rPr lang="en-US" sz="2400" b="0" i="0" dirty="0">
                <a:effectLst/>
              </a:rPr>
              <a:t> my strength and song; He also has become my salvation.’ ”</a:t>
            </a:r>
            <a:r>
              <a:rPr lang="en-US" sz="2400" b="1" i="0" baseline="30000" dirty="0">
                <a:effectLst/>
              </a:rPr>
              <a:t>3 </a:t>
            </a:r>
            <a:r>
              <a:rPr lang="en-US" sz="2400" b="0" i="0" dirty="0">
                <a:effectLst/>
              </a:rPr>
              <a:t>Therefore with joy you will draw water From the wells of salvation.</a:t>
            </a:r>
            <a:r>
              <a:rPr lang="en-US" sz="2400" b="1" i="0" baseline="30000" dirty="0">
                <a:effectLst/>
              </a:rPr>
              <a:t>4 </a:t>
            </a:r>
            <a:r>
              <a:rPr lang="en-US" sz="2400" b="0" i="0" dirty="0">
                <a:effectLst/>
              </a:rPr>
              <a:t>And in that day you will say: “Praise the </a:t>
            </a:r>
            <a:r>
              <a:rPr lang="en-US" sz="2400" b="0" i="0" cap="small" dirty="0">
                <a:effectLst/>
              </a:rPr>
              <a:t>Lord</a:t>
            </a:r>
            <a:r>
              <a:rPr lang="en-US" sz="2400" b="0" i="0" dirty="0">
                <a:effectLst/>
              </a:rPr>
              <a:t>, call upon His name; Declare His deeds among the peoples, Make mention that His name is exalted. </a:t>
            </a:r>
            <a:r>
              <a:rPr lang="en-US" sz="2400" b="1" i="0" baseline="30000" dirty="0">
                <a:effectLst/>
              </a:rPr>
              <a:t>5 </a:t>
            </a:r>
            <a:r>
              <a:rPr lang="en-US" sz="2400" b="0" i="0" dirty="0">
                <a:effectLst/>
              </a:rPr>
              <a:t>Sing to the </a:t>
            </a:r>
            <a:r>
              <a:rPr lang="en-US" sz="2400" b="0" i="0" cap="small" dirty="0">
                <a:effectLst/>
              </a:rPr>
              <a:t>Lord</a:t>
            </a:r>
            <a:r>
              <a:rPr lang="en-US" sz="2400" b="0" i="0" dirty="0">
                <a:effectLst/>
              </a:rPr>
              <a:t>, For He has done excellent things; This </a:t>
            </a:r>
            <a:r>
              <a:rPr lang="en-US" sz="2400" b="0" i="1" dirty="0">
                <a:effectLst/>
              </a:rPr>
              <a:t>is</a:t>
            </a:r>
            <a:r>
              <a:rPr lang="en-US" sz="2400" b="0" i="0" dirty="0">
                <a:effectLst/>
              </a:rPr>
              <a:t> known in all the earth. </a:t>
            </a:r>
            <a:r>
              <a:rPr lang="en-US" sz="2400" b="1" i="0" baseline="30000" dirty="0">
                <a:effectLst/>
              </a:rPr>
              <a:t>6 </a:t>
            </a:r>
            <a:r>
              <a:rPr lang="en-US" sz="2400" b="0" i="0" dirty="0">
                <a:effectLst/>
              </a:rPr>
              <a:t>Cry out and shout, O inhabitant of Zion, For great </a:t>
            </a:r>
            <a:r>
              <a:rPr lang="en-US" sz="2400" b="0" i="1" dirty="0">
                <a:effectLst/>
              </a:rPr>
              <a:t>is</a:t>
            </a:r>
            <a:r>
              <a:rPr lang="en-US" sz="2400" b="0" i="0" dirty="0">
                <a:effectLst/>
              </a:rPr>
              <a:t> the Holy One of Israel in your midst!”</a:t>
            </a:r>
          </a:p>
          <a:p>
            <a:pPr marL="0" indent="0" algn="l">
              <a:buNone/>
            </a:pPr>
            <a:endParaRPr lang="en-US" sz="14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CC6F-7AA5-362B-F68D-DC0D3F607E9E}"/>
              </a:ext>
            </a:extLst>
          </p:cNvPr>
          <p:cNvSpPr txBox="1"/>
          <p:nvPr/>
        </p:nvSpPr>
        <p:spPr>
          <a:xfrm>
            <a:off x="1681335" y="773575"/>
            <a:ext cx="660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Conclusion Is 12</a:t>
            </a:r>
          </a:p>
        </p:txBody>
      </p:sp>
    </p:spTree>
    <p:extLst>
      <p:ext uri="{BB962C8B-B14F-4D97-AF65-F5344CB8AC3E}">
        <p14:creationId xmlns:p14="http://schemas.microsoft.com/office/powerpoint/2010/main" val="20316947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Chasm the Church is Facing">
            <a:extLst>
              <a:ext uri="{FF2B5EF4-FFF2-40B4-BE49-F238E27FC236}">
                <a16:creationId xmlns:a16="http://schemas.microsoft.com/office/drawing/2014/main" id="{1669815B-8AC4-C631-FD63-66B088D34D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" y="1331138"/>
            <a:ext cx="9814559" cy="41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967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7 Startling Facts: An Up Close Look at Church Attendance in America">
            <a:extLst>
              <a:ext uri="{FF2B5EF4-FFF2-40B4-BE49-F238E27FC236}">
                <a16:creationId xmlns:a16="http://schemas.microsoft.com/office/drawing/2014/main" id="{369DA1DA-4A9B-7FE6-0EA3-E9E5C3431C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0" y="977348"/>
            <a:ext cx="9986898" cy="490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7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ore Americans are losing their religion: 'How do we compete with secular  culture?'">
            <a:extLst>
              <a:ext uri="{FF2B5EF4-FFF2-40B4-BE49-F238E27FC236}">
                <a16:creationId xmlns:a16="http://schemas.microsoft.com/office/drawing/2014/main" id="{EF3E70E8-3917-7044-C0CF-886029AF3C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" y="1253331"/>
            <a:ext cx="97668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4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9" name="Content Placeholder 1">
            <a:extLst>
              <a:ext uri="{FF2B5EF4-FFF2-40B4-BE49-F238E27FC236}">
                <a16:creationId xmlns:a16="http://schemas.microsoft.com/office/drawing/2014/main" id="{78F5AAEF-42AA-E04E-9BE8-6107756A2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456746"/>
              </p:ext>
            </p:extLst>
          </p:nvPr>
        </p:nvGraphicFramePr>
        <p:xfrm>
          <a:off x="754378" y="795130"/>
          <a:ext cx="9622073" cy="543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3963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3FAE4-6BE0-F97A-A206-B708EB4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090823"/>
            <a:ext cx="9464040" cy="4086140"/>
          </a:xfrm>
        </p:spPr>
        <p:txBody>
          <a:bodyPr>
            <a:normAutofit lnSpcReduction="10000"/>
          </a:bodyPr>
          <a:lstStyle/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the destruction of the hardhearted people of God along with the Assyrians was under view, hope existed for the faithful. 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Assyria was depicted as a denuded forest that had been clear-cut and burned                  (10:33-34). 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“indignation” of Jehovah had burned against the unfaithful of Judah (10:25). 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remained the stump from which the shoot of Jesse would proceed                                     (1:9; 4:2; 11:1). </a:t>
            </a: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05740" marR="0" lvl="0" indent="-20574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branch was the coming Messiah, Jesus (Jer. 23:5; 33:15-16; Zech. 3:8; 6:12)</a:t>
            </a:r>
            <a:endParaRPr kumimoji="0" lang="en-US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CC6F-7AA5-362B-F68D-DC0D3F607E9E}"/>
              </a:ext>
            </a:extLst>
          </p:cNvPr>
          <p:cNvSpPr txBox="1"/>
          <p:nvPr/>
        </p:nvSpPr>
        <p:spPr>
          <a:xfrm>
            <a:off x="1681335" y="773575"/>
            <a:ext cx="66045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Isaiah 11:1 The Branch of Jesse was  Jesus (2 Sam 7:12-13)</a:t>
            </a:r>
          </a:p>
        </p:txBody>
      </p:sp>
    </p:spTree>
    <p:extLst>
      <p:ext uri="{BB962C8B-B14F-4D97-AF65-F5344CB8AC3E}">
        <p14:creationId xmlns:p14="http://schemas.microsoft.com/office/powerpoint/2010/main" val="321232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3FAE4-6BE0-F97A-A206-B708EB4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090823"/>
            <a:ext cx="9464040" cy="4086140"/>
          </a:xfrm>
        </p:spPr>
        <p:txBody>
          <a:bodyPr>
            <a:normAutofit/>
          </a:bodyPr>
          <a:lstStyle/>
          <a:p>
            <a:pPr marR="0" algn="l" rtl="0"/>
            <a:r>
              <a:rPr lang="en-US" sz="2000" b="0" i="0" u="none" strike="noStrike" baseline="0" dirty="0">
                <a:solidFill>
                  <a:srgbClr val="292F33"/>
                </a:solidFill>
              </a:rPr>
              <a:t>That this verse, and the subsequent parts of the chapter, refer to the Messiah, may be argued from the following considerations:</a:t>
            </a:r>
          </a:p>
          <a:p>
            <a:pPr marL="868680" lvl="1" indent="-457200">
              <a:buAutoNum type="arabicParenBoth"/>
            </a:pPr>
            <a:r>
              <a:rPr lang="en-US" sz="2000" b="0" i="0" u="none" strike="noStrike" baseline="0" dirty="0">
                <a:solidFill>
                  <a:srgbClr val="292F33"/>
                </a:solidFill>
              </a:rPr>
              <a:t>The fact that it is expressly applied to him in the New Testament. Thus Paul, in </a:t>
            </a:r>
            <a:r>
              <a:rPr lang="en-US" sz="2000" b="0" i="0" u="sng" strike="noStrike" baseline="0" dirty="0">
                <a:solidFill>
                  <a:srgbClr val="238554"/>
                </a:solidFill>
              </a:rPr>
              <a:t>Rom_15:12</a:t>
            </a:r>
            <a:r>
              <a:rPr lang="en-US" sz="2000" b="0" i="0" u="sng" strike="noStrike" baseline="0" dirty="0">
                <a:solidFill>
                  <a:srgbClr val="292F33"/>
                </a:solidFill>
              </a:rPr>
              <a:t>, quotes the tenth verse of this chapter as expressly applicable to the times of the Messiah.</a:t>
            </a:r>
          </a:p>
          <a:p>
            <a:pPr marL="868680" lvl="1" indent="-457200">
              <a:buAutoNum type="arabicParenBoth"/>
            </a:pPr>
            <a:r>
              <a:rPr 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The terms and descriptions here accord with other portions of the Scriptures, as applicable to the Messiah. Thus Jeremiah 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Jer_23:5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; 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Jer_33:15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describes the Messiah under the similitude of a “branch, a germ or shoot - using, indeed, a different Hebrew word, but retaining the same idea and image; compare 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Zec_3:8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. It accords also with the description by Isaiah of the same personage in 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Isa_4:2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;</a:t>
            </a:r>
          </a:p>
          <a:p>
            <a:pPr marL="868680" lvl="1" indent="-457200">
              <a:buAutoNum type="arabicParenBoth"/>
            </a:pPr>
            <a:r>
              <a:rPr lang="en-US" sz="1800" dirty="0">
                <a:solidFill>
                  <a:srgbClr val="292F33"/>
                </a:solidFill>
                <a:latin typeface="Verdana" panose="020B0604030504040204" pitchFamily="34" charset="0"/>
              </a:rPr>
              <a:t>N</a:t>
            </a:r>
            <a:r>
              <a:rPr 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early all commentators have referred this to the Messiah; and, perhaps, it would not be possible to find greater unanimity in regard to the interpretation of any passage of Scripture than on this.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CC6F-7AA5-362B-F68D-DC0D3F607E9E}"/>
              </a:ext>
            </a:extLst>
          </p:cNvPr>
          <p:cNvSpPr txBox="1"/>
          <p:nvPr/>
        </p:nvSpPr>
        <p:spPr>
          <a:xfrm>
            <a:off x="1681335" y="773575"/>
            <a:ext cx="66045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Isaiah 11:1 The Branch of Jesse was  Jesus (2 Sam 7:12-13)</a:t>
            </a:r>
          </a:p>
        </p:txBody>
      </p:sp>
    </p:spTree>
    <p:extLst>
      <p:ext uri="{BB962C8B-B14F-4D97-AF65-F5344CB8AC3E}">
        <p14:creationId xmlns:p14="http://schemas.microsoft.com/office/powerpoint/2010/main" val="176502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3FAE4-6BE0-F97A-A206-B708EB4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090823"/>
            <a:ext cx="9464040" cy="4086140"/>
          </a:xfrm>
        </p:spPr>
        <p:txBody>
          <a:bodyPr>
            <a:normAutofit/>
          </a:bodyPr>
          <a:lstStyle/>
          <a:p>
            <a:pPr marR="0" algn="l" rtl="0"/>
            <a:r>
              <a:rPr lang="en-US" sz="1800" dirty="0"/>
              <a:t>1. The “Spirit of Jehovah shall rest upon him” </a:t>
            </a:r>
            <a:r>
              <a:rPr lang="en-US" sz="1600" dirty="0"/>
              <a:t>	</a:t>
            </a:r>
            <a:r>
              <a:rPr lang="en-US" sz="1800" dirty="0"/>
              <a:t>5. The spirit of might would rest upon him</a:t>
            </a:r>
          </a:p>
          <a:p>
            <a:pPr marR="0" algn="l" rtl="0"/>
            <a:endParaRPr lang="en-US" sz="1600" dirty="0"/>
          </a:p>
          <a:p>
            <a:pPr marR="0" algn="l" rtl="0"/>
            <a:r>
              <a:rPr lang="en-US" sz="1800" dirty="0"/>
              <a:t>2. The spirit of wisdom would rest upon		6. The spirit of knowledge would rest upon him </a:t>
            </a:r>
          </a:p>
          <a:p>
            <a:pPr marR="0" algn="l" rtl="0"/>
            <a:endParaRPr lang="en-US" sz="1600" dirty="0"/>
          </a:p>
          <a:p>
            <a:pPr marR="0" algn="l" rtl="0"/>
            <a:r>
              <a:rPr lang="en-US" sz="1600" dirty="0"/>
              <a:t>3</a:t>
            </a:r>
            <a:r>
              <a:rPr lang="en-US" sz="1800" dirty="0"/>
              <a:t>. The spirit of understanding would rest upon 	 7. The fear of Jehovah would rest upon him</a:t>
            </a:r>
          </a:p>
          <a:p>
            <a:pPr marL="0" marR="0" indent="0" algn="l" rtl="0">
              <a:buNone/>
            </a:pPr>
            <a:r>
              <a:rPr lang="en-US" sz="1800" dirty="0"/>
              <a:t>     him</a:t>
            </a:r>
            <a:r>
              <a:rPr lang="en-US" sz="1600" dirty="0"/>
              <a:t>	</a:t>
            </a:r>
            <a:endParaRPr lang="en-US" sz="1800" dirty="0"/>
          </a:p>
          <a:p>
            <a:pPr marR="0" algn="l" rtl="0"/>
            <a:endParaRPr lang="en-US" sz="1600" dirty="0"/>
          </a:p>
          <a:p>
            <a:pPr marR="0" algn="l" rtl="0"/>
            <a:r>
              <a:rPr lang="en-US" sz="1800" dirty="0"/>
              <a:t>4. The spirit of counsel would rest upon 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CC6F-7AA5-362B-F68D-DC0D3F607E9E}"/>
              </a:ext>
            </a:extLst>
          </p:cNvPr>
          <p:cNvSpPr txBox="1"/>
          <p:nvPr/>
        </p:nvSpPr>
        <p:spPr>
          <a:xfrm>
            <a:off x="1681335" y="773575"/>
            <a:ext cx="660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Isaiah 11:2 Key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5216566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3F5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10" y="480060"/>
            <a:ext cx="10114179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83FAE4-6BE0-F97A-A206-B708EB4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090823"/>
            <a:ext cx="9464040" cy="4086140"/>
          </a:xfrm>
        </p:spPr>
        <p:txBody>
          <a:bodyPr>
            <a:normAutofit fontScale="92500" lnSpcReduction="20000"/>
          </a:bodyPr>
          <a:lstStyle/>
          <a:p>
            <a:pPr marR="0" algn="l" rtl="0"/>
            <a:r>
              <a:rPr lang="en-US" sz="1800" b="1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rest</a:t>
            </a:r>
            <a:r>
              <a:rPr 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— permanently; not merely </a:t>
            </a:r>
            <a:r>
              <a:rPr lang="en-US" sz="1800" b="0" i="1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come</a:t>
            </a:r>
            <a:r>
              <a:rPr lang="en-US" sz="1800" b="0" i="0" u="none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upon Him (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Num_11:25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, 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Num_11:26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).</a:t>
            </a:r>
          </a:p>
          <a:p>
            <a:pPr marR="0" algn="l" rtl="0"/>
            <a:endParaRPr lang="en-US" sz="1800" b="1" i="0" u="sng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US" sz="1800" b="1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wisdom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— (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1Co_1:30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; 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Eph_1:17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; 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Col_2:3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).</a:t>
            </a:r>
          </a:p>
          <a:p>
            <a:pPr marR="0" algn="l" rtl="0"/>
            <a:endParaRPr lang="en-US" sz="1800" b="1" i="0" u="sng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US" sz="1800" b="1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understanding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— coupled with “wisdom,” being its fruit. Discernment and discrimination (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Mat_22:18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; 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Joh_2:25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).</a:t>
            </a:r>
          </a:p>
          <a:p>
            <a:pPr marR="0" algn="l" rtl="0"/>
            <a:endParaRPr lang="en-US" sz="1800" b="1" i="0" u="sng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US" sz="1800" b="1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counsel ... might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— the faculty of </a:t>
            </a:r>
            <a:r>
              <a:rPr lang="en-US" sz="1800" b="0" i="1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forming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counsels, and that of </a:t>
            </a:r>
            <a:r>
              <a:rPr lang="en-US" sz="1800" b="0" i="1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executing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them (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Isa_28:29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). Counsellor (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Isa_9:6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).</a:t>
            </a:r>
          </a:p>
          <a:p>
            <a:pPr marR="0" algn="l" rtl="0"/>
            <a:r>
              <a:rPr lang="en-US" sz="1800" b="1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knowledge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— of the deep things of God (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Mat_11:27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). The knowledge of Him </a:t>
            </a:r>
          </a:p>
          <a:p>
            <a:pPr marL="0" marR="0" indent="0" algn="l" rtl="0">
              <a:buNone/>
            </a:pP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gives us true knowledge (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Eph_1:17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).</a:t>
            </a:r>
          </a:p>
          <a:p>
            <a:pPr marR="0" algn="l" rtl="0"/>
            <a:endParaRPr lang="en-US" sz="1800" b="1" i="0" u="sng" strike="noStrike" baseline="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pPr marR="0" algn="l" rtl="0"/>
            <a:r>
              <a:rPr lang="en-US" sz="1800" b="1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fear of the Lord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 — reverential, obedient fear. The first step towards true “knowledge” (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Job_28:28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; </a:t>
            </a:r>
            <a:r>
              <a:rPr lang="en-US" sz="1800" b="0" i="0" u="sng" strike="noStrike" baseline="0" dirty="0">
                <a:solidFill>
                  <a:srgbClr val="238554"/>
                </a:solidFill>
                <a:latin typeface="Verdana" panose="020B0604030504040204" pitchFamily="34" charset="0"/>
              </a:rPr>
              <a:t>Psa_111:10</a:t>
            </a:r>
            <a:r>
              <a:rPr lang="en-US" sz="1800" b="0" i="0" u="sng" strike="noStrike" baseline="0" dirty="0">
                <a:solidFill>
                  <a:srgbClr val="292F33"/>
                </a:solidFill>
                <a:latin typeface="Verdana" panose="020B0604030504040204" pitchFamily="34" charset="0"/>
              </a:rPr>
              <a:t>).</a:t>
            </a:r>
          </a:p>
          <a:p>
            <a:pPr marR="0" algn="l" rtl="0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CCC6F-7AA5-362B-F68D-DC0D3F607E9E}"/>
              </a:ext>
            </a:extLst>
          </p:cNvPr>
          <p:cNvSpPr txBox="1"/>
          <p:nvPr/>
        </p:nvSpPr>
        <p:spPr>
          <a:xfrm>
            <a:off x="1681335" y="773575"/>
            <a:ext cx="660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Isaiah 11:2 Key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20000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174</TotalTime>
  <Words>1440</Words>
  <Application>Microsoft Office PowerPoint</Application>
  <PresentationFormat>Custom</PresentationFormat>
  <Paragraphs>85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system-ui</vt:lpstr>
      <vt:lpstr>Verdana</vt:lpstr>
      <vt:lpstr>Office Theme</vt:lpstr>
      <vt:lpstr>Isaiah 11-12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11-12</dc:title>
  <dc:creator>Rob Miller</dc:creator>
  <cp:lastModifiedBy>West End</cp:lastModifiedBy>
  <cp:revision>2</cp:revision>
  <dcterms:created xsi:type="dcterms:W3CDTF">2023-03-09T17:32:21Z</dcterms:created>
  <dcterms:modified xsi:type="dcterms:W3CDTF">2023-03-11T17:27:13Z</dcterms:modified>
</cp:coreProperties>
</file>