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84" r:id="rId2"/>
    <p:sldId id="406" r:id="rId3"/>
    <p:sldId id="407" r:id="rId4"/>
    <p:sldId id="408" r:id="rId5"/>
    <p:sldId id="409" r:id="rId6"/>
    <p:sldId id="410" r:id="rId7"/>
    <p:sldId id="412" r:id="rId8"/>
    <p:sldId id="413" r:id="rId9"/>
    <p:sldId id="414" r:id="rId10"/>
    <p:sldId id="415" r:id="rId11"/>
    <p:sldId id="403" r:id="rId12"/>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2/19/2023</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1894466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11</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2272875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r>
              <a:rPr lang="en-US" dirty="0"/>
              <a:t> West Palm Beach Church of Christ</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2512858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r>
              <a:rPr lang="en-US" dirty="0"/>
              <a:t> West Palm Beach Church of Christ</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3743572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r>
              <a:rPr lang="en-US" dirty="0"/>
              <a:t> West Palm Beach Church of Christ</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2524765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2464898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1158547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3089598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Executable Outlines… 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227168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2/19/2023</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2/19/2023</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2/19/2023</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2/19/2023</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2/19/2023</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2/19/2023</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2/19/2023</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2/19/2023</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2/19/2023</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2/19/2023</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2/19/2023</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2/19/2023</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883403" y="2260284"/>
            <a:ext cx="8477573"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The Help of the Spirit and  All Things Work Together for Good</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8:26-30</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All Things Work Together for Good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Rom 8:29-30 </a:t>
            </a:r>
            <a:r>
              <a:rPr lang="en-US" sz="1800" b="1" i="0" baseline="30000" dirty="0">
                <a:solidFill>
                  <a:srgbClr val="000000"/>
                </a:solidFill>
                <a:effectLst/>
                <a:latin typeface="Arial" panose="020B0604020202020204" pitchFamily="34" charset="0"/>
                <a:cs typeface="Arial" panose="020B0604020202020204" pitchFamily="34" charset="0"/>
              </a:rPr>
              <a:t> 29 </a:t>
            </a:r>
            <a:r>
              <a:rPr lang="en-US" sz="1800" b="0" i="0" dirty="0">
                <a:solidFill>
                  <a:srgbClr val="000000"/>
                </a:solidFill>
                <a:effectLst/>
                <a:latin typeface="Arial" panose="020B0604020202020204" pitchFamily="34" charset="0"/>
                <a:cs typeface="Arial" panose="020B0604020202020204" pitchFamily="34" charset="0"/>
              </a:rPr>
              <a:t>For whom He foreknew, He also predestined </a:t>
            </a:r>
            <a:r>
              <a:rPr lang="en-US" sz="1800" b="0" i="1" dirty="0">
                <a:solidFill>
                  <a:srgbClr val="000000"/>
                </a:solidFill>
                <a:effectLst/>
                <a:latin typeface="Arial" panose="020B0604020202020204" pitchFamily="34" charset="0"/>
                <a:cs typeface="Arial" panose="020B0604020202020204" pitchFamily="34" charset="0"/>
              </a:rPr>
              <a:t>to be</a:t>
            </a:r>
            <a:r>
              <a:rPr lang="en-US" sz="1800" b="0" i="0" dirty="0">
                <a:solidFill>
                  <a:srgbClr val="000000"/>
                </a:solidFill>
                <a:effectLst/>
                <a:latin typeface="Arial" panose="020B0604020202020204" pitchFamily="34" charset="0"/>
                <a:cs typeface="Arial" panose="020B0604020202020204" pitchFamily="34" charset="0"/>
              </a:rPr>
              <a:t> conformed to the image of His Son, that He might be the firstborn among many brethren. </a:t>
            </a:r>
            <a:r>
              <a:rPr lang="en-US" sz="1800" b="1" i="0" baseline="30000" dirty="0">
                <a:solidFill>
                  <a:srgbClr val="000000"/>
                </a:solidFill>
                <a:effectLst/>
                <a:latin typeface="Arial" panose="020B0604020202020204" pitchFamily="34" charset="0"/>
                <a:cs typeface="Arial" panose="020B0604020202020204" pitchFamily="34" charset="0"/>
              </a:rPr>
              <a:t>30 </a:t>
            </a:r>
            <a:r>
              <a:rPr lang="en-US" sz="1800" b="0" i="0" dirty="0">
                <a:solidFill>
                  <a:srgbClr val="000000"/>
                </a:solidFill>
                <a:effectLst/>
                <a:latin typeface="Arial" panose="020B0604020202020204" pitchFamily="34" charset="0"/>
                <a:cs typeface="Arial" panose="020B0604020202020204" pitchFamily="34" charset="0"/>
              </a:rPr>
              <a:t>Moreover whom He predestined, these He also called; whom He called, these He also justified; and whom He justified, these He also glorified.</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1" eaLnBrk="1" hangingPunct="1"/>
            <a:r>
              <a:rPr lang="en-US" sz="1800" b="1" i="0" dirty="0">
                <a:solidFill>
                  <a:srgbClr val="000000"/>
                </a:solidFill>
                <a:effectLst/>
                <a:latin typeface="Arial" panose="020B0604020202020204" pitchFamily="34" charset="0"/>
                <a:cs typeface="Arial" panose="020B0604020202020204" pitchFamily="34" charset="0"/>
              </a:rPr>
              <a:t>predestined</a:t>
            </a:r>
            <a:r>
              <a:rPr lang="en-US" sz="1800" b="0" i="0" dirty="0">
                <a:solidFill>
                  <a:srgbClr val="000000"/>
                </a:solidFill>
                <a:effectLst/>
                <a:latin typeface="Arial" panose="020B0604020202020204" pitchFamily="34" charset="0"/>
                <a:cs typeface="Arial" panose="020B0604020202020204" pitchFamily="34" charset="0"/>
              </a:rPr>
              <a:t> - predetermined; note carefully in </a:t>
            </a:r>
            <a:r>
              <a:rPr lang="en-US" sz="1800" b="1" i="0" dirty="0">
                <a:solidFill>
                  <a:srgbClr val="000000"/>
                </a:solidFill>
                <a:effectLst/>
                <a:latin typeface="Arial" panose="020B0604020202020204" pitchFamily="34" charset="0"/>
                <a:cs typeface="Arial" panose="020B0604020202020204" pitchFamily="34" charset="0"/>
              </a:rPr>
              <a:t>v. 29</a:t>
            </a:r>
            <a:r>
              <a:rPr lang="en-US" sz="1800" b="0" i="0" dirty="0">
                <a:solidFill>
                  <a:srgbClr val="000000"/>
                </a:solidFill>
                <a:effectLst/>
                <a:latin typeface="Arial" panose="020B0604020202020204" pitchFamily="34" charset="0"/>
                <a:cs typeface="Arial" panose="020B0604020202020204" pitchFamily="34" charset="0"/>
              </a:rPr>
              <a:t> that it is based upon "foreknowledge" (cf. </a:t>
            </a:r>
            <a:r>
              <a:rPr lang="en-US" sz="1800" b="1" i="0" u="none" strike="noStrike" dirty="0">
                <a:effectLst/>
                <a:latin typeface="Arial" panose="020B0604020202020204" pitchFamily="34" charset="0"/>
                <a:cs typeface="Arial" panose="020B0604020202020204" pitchFamily="34" charset="0"/>
              </a:rPr>
              <a:t>1Pe 1:2</a:t>
            </a:r>
            <a:r>
              <a:rPr lang="en-US" sz="1800" b="0" i="0" dirty="0">
                <a:effectLst/>
                <a:latin typeface="Arial" panose="020B0604020202020204" pitchFamily="34" charset="0"/>
                <a:cs typeface="Arial" panose="020B0604020202020204" pitchFamily="34" charset="0"/>
              </a:rPr>
              <a:t>), </a:t>
            </a:r>
            <a:r>
              <a:rPr lang="en-US" sz="1800" b="0" i="0" dirty="0">
                <a:solidFill>
                  <a:srgbClr val="000000"/>
                </a:solidFill>
                <a:effectLst/>
                <a:latin typeface="Arial" panose="020B0604020202020204" pitchFamily="34" charset="0"/>
                <a:cs typeface="Arial" panose="020B0604020202020204" pitchFamily="34" charset="0"/>
              </a:rPr>
              <a:t>and that which is predetermined is WHAT those in Christ are to become, not WHO are to be in Christ</a:t>
            </a:r>
          </a:p>
          <a:p>
            <a:pPr lvl="1" eaLnBrk="1" hangingPunct="1"/>
            <a:r>
              <a:rPr lang="en-US" sz="1800" b="0" i="0" dirty="0">
                <a:solidFill>
                  <a:srgbClr val="444444"/>
                </a:solidFill>
                <a:effectLst/>
                <a:latin typeface="Arial" panose="020B0604020202020204" pitchFamily="34" charset="0"/>
                <a:cs typeface="Arial" panose="020B0604020202020204" pitchFamily="34" charset="0"/>
              </a:rPr>
              <a:t>God’s purposes are unstoppable. God knew in advance that he would have a people for himself, people that would listen to him and obey him. God predetermined who would be part of this family by laying out the conditions — be conformed to the image of his Son. God made the gospel call of salvation. Those who respond are justified and are glorified. Christ is the firstborn of the family as an heir of God. We are joining with him in the family with Christ as our brother when we conform to his image</a:t>
            </a:r>
            <a:endParaRPr lang="en-US" sz="1800" b="0" i="0" dirty="0">
              <a:solidFill>
                <a:srgbClr val="000000"/>
              </a:solidFill>
              <a:effectLst/>
              <a:latin typeface="Arial" panose="020B0604020202020204" pitchFamily="34" charset="0"/>
              <a:cs typeface="Arial" panose="020B0604020202020204" pitchFamily="34" charset="0"/>
            </a:endParaRPr>
          </a:p>
          <a:p>
            <a:pPr lvl="1" eaLnBrk="1" hangingPunct="1"/>
            <a:endParaRPr lang="en-US" sz="1800" b="0" i="0" dirty="0">
              <a:solidFill>
                <a:srgbClr val="000000"/>
              </a:solidFill>
              <a:effectLst/>
              <a:latin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293019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Help of the Holy Spirit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000000"/>
                </a:solidFill>
                <a:effectLst/>
                <a:latin typeface="Arial" panose="020B0604020202020204" pitchFamily="34" charset="0"/>
                <a:cs typeface="Arial" panose="020B0604020202020204" pitchFamily="34" charset="0"/>
              </a:rPr>
              <a:t>Rom 8:26 </a:t>
            </a:r>
            <a:r>
              <a:rPr lang="en-US" sz="2000" b="1" i="0" baseline="30000" dirty="0">
                <a:solidFill>
                  <a:srgbClr val="000000"/>
                </a:solidFill>
                <a:effectLst/>
                <a:latin typeface="Arial" panose="020B0604020202020204" pitchFamily="34" charset="0"/>
                <a:cs typeface="Arial" panose="020B0604020202020204" pitchFamily="34" charset="0"/>
              </a:rPr>
              <a:t>26 </a:t>
            </a:r>
            <a:r>
              <a:rPr lang="en-US" sz="2000" b="0" i="0" dirty="0">
                <a:solidFill>
                  <a:srgbClr val="000000"/>
                </a:solidFill>
                <a:effectLst/>
                <a:latin typeface="Arial" panose="020B0604020202020204" pitchFamily="34" charset="0"/>
                <a:cs typeface="Arial" panose="020B0604020202020204" pitchFamily="34" charset="0"/>
              </a:rPr>
              <a:t>Likewise the Spirit also helps in our weaknesses. For we do not know what we should pray for as we ought, but the Spirit Himself makes intercession for us with groanings which cannot be uttered.</a:t>
            </a:r>
            <a:r>
              <a:rPr lang="en-US" sz="2000" b="1" i="0" baseline="30000" dirty="0">
                <a:solidFill>
                  <a:srgbClr val="000000"/>
                </a:solidFill>
                <a:effectLst/>
                <a:latin typeface="Arial" panose="020B0604020202020204" pitchFamily="34" charset="0"/>
                <a:cs typeface="Arial" panose="020B0604020202020204" pitchFamily="34" charset="0"/>
              </a:rPr>
              <a:t> 27 </a:t>
            </a:r>
            <a:r>
              <a:rPr lang="en-US" sz="2000" b="0" i="0" dirty="0">
                <a:solidFill>
                  <a:srgbClr val="000000"/>
                </a:solidFill>
                <a:effectLst/>
                <a:latin typeface="Arial" panose="020B0604020202020204" pitchFamily="34" charset="0"/>
                <a:cs typeface="Arial" panose="020B0604020202020204" pitchFamily="34" charset="0"/>
              </a:rPr>
              <a:t>Now He who searches the hearts knows what the mind of the Spirit </a:t>
            </a:r>
            <a:r>
              <a:rPr lang="en-US" sz="2000" b="0" i="1" dirty="0">
                <a:solidFill>
                  <a:srgbClr val="000000"/>
                </a:solidFill>
                <a:effectLst/>
                <a:latin typeface="Arial" panose="020B0604020202020204" pitchFamily="34" charset="0"/>
                <a:cs typeface="Arial" panose="020B0604020202020204" pitchFamily="34" charset="0"/>
              </a:rPr>
              <a:t>is,</a:t>
            </a:r>
            <a:r>
              <a:rPr lang="en-US" sz="2000" b="0" i="0" dirty="0">
                <a:solidFill>
                  <a:srgbClr val="000000"/>
                </a:solidFill>
                <a:effectLst/>
                <a:latin typeface="Arial" panose="020B0604020202020204" pitchFamily="34" charset="0"/>
                <a:cs typeface="Arial" panose="020B0604020202020204" pitchFamily="34" charset="0"/>
              </a:rPr>
              <a:t> because He makes intercession for the saints according to </a:t>
            </a:r>
            <a:r>
              <a:rPr lang="en-US" sz="2000" b="0" i="1" dirty="0">
                <a:solidFill>
                  <a:srgbClr val="000000"/>
                </a:solidFill>
                <a:effectLst/>
                <a:latin typeface="Arial" panose="020B0604020202020204" pitchFamily="34" charset="0"/>
                <a:cs typeface="Arial" panose="020B0604020202020204" pitchFamily="34" charset="0"/>
              </a:rPr>
              <a:t>the will of</a:t>
            </a:r>
            <a:r>
              <a:rPr lang="en-US" sz="2000" b="0" i="0" dirty="0">
                <a:solidFill>
                  <a:srgbClr val="000000"/>
                </a:solidFill>
                <a:effectLst/>
                <a:latin typeface="Arial" panose="020B0604020202020204" pitchFamily="34" charset="0"/>
                <a:cs typeface="Arial" panose="020B0604020202020204" pitchFamily="34" charset="0"/>
              </a:rPr>
              <a:t> God.</a:t>
            </a:r>
          </a:p>
          <a:p>
            <a:pPr marL="0" lvl="1" indent="0" eaLnBrk="1" hangingPunct="1">
              <a:buNone/>
            </a:pPr>
            <a:endParaRPr lang="en-US" sz="2000" dirty="0">
              <a:solidFill>
                <a:srgbClr val="000000"/>
              </a:solidFill>
              <a:latin typeface="Arial" panose="020B0604020202020204" pitchFamily="34" charset="0"/>
              <a:cs typeface="Arial" panose="020B0604020202020204" pitchFamily="34" charset="0"/>
            </a:endParaRPr>
          </a:p>
          <a:p>
            <a:pPr lvl="1" eaLnBrk="1" hangingPunct="1"/>
            <a:r>
              <a:rPr lang="en-US" sz="2000" dirty="0">
                <a:solidFill>
                  <a:srgbClr val="000000"/>
                </a:solidFill>
                <a:latin typeface="Arial" panose="020B0604020202020204" pitchFamily="34" charset="0"/>
                <a:cs typeface="Arial" panose="020B0604020202020204" pitchFamily="34" charset="0"/>
              </a:rPr>
              <a:t>The term likewise” links this verse to those preceding it</a:t>
            </a:r>
          </a:p>
          <a:p>
            <a:pPr lvl="2" eaLnBrk="1" hangingPunct="1"/>
            <a:r>
              <a:rPr lang="en-US" sz="2000" dirty="0">
                <a:solidFill>
                  <a:srgbClr val="000000"/>
                </a:solidFill>
                <a:latin typeface="Arial" panose="020B0604020202020204" pitchFamily="34" charset="0"/>
                <a:cs typeface="Arial" panose="020B0604020202020204" pitchFamily="34" charset="0"/>
              </a:rPr>
              <a:t>The sufferings of this present time (</a:t>
            </a:r>
            <a:r>
              <a:rPr lang="en-US" sz="2000" b="1" dirty="0">
                <a:solidFill>
                  <a:srgbClr val="000000"/>
                </a:solidFill>
                <a:latin typeface="Arial" panose="020B0604020202020204" pitchFamily="34" charset="0"/>
                <a:cs typeface="Arial" panose="020B0604020202020204" pitchFamily="34" charset="0"/>
              </a:rPr>
              <a:t>vs 18</a:t>
            </a:r>
            <a:r>
              <a:rPr lang="en-US" sz="2000" dirty="0">
                <a:solidFill>
                  <a:srgbClr val="000000"/>
                </a:solidFill>
                <a:latin typeface="Arial" panose="020B0604020202020204" pitchFamily="34" charset="0"/>
                <a:cs typeface="Arial" panose="020B0604020202020204" pitchFamily="34" charset="0"/>
              </a:rPr>
              <a:t>)</a:t>
            </a:r>
          </a:p>
          <a:p>
            <a:pPr lvl="2" eaLnBrk="1" hangingPunct="1"/>
            <a:r>
              <a:rPr lang="en-US" sz="2000" dirty="0">
                <a:solidFill>
                  <a:srgbClr val="000000"/>
                </a:solidFill>
                <a:latin typeface="Arial" panose="020B0604020202020204" pitchFamily="34" charset="0"/>
                <a:cs typeface="Arial" panose="020B0604020202020204" pitchFamily="34" charset="0"/>
              </a:rPr>
              <a:t>The earnest expectation and eagerly awaiting of the creation for  its deliverance from the bondage of corruption (</a:t>
            </a:r>
            <a:r>
              <a:rPr lang="en-US" sz="2000" b="1" dirty="0">
                <a:latin typeface="Arial" panose="020B0604020202020204" pitchFamily="34" charset="0"/>
                <a:cs typeface="Arial" panose="020B0604020202020204" pitchFamily="34" charset="0"/>
              </a:rPr>
              <a:t>vs 19-21</a:t>
            </a:r>
            <a:r>
              <a:rPr lang="en-US" sz="2000" dirty="0">
                <a:solidFill>
                  <a:srgbClr val="000000"/>
                </a:solidFill>
                <a:latin typeface="Arial" panose="020B0604020202020204" pitchFamily="34" charset="0"/>
                <a:cs typeface="Arial" panose="020B0604020202020204" pitchFamily="34" charset="0"/>
              </a:rPr>
              <a:t>)</a:t>
            </a:r>
          </a:p>
          <a:p>
            <a:pPr lvl="2" eaLnBrk="1" hangingPunct="1"/>
            <a:r>
              <a:rPr lang="en-US" sz="2000" dirty="0">
                <a:solidFill>
                  <a:srgbClr val="000000"/>
                </a:solidFill>
                <a:latin typeface="Arial" panose="020B0604020202020204" pitchFamily="34" charset="0"/>
                <a:cs typeface="Arial" panose="020B0604020202020204" pitchFamily="34" charset="0"/>
              </a:rPr>
              <a:t>The whole creation groans and labors with birth pangs and we ourselves groan within ourselves eagerly wait for the adoption, the redemption of our body (vs </a:t>
            </a:r>
            <a:r>
              <a:rPr lang="en-US" sz="2000" b="1" dirty="0">
                <a:solidFill>
                  <a:srgbClr val="000000"/>
                </a:solidFill>
                <a:latin typeface="Arial" panose="020B0604020202020204" pitchFamily="34" charset="0"/>
                <a:cs typeface="Arial" panose="020B0604020202020204" pitchFamily="34" charset="0"/>
              </a:rPr>
              <a:t>22-23</a:t>
            </a:r>
            <a:r>
              <a:rPr lang="en-US" sz="2000" dirty="0">
                <a:solidFill>
                  <a:srgbClr val="000000"/>
                </a:solidFill>
                <a:latin typeface="Arial" panose="020B0604020202020204" pitchFamily="34" charset="0"/>
                <a:cs typeface="Arial" panose="020B0604020202020204" pitchFamily="34" charset="0"/>
              </a:rPr>
              <a:t>)</a:t>
            </a:r>
          </a:p>
          <a:p>
            <a:pPr marL="0" lvl="1" indent="0" eaLnBrk="1" hangingPunct="1">
              <a:buNone/>
            </a:pPr>
            <a:r>
              <a:rPr lang="en-US" sz="20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94830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Help of the Holy Spirit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000000"/>
                </a:solidFill>
                <a:effectLst/>
                <a:latin typeface="Arial" panose="020B0604020202020204" pitchFamily="34" charset="0"/>
                <a:cs typeface="Arial" panose="020B0604020202020204" pitchFamily="34" charset="0"/>
              </a:rPr>
              <a:t>Rom 8:26 </a:t>
            </a:r>
            <a:r>
              <a:rPr lang="en-US" sz="2000" b="1" i="0" baseline="30000" dirty="0">
                <a:solidFill>
                  <a:srgbClr val="000000"/>
                </a:solidFill>
                <a:effectLst/>
                <a:latin typeface="Arial" panose="020B0604020202020204" pitchFamily="34" charset="0"/>
                <a:cs typeface="Arial" panose="020B0604020202020204" pitchFamily="34" charset="0"/>
              </a:rPr>
              <a:t>26 </a:t>
            </a:r>
            <a:r>
              <a:rPr lang="en-US" sz="2000" b="0" i="0" dirty="0">
                <a:solidFill>
                  <a:srgbClr val="000000"/>
                </a:solidFill>
                <a:effectLst/>
                <a:latin typeface="Arial" panose="020B0604020202020204" pitchFamily="34" charset="0"/>
                <a:cs typeface="Arial" panose="020B0604020202020204" pitchFamily="34" charset="0"/>
              </a:rPr>
              <a:t>Likewise the Spirit also helps in our weaknesses. For we do not know what we should pray for as we ought, but the Spirit Himself makes intercession for us with groanings which cannot be uttered. </a:t>
            </a:r>
            <a:r>
              <a:rPr lang="en-US" sz="2000" b="1" i="0" baseline="30000" dirty="0">
                <a:solidFill>
                  <a:srgbClr val="000000"/>
                </a:solidFill>
                <a:effectLst/>
                <a:latin typeface="Arial" panose="020B0604020202020204" pitchFamily="34" charset="0"/>
                <a:cs typeface="Arial" panose="020B0604020202020204" pitchFamily="34" charset="0"/>
              </a:rPr>
              <a:t>27 </a:t>
            </a:r>
            <a:r>
              <a:rPr lang="en-US" sz="2000" b="0" i="0" dirty="0">
                <a:solidFill>
                  <a:srgbClr val="000000"/>
                </a:solidFill>
                <a:effectLst/>
                <a:latin typeface="Arial" panose="020B0604020202020204" pitchFamily="34" charset="0"/>
                <a:cs typeface="Arial" panose="020B0604020202020204" pitchFamily="34" charset="0"/>
              </a:rPr>
              <a:t>Now He who searches the hearts knows what the mind of the Spirit </a:t>
            </a:r>
            <a:r>
              <a:rPr lang="en-US" sz="2000" b="0" i="1" dirty="0">
                <a:solidFill>
                  <a:srgbClr val="000000"/>
                </a:solidFill>
                <a:effectLst/>
                <a:latin typeface="Arial" panose="020B0604020202020204" pitchFamily="34" charset="0"/>
                <a:cs typeface="Arial" panose="020B0604020202020204" pitchFamily="34" charset="0"/>
              </a:rPr>
              <a:t>is,</a:t>
            </a:r>
            <a:r>
              <a:rPr lang="en-US" sz="2000" b="0" i="0" dirty="0">
                <a:solidFill>
                  <a:srgbClr val="000000"/>
                </a:solidFill>
                <a:effectLst/>
                <a:latin typeface="Arial" panose="020B0604020202020204" pitchFamily="34" charset="0"/>
                <a:cs typeface="Arial" panose="020B0604020202020204" pitchFamily="34" charset="0"/>
              </a:rPr>
              <a:t> because He makes intercession for the saints according to </a:t>
            </a:r>
            <a:r>
              <a:rPr lang="en-US" sz="2000" b="0" i="1" dirty="0">
                <a:solidFill>
                  <a:srgbClr val="000000"/>
                </a:solidFill>
                <a:effectLst/>
                <a:latin typeface="Arial" panose="020B0604020202020204" pitchFamily="34" charset="0"/>
                <a:cs typeface="Arial" panose="020B0604020202020204" pitchFamily="34" charset="0"/>
              </a:rPr>
              <a:t>the will of</a:t>
            </a:r>
            <a:r>
              <a:rPr lang="en-US" sz="2000" b="0" i="0" dirty="0">
                <a:solidFill>
                  <a:srgbClr val="000000"/>
                </a:solidFill>
                <a:effectLst/>
                <a:latin typeface="Arial" panose="020B0604020202020204" pitchFamily="34" charset="0"/>
                <a:cs typeface="Arial" panose="020B0604020202020204" pitchFamily="34" charset="0"/>
              </a:rPr>
              <a:t> God.</a:t>
            </a:r>
          </a:p>
          <a:p>
            <a:pPr marL="0" lvl="1" indent="0" eaLnBrk="1" hangingPunct="1">
              <a:buNone/>
            </a:pPr>
            <a:endParaRPr lang="en-US" sz="2000" dirty="0">
              <a:solidFill>
                <a:srgbClr val="000000"/>
              </a:solidFill>
              <a:latin typeface="Arial" panose="020B0604020202020204" pitchFamily="34" charset="0"/>
              <a:cs typeface="Arial" panose="020B0604020202020204" pitchFamily="34" charset="0"/>
            </a:endParaRPr>
          </a:p>
          <a:p>
            <a:pPr lvl="1" eaLnBrk="1" hangingPunct="1"/>
            <a:r>
              <a:rPr lang="en-US" sz="2000" dirty="0">
                <a:solidFill>
                  <a:srgbClr val="000000"/>
                </a:solidFill>
                <a:latin typeface="Arial" panose="020B0604020202020204" pitchFamily="34" charset="0"/>
                <a:cs typeface="Arial" panose="020B0604020202020204" pitchFamily="34" charset="0"/>
              </a:rPr>
              <a:t>The term likewise” links this verse to those preceding it</a:t>
            </a:r>
          </a:p>
          <a:p>
            <a:pPr lvl="2" eaLnBrk="1" hangingPunct="1"/>
            <a:r>
              <a:rPr lang="en-US" sz="2000" dirty="0">
                <a:solidFill>
                  <a:srgbClr val="000000"/>
                </a:solidFill>
                <a:latin typeface="Arial" panose="020B0604020202020204" pitchFamily="34" charset="0"/>
                <a:cs typeface="Arial" panose="020B0604020202020204" pitchFamily="34" charset="0"/>
              </a:rPr>
              <a:t>Paul spoke of the hope that we do not see but eagerly wait for with perseverance (</a:t>
            </a:r>
            <a:r>
              <a:rPr lang="en-US" sz="2000" b="1" dirty="0">
                <a:solidFill>
                  <a:srgbClr val="000000"/>
                </a:solidFill>
                <a:latin typeface="Arial" panose="020B0604020202020204" pitchFamily="34" charset="0"/>
                <a:cs typeface="Arial" panose="020B0604020202020204" pitchFamily="34" charset="0"/>
              </a:rPr>
              <a:t>vs 25</a:t>
            </a:r>
            <a:r>
              <a:rPr lang="en-US" sz="2000" dirty="0">
                <a:solidFill>
                  <a:srgbClr val="000000"/>
                </a:solidFill>
                <a:latin typeface="Arial" panose="020B0604020202020204" pitchFamily="34" charset="0"/>
                <a:cs typeface="Arial" panose="020B0604020202020204" pitchFamily="34" charset="0"/>
              </a:rPr>
              <a:t>)</a:t>
            </a:r>
          </a:p>
          <a:p>
            <a:pPr lvl="1" eaLnBrk="1" hangingPunct="1"/>
            <a:r>
              <a:rPr lang="en-US" sz="2000" dirty="0">
                <a:solidFill>
                  <a:srgbClr val="000000"/>
                </a:solidFill>
                <a:latin typeface="Arial" panose="020B0604020202020204" pitchFamily="34" charset="0"/>
                <a:cs typeface="Arial" panose="020B0604020202020204" pitchFamily="34" charset="0"/>
              </a:rPr>
              <a:t>It is in the midst of all this suffering, groaning, and waiting that the Spirit intercedes for us</a:t>
            </a:r>
          </a:p>
          <a:p>
            <a:pPr marL="0" lvl="1" indent="0" eaLnBrk="1" hangingPunct="1">
              <a:buNone/>
            </a:pPr>
            <a:r>
              <a:rPr lang="en-US" sz="20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1445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Help of the Holy Spirit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r>
              <a:rPr lang="en-US" sz="2400" b="0" i="0" dirty="0">
                <a:solidFill>
                  <a:srgbClr val="444444"/>
                </a:solidFill>
                <a:effectLst/>
                <a:latin typeface="Arial" panose="020B0604020202020204" pitchFamily="34" charset="0"/>
                <a:cs typeface="Arial" panose="020B0604020202020204" pitchFamily="34" charset="0"/>
              </a:rPr>
              <a:t>There are a couple of ways to look at this text</a:t>
            </a:r>
            <a:r>
              <a:rPr lang="en-US" sz="2400" dirty="0">
                <a:solidFill>
                  <a:srgbClr val="000000"/>
                </a:solidFill>
                <a:latin typeface="Arial" panose="020B0604020202020204" pitchFamily="34" charset="0"/>
                <a:cs typeface="Arial" panose="020B0604020202020204" pitchFamily="34" charset="0"/>
              </a:rPr>
              <a:t>	</a:t>
            </a:r>
          </a:p>
          <a:p>
            <a:pPr lvl="2" eaLnBrk="1" hangingPunct="1"/>
            <a:r>
              <a:rPr lang="en-US" sz="2040" dirty="0">
                <a:solidFill>
                  <a:srgbClr val="000000"/>
                </a:solidFill>
                <a:latin typeface="Arial" panose="020B0604020202020204" pitchFamily="34" charset="0"/>
                <a:cs typeface="Arial" panose="020B0604020202020204" pitchFamily="34" charset="0"/>
              </a:rPr>
              <a:t>The traditional way: the Holy Spirit helps us in our weakness and intercedes </a:t>
            </a:r>
          </a:p>
          <a:p>
            <a:pPr lvl="2" eaLnBrk="1" hangingPunct="1"/>
            <a:r>
              <a:rPr lang="en-US" sz="2040" dirty="0">
                <a:solidFill>
                  <a:srgbClr val="000000"/>
                </a:solidFill>
                <a:latin typeface="Arial" panose="020B0604020202020204" pitchFamily="34" charset="0"/>
                <a:cs typeface="Arial" panose="020B0604020202020204" pitchFamily="34" charset="0"/>
              </a:rPr>
              <a:t>Notice Paul does not say the Holy Spirit helps us by giving us mental encouragement, telling us what to do, or making us feel better</a:t>
            </a:r>
          </a:p>
          <a:p>
            <a:pPr lvl="2" eaLnBrk="1" hangingPunct="1"/>
            <a:r>
              <a:rPr lang="en-US" sz="2040" dirty="0">
                <a:solidFill>
                  <a:srgbClr val="000000"/>
                </a:solidFill>
                <a:latin typeface="Arial" panose="020B0604020202020204" pitchFamily="34" charset="0"/>
                <a:cs typeface="Arial" panose="020B0604020202020204" pitchFamily="34" charset="0"/>
              </a:rPr>
              <a:t>Paul is saying that though we do not know how to pray and we do not know what to verbalize to God in our suffering, the Spirit helps us in our weakness by knowing our spirits</a:t>
            </a:r>
          </a:p>
          <a:p>
            <a:pPr lvl="2" eaLnBrk="1" hangingPunct="1"/>
            <a:r>
              <a:rPr lang="en-US" sz="2040" dirty="0">
                <a:solidFill>
                  <a:srgbClr val="000000"/>
                </a:solidFill>
                <a:latin typeface="Arial" panose="020B0604020202020204" pitchFamily="34" charset="0"/>
                <a:cs typeface="Arial" panose="020B0604020202020204" pitchFamily="34" charset="0"/>
              </a:rPr>
              <a:t>God does not need us to verbalize our needs because God knows our hearts and intercedes for us</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8203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Help of the Holy Spirit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r>
              <a:rPr lang="en-US" sz="1800" b="0" i="0" dirty="0">
                <a:solidFill>
                  <a:srgbClr val="444444"/>
                </a:solidFill>
                <a:effectLst/>
                <a:latin typeface="Arial" panose="020B0604020202020204" pitchFamily="34" charset="0"/>
                <a:cs typeface="Arial" panose="020B0604020202020204" pitchFamily="34" charset="0"/>
              </a:rPr>
              <a:t>There are a couple of ways to look at this text</a:t>
            </a:r>
            <a:r>
              <a:rPr lang="en-US" sz="1800" dirty="0">
                <a:solidFill>
                  <a:srgbClr val="000000"/>
                </a:solidFill>
                <a:latin typeface="Arial" panose="020B0604020202020204" pitchFamily="34" charset="0"/>
                <a:cs typeface="Arial" panose="020B0604020202020204" pitchFamily="34" charset="0"/>
              </a:rPr>
              <a:t>	</a:t>
            </a:r>
          </a:p>
          <a:p>
            <a:pPr lvl="2" eaLnBrk="1" hangingPunct="1"/>
            <a:r>
              <a:rPr lang="en-US" sz="1800" dirty="0">
                <a:solidFill>
                  <a:srgbClr val="000000"/>
                </a:solidFill>
                <a:latin typeface="Arial" panose="020B0604020202020204" pitchFamily="34" charset="0"/>
                <a:cs typeface="Arial" panose="020B0604020202020204" pitchFamily="34" charset="0"/>
              </a:rPr>
              <a:t>Capitalization is added by the translators which may cause the us to read something into the text that is not intended</a:t>
            </a:r>
          </a:p>
          <a:p>
            <a:pPr lvl="2" eaLnBrk="1" hangingPunct="1"/>
            <a:r>
              <a:rPr lang="en-US" sz="1800" b="0" i="0" dirty="0">
                <a:solidFill>
                  <a:srgbClr val="444444"/>
                </a:solidFill>
                <a:effectLst/>
                <a:latin typeface="Arial" panose="020B0604020202020204" pitchFamily="34" charset="0"/>
                <a:cs typeface="Arial" panose="020B0604020202020204" pitchFamily="34" charset="0"/>
              </a:rPr>
              <a:t>When we take out the capitalization, we may see that Paul is not talking about the Holy Spirit doing a particular work, but simply pointing out that God hears our groaning and intercedes for all the saints, even though we may not be able to verbalize our needs</a:t>
            </a:r>
            <a:endParaRPr lang="en-US" sz="1800" b="0" i="0" dirty="0">
              <a:solidFill>
                <a:srgbClr val="000000"/>
              </a:solidFill>
              <a:effectLst/>
              <a:latin typeface="Arial" panose="020B0604020202020204" pitchFamily="34" charset="0"/>
              <a:cs typeface="Arial" panose="020B0604020202020204" pitchFamily="34" charset="0"/>
            </a:endParaRPr>
          </a:p>
          <a:p>
            <a:pPr lvl="2" eaLnBrk="1" hangingPunct="1"/>
            <a:r>
              <a:rPr lang="en-US" sz="1800" b="0" i="0" dirty="0">
                <a:solidFill>
                  <a:srgbClr val="444444"/>
                </a:solidFill>
                <a:effectLst/>
                <a:latin typeface="Arial" panose="020B0604020202020204" pitchFamily="34" charset="0"/>
                <a:cs typeface="Arial" panose="020B0604020202020204" pitchFamily="34" charset="0"/>
              </a:rPr>
              <a:t>We do not know what to say in prayer while in our weakness and sufferings</a:t>
            </a:r>
            <a:endParaRPr lang="en-US" sz="1800" dirty="0">
              <a:solidFill>
                <a:srgbClr val="000000"/>
              </a:solidFill>
              <a:latin typeface="Arial" panose="020B0604020202020204" pitchFamily="34" charset="0"/>
              <a:cs typeface="Arial" panose="020B0604020202020204" pitchFamily="34" charset="0"/>
            </a:endParaRPr>
          </a:p>
          <a:p>
            <a:pPr lvl="2" eaLnBrk="1" hangingPunct="1"/>
            <a:r>
              <a:rPr lang="en-US" sz="1800" b="0" i="0" dirty="0">
                <a:solidFill>
                  <a:srgbClr val="444444"/>
                </a:solidFill>
                <a:effectLst/>
                <a:latin typeface="Arial" panose="020B0604020202020204" pitchFamily="34" charset="0"/>
                <a:cs typeface="Arial" panose="020B0604020202020204" pitchFamily="34" charset="0"/>
              </a:rPr>
              <a:t>But God searches the heart and knows our groaning</a:t>
            </a:r>
            <a:endParaRPr lang="en-US" sz="1800" b="0" i="0" dirty="0">
              <a:solidFill>
                <a:srgbClr val="000000"/>
              </a:solidFill>
              <a:effectLst/>
              <a:latin typeface="Arial" panose="020B0604020202020204" pitchFamily="34" charset="0"/>
              <a:cs typeface="Arial" panose="020B0604020202020204" pitchFamily="34" charset="0"/>
            </a:endParaRPr>
          </a:p>
          <a:p>
            <a:pPr lvl="2" eaLnBrk="1" hangingPunct="1"/>
            <a:r>
              <a:rPr lang="en-US" sz="1800" b="0" i="0" dirty="0">
                <a:solidFill>
                  <a:srgbClr val="444444"/>
                </a:solidFill>
                <a:effectLst/>
                <a:latin typeface="Arial" panose="020B0604020202020204" pitchFamily="34" charset="0"/>
                <a:cs typeface="Arial" panose="020B0604020202020204" pitchFamily="34" charset="0"/>
              </a:rPr>
              <a:t>Notice back in </a:t>
            </a:r>
            <a:r>
              <a:rPr lang="en-US" sz="1800" b="1" i="0" dirty="0">
                <a:solidFill>
                  <a:srgbClr val="444444"/>
                </a:solidFill>
                <a:effectLst/>
                <a:latin typeface="Arial" panose="020B0604020202020204" pitchFamily="34" charset="0"/>
                <a:cs typeface="Arial" panose="020B0604020202020204" pitchFamily="34" charset="0"/>
              </a:rPr>
              <a:t>Romans 8:23 </a:t>
            </a:r>
            <a:r>
              <a:rPr lang="en-US" sz="1800" b="0" i="0" dirty="0">
                <a:solidFill>
                  <a:srgbClr val="444444"/>
                </a:solidFill>
                <a:effectLst/>
                <a:latin typeface="Arial" panose="020B0604020202020204" pitchFamily="34" charset="0"/>
                <a:cs typeface="Arial" panose="020B0604020202020204" pitchFamily="34" charset="0"/>
              </a:rPr>
              <a:t>we are the ones who are groaning inwardly. So there is a strong contextual reason to see passage is talking about our spirit groaning and God hears those sighs and groans when we do not know what to pray for</a:t>
            </a:r>
            <a:endParaRPr lang="en-US" sz="1800" dirty="0">
              <a:solidFill>
                <a:srgbClr val="000000"/>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680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The Help of the Holy Spirit</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r>
              <a:rPr lang="en-US" sz="1800" b="0" i="0" dirty="0">
                <a:solidFill>
                  <a:srgbClr val="444444"/>
                </a:solidFill>
                <a:effectLst/>
                <a:latin typeface="Arial" panose="020B0604020202020204" pitchFamily="34" charset="0"/>
                <a:cs typeface="Arial" panose="020B0604020202020204" pitchFamily="34" charset="0"/>
              </a:rPr>
              <a:t>There are a couple of ways to look at this text</a:t>
            </a:r>
            <a:r>
              <a:rPr lang="en-US" sz="1800" dirty="0">
                <a:solidFill>
                  <a:srgbClr val="000000"/>
                </a:solidFill>
                <a:latin typeface="Arial" panose="020B0604020202020204" pitchFamily="34" charset="0"/>
                <a:cs typeface="Arial" panose="020B0604020202020204" pitchFamily="34" charset="0"/>
              </a:rPr>
              <a:t>	</a:t>
            </a:r>
          </a:p>
          <a:p>
            <a:pPr lvl="2" eaLnBrk="1" hangingPunct="1"/>
            <a:r>
              <a:rPr lang="en-US" sz="2000" b="0" i="0" dirty="0">
                <a:solidFill>
                  <a:srgbClr val="444444"/>
                </a:solidFill>
                <a:effectLst/>
                <a:latin typeface="Roboto" panose="02000000000000000000" pitchFamily="2" charset="0"/>
              </a:rPr>
              <a:t>In either case, I think we come to the same result. Either Paul is saying God hears our groaning and intercedes for us even though we do not know how to pray. Thus, verse 28 is fitting: </a:t>
            </a:r>
            <a:r>
              <a:rPr lang="en-US" sz="2000" b="1" i="0" dirty="0">
                <a:solidFill>
                  <a:srgbClr val="444444"/>
                </a:solidFill>
                <a:effectLst/>
                <a:latin typeface="Roboto" panose="02000000000000000000" pitchFamily="2" charset="0"/>
              </a:rPr>
              <a:t>"And we know that for those who love God all things work together for good, for those who are called according to his purpose" (ESV). </a:t>
            </a:r>
            <a:r>
              <a:rPr lang="en-US" sz="2000" b="0" i="0" dirty="0">
                <a:solidFill>
                  <a:srgbClr val="444444"/>
                </a:solidFill>
                <a:effectLst/>
                <a:latin typeface="Roboto" panose="02000000000000000000" pitchFamily="2" charset="0"/>
              </a:rPr>
              <a:t>God hears our groaning and provides what we need. However, even if one wants to stay with the traditional understanding that the Holy Spirit is interceding, I believe we must interpret the text similarly. Paul, therefore, is saying that we do not know how to pray but the Holy Spirit helps us in our weakness by knowing what we need and interceding for the saints. The assurance is that we do not have to speak our needs for God to know what we need and to act.</a:t>
            </a:r>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37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All Things Work Together for Good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2000" b="0" i="0" dirty="0">
                <a:solidFill>
                  <a:srgbClr val="000000"/>
                </a:solidFill>
                <a:effectLst/>
                <a:latin typeface="Arial" panose="020B0604020202020204" pitchFamily="34" charset="0"/>
                <a:cs typeface="Arial" panose="020B0604020202020204" pitchFamily="34" charset="0"/>
              </a:rPr>
              <a:t>Rom 8:28 </a:t>
            </a:r>
            <a:r>
              <a:rPr lang="en-US" sz="2000" b="1" i="0" baseline="30000" dirty="0">
                <a:solidFill>
                  <a:srgbClr val="000000"/>
                </a:solidFill>
                <a:effectLst/>
                <a:latin typeface="Arial" panose="020B0604020202020204" pitchFamily="34" charset="0"/>
                <a:cs typeface="Arial" panose="020B0604020202020204" pitchFamily="34" charset="0"/>
              </a:rPr>
              <a:t>28 </a:t>
            </a:r>
            <a:r>
              <a:rPr lang="en-US" sz="2000" b="0" i="0" dirty="0">
                <a:solidFill>
                  <a:srgbClr val="000000"/>
                </a:solidFill>
                <a:effectLst/>
                <a:latin typeface="Arial" panose="020B0604020202020204" pitchFamily="34" charset="0"/>
                <a:cs typeface="Arial" panose="020B0604020202020204" pitchFamily="34" charset="0"/>
              </a:rPr>
              <a:t>And we know that all things work together for good to those who love God, to those who are the called according to </a:t>
            </a:r>
            <a:r>
              <a:rPr lang="en-US" sz="2000" b="0" i="1" dirty="0">
                <a:solidFill>
                  <a:srgbClr val="000000"/>
                </a:solidFill>
                <a:effectLst/>
                <a:latin typeface="Arial" panose="020B0604020202020204" pitchFamily="34" charset="0"/>
                <a:cs typeface="Arial" panose="020B0604020202020204" pitchFamily="34" charset="0"/>
              </a:rPr>
              <a:t>His</a:t>
            </a:r>
            <a:r>
              <a:rPr lang="en-US" sz="2000" b="0" i="0" dirty="0">
                <a:solidFill>
                  <a:srgbClr val="000000"/>
                </a:solidFill>
                <a:effectLst/>
                <a:latin typeface="Arial" panose="020B0604020202020204" pitchFamily="34" charset="0"/>
                <a:cs typeface="Arial" panose="020B0604020202020204" pitchFamily="34" charset="0"/>
              </a:rPr>
              <a:t> purpose.</a:t>
            </a:r>
          </a:p>
          <a:p>
            <a:pPr marL="0" lvl="1" indent="0" eaLnBrk="1" hangingPunct="1">
              <a:buNone/>
            </a:pPr>
            <a:endParaRPr lang="en-US" sz="2000" dirty="0">
              <a:solidFill>
                <a:srgbClr val="000000"/>
              </a:solidFill>
              <a:latin typeface="Arial" panose="020B0604020202020204" pitchFamily="34" charset="0"/>
              <a:cs typeface="Arial" panose="020B0604020202020204" pitchFamily="34" charset="0"/>
            </a:endParaRPr>
          </a:p>
          <a:p>
            <a:pPr lvl="1" eaLnBrk="1" hangingPunct="1"/>
            <a:r>
              <a:rPr lang="en-US" sz="2000" b="0" i="0" dirty="0">
                <a:solidFill>
                  <a:srgbClr val="333333"/>
                </a:solidFill>
                <a:effectLst/>
                <a:latin typeface="Arial" panose="020B0604020202020204" pitchFamily="34" charset="0"/>
                <a:cs typeface="Arial" panose="020B0604020202020204" pitchFamily="34" charset="0"/>
              </a:rPr>
              <a:t>Here again, we find a verse which is extremely popular, often mis-applied, and even controversial. Despite its incredibly comforting message, some Christians have had an awkward relationship with this verse over the years. That is in no small part due to how easy it is to take this verse out of the context of </a:t>
            </a:r>
            <a:r>
              <a:rPr lang="en-US" sz="2000" b="1" i="0" dirty="0">
                <a:solidFill>
                  <a:srgbClr val="333333"/>
                </a:solidFill>
                <a:effectLst/>
                <a:latin typeface="Arial" panose="020B0604020202020204" pitchFamily="34" charset="0"/>
                <a:cs typeface="Arial" panose="020B0604020202020204" pitchFamily="34" charset="0"/>
              </a:rPr>
              <a:t>Romans 8</a:t>
            </a:r>
            <a:r>
              <a:rPr lang="en-US" sz="2000" b="0" i="0" dirty="0">
                <a:solidFill>
                  <a:srgbClr val="333333"/>
                </a:solidFill>
                <a:effectLst/>
                <a:latin typeface="Arial" panose="020B0604020202020204" pitchFamily="34" charset="0"/>
                <a:cs typeface="Arial" panose="020B0604020202020204" pitchFamily="34" charset="0"/>
              </a:rPr>
              <a:t>. Stripping these words of their context destroys the essence of what Scripture is saying. It is also possible to interpret the verse correctly, and still misuse it to dismiss the genuine pain and suffering of another person.</a:t>
            </a:r>
            <a:endParaRPr lang="en-US" sz="2000" dirty="0">
              <a:solidFill>
                <a:srgbClr val="000000"/>
              </a:solidFill>
              <a:latin typeface="Arial" panose="020B0604020202020204" pitchFamily="34" charset="0"/>
              <a:cs typeface="Arial" panose="020B0604020202020204" pitchFamily="34" charset="0"/>
            </a:endParaRPr>
          </a:p>
          <a:p>
            <a:pPr marL="0" lvl="1" indent="0" eaLnBrk="1" hangingPunct="1">
              <a:buNone/>
            </a:pPr>
            <a:r>
              <a:rPr lang="en-US" sz="20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74418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All Things Work Together for Good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marL="0" lvl="1" indent="0" eaLnBrk="1" hangingPunct="1">
              <a:buNone/>
            </a:pPr>
            <a:r>
              <a:rPr lang="en-US" sz="1800" b="0" i="0" dirty="0">
                <a:solidFill>
                  <a:srgbClr val="000000"/>
                </a:solidFill>
                <a:effectLst/>
                <a:latin typeface="Arial" panose="020B0604020202020204" pitchFamily="34" charset="0"/>
                <a:cs typeface="Arial" panose="020B0604020202020204" pitchFamily="34" charset="0"/>
              </a:rPr>
              <a:t>Rom 8:28 </a:t>
            </a:r>
            <a:r>
              <a:rPr lang="en-US" sz="1800" b="1" i="0" baseline="30000" dirty="0">
                <a:solidFill>
                  <a:srgbClr val="000000"/>
                </a:solidFill>
                <a:effectLst/>
                <a:latin typeface="Arial" panose="020B0604020202020204" pitchFamily="34" charset="0"/>
                <a:cs typeface="Arial" panose="020B0604020202020204" pitchFamily="34" charset="0"/>
              </a:rPr>
              <a:t> 28 </a:t>
            </a:r>
            <a:r>
              <a:rPr lang="en-US" sz="1800" b="0" i="0" dirty="0">
                <a:solidFill>
                  <a:srgbClr val="000000"/>
                </a:solidFill>
                <a:effectLst/>
                <a:latin typeface="Arial" panose="020B0604020202020204" pitchFamily="34" charset="0"/>
                <a:cs typeface="Arial" panose="020B0604020202020204" pitchFamily="34" charset="0"/>
              </a:rPr>
              <a:t>And we know that all things work together for good to those who love God, to those who are the called according to </a:t>
            </a:r>
            <a:r>
              <a:rPr lang="en-US" sz="1800" b="0" i="1" dirty="0">
                <a:solidFill>
                  <a:srgbClr val="000000"/>
                </a:solidFill>
                <a:effectLst/>
                <a:latin typeface="Arial" panose="020B0604020202020204" pitchFamily="34" charset="0"/>
                <a:cs typeface="Arial" panose="020B0604020202020204" pitchFamily="34" charset="0"/>
              </a:rPr>
              <a:t>His</a:t>
            </a:r>
            <a:r>
              <a:rPr lang="en-US" sz="1800" b="0" i="0" dirty="0">
                <a:solidFill>
                  <a:srgbClr val="000000"/>
                </a:solidFill>
                <a:effectLst/>
                <a:latin typeface="Arial" panose="020B0604020202020204" pitchFamily="34" charset="0"/>
                <a:cs typeface="Arial" panose="020B0604020202020204" pitchFamily="34" charset="0"/>
              </a:rPr>
              <a:t> purpose.</a:t>
            </a: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1" eaLnBrk="1" hangingPunct="1"/>
            <a:r>
              <a:rPr lang="en-US" sz="1800" b="0" i="0" dirty="0">
                <a:solidFill>
                  <a:srgbClr val="444444"/>
                </a:solidFill>
                <a:effectLst/>
                <a:latin typeface="Arial" panose="020B0604020202020204" pitchFamily="34" charset="0"/>
                <a:cs typeface="Arial" panose="020B0604020202020204" pitchFamily="34" charset="0"/>
              </a:rPr>
              <a:t>Paul is talking about those who love God. Those who are called according to God’s purpose is who Paul is talking about. All things do not work together for good for everyone. This is not a universal promise. This is not a passage of hope to those who are lost</a:t>
            </a:r>
          </a:p>
          <a:p>
            <a:pPr lvl="1" eaLnBrk="1" hangingPunct="1"/>
            <a:r>
              <a:rPr lang="en-US" sz="1800" b="0" i="0" dirty="0">
                <a:solidFill>
                  <a:srgbClr val="444444"/>
                </a:solidFill>
                <a:effectLst/>
                <a:latin typeface="Arial" panose="020B0604020202020204" pitchFamily="34" charset="0"/>
                <a:cs typeface="Arial" panose="020B0604020202020204" pitchFamily="34" charset="0"/>
              </a:rPr>
              <a:t>Paul says that we know all things work together for good for those that love God. Paul does not say that we will feel this way. We are often going to feel the exact opposite</a:t>
            </a:r>
            <a:endParaRPr lang="en-US" sz="1800" dirty="0">
              <a:solidFill>
                <a:srgbClr val="444444"/>
              </a:solidFill>
              <a:latin typeface="Arial" panose="020B0604020202020204" pitchFamily="34" charset="0"/>
              <a:cs typeface="Arial" panose="020B0604020202020204" pitchFamily="34" charset="0"/>
            </a:endParaRPr>
          </a:p>
          <a:p>
            <a:pPr lvl="1" eaLnBrk="1" hangingPunct="1"/>
            <a:r>
              <a:rPr lang="en-US" sz="1800" b="0" i="0" dirty="0">
                <a:solidFill>
                  <a:srgbClr val="444444"/>
                </a:solidFill>
                <a:effectLst/>
                <a:latin typeface="Arial" panose="020B0604020202020204" pitchFamily="34" charset="0"/>
                <a:cs typeface="Arial" panose="020B0604020202020204" pitchFamily="34" charset="0"/>
              </a:rPr>
              <a:t>Paul does not say that God will make each individual event in our lives work out for good. There are going to be many bad things that happen to us in life. There is going to be much suffering. There are going to be hard times. Paul is not saying that this single bad, traumatic event in your life is going to be used for good.</a:t>
            </a:r>
            <a:r>
              <a:rPr lang="en-US" sz="18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2543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All Things Work Together for Good</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456841" y="1450183"/>
            <a:ext cx="8431078" cy="5074603"/>
          </a:xfrm>
        </p:spPr>
        <p:txBody>
          <a:bodyPr/>
          <a:lstStyle/>
          <a:p>
            <a:pPr marL="0" lvl="1" indent="0" eaLnBrk="1" hangingPunct="1">
              <a:buNone/>
            </a:pPr>
            <a:r>
              <a:rPr lang="en-US" sz="1700" b="0" i="0" dirty="0">
                <a:solidFill>
                  <a:srgbClr val="000000"/>
                </a:solidFill>
                <a:effectLst/>
                <a:latin typeface="Arial" panose="020B0604020202020204" pitchFamily="34" charset="0"/>
                <a:cs typeface="Arial" panose="020B0604020202020204" pitchFamily="34" charset="0"/>
              </a:rPr>
              <a:t>Rom 8:28 </a:t>
            </a:r>
            <a:r>
              <a:rPr lang="en-US" sz="1700" b="1" baseline="30000" dirty="0">
                <a:solidFill>
                  <a:srgbClr val="000000"/>
                </a:solidFill>
                <a:latin typeface="Arial" panose="020B0604020202020204" pitchFamily="34" charset="0"/>
                <a:cs typeface="Arial" panose="020B0604020202020204" pitchFamily="34" charset="0"/>
              </a:rPr>
              <a:t>2</a:t>
            </a:r>
            <a:r>
              <a:rPr lang="en-US" sz="1700" b="1" i="0" baseline="30000" dirty="0">
                <a:solidFill>
                  <a:srgbClr val="000000"/>
                </a:solidFill>
                <a:effectLst/>
                <a:latin typeface="Arial" panose="020B0604020202020204" pitchFamily="34" charset="0"/>
                <a:cs typeface="Arial" panose="020B0604020202020204" pitchFamily="34" charset="0"/>
              </a:rPr>
              <a:t>8 </a:t>
            </a:r>
            <a:r>
              <a:rPr lang="en-US" sz="1700" b="0" i="0" dirty="0">
                <a:solidFill>
                  <a:srgbClr val="000000"/>
                </a:solidFill>
                <a:effectLst/>
                <a:latin typeface="Arial" panose="020B0604020202020204" pitchFamily="34" charset="0"/>
                <a:cs typeface="Arial" panose="020B0604020202020204" pitchFamily="34" charset="0"/>
              </a:rPr>
              <a:t>And we know that all things work together for good to those who love God, to those who are the called according to </a:t>
            </a:r>
            <a:r>
              <a:rPr lang="en-US" sz="1700" b="0" i="1" dirty="0">
                <a:solidFill>
                  <a:srgbClr val="000000"/>
                </a:solidFill>
                <a:effectLst/>
                <a:latin typeface="Arial" panose="020B0604020202020204" pitchFamily="34" charset="0"/>
                <a:cs typeface="Arial" panose="020B0604020202020204" pitchFamily="34" charset="0"/>
              </a:rPr>
              <a:t>His</a:t>
            </a:r>
            <a:r>
              <a:rPr lang="en-US" sz="1700" b="0" i="0" dirty="0">
                <a:solidFill>
                  <a:srgbClr val="000000"/>
                </a:solidFill>
                <a:effectLst/>
                <a:latin typeface="Arial" panose="020B0604020202020204" pitchFamily="34" charset="0"/>
                <a:cs typeface="Arial" panose="020B0604020202020204" pitchFamily="34" charset="0"/>
              </a:rPr>
              <a:t> purpose.</a:t>
            </a:r>
          </a:p>
          <a:p>
            <a:pPr marL="0" lvl="1" indent="0" eaLnBrk="1" hangingPunct="1">
              <a:buNone/>
            </a:pPr>
            <a:endParaRPr lang="en-US" sz="1700" dirty="0">
              <a:solidFill>
                <a:srgbClr val="000000"/>
              </a:solidFill>
              <a:latin typeface="Arial" panose="020B0604020202020204" pitchFamily="34" charset="0"/>
              <a:cs typeface="Arial" panose="020B0604020202020204" pitchFamily="34" charset="0"/>
            </a:endParaRPr>
          </a:p>
          <a:p>
            <a:pPr lvl="1" eaLnBrk="1" hangingPunct="1"/>
            <a:r>
              <a:rPr lang="en-US" sz="1700" b="0" i="0" dirty="0">
                <a:solidFill>
                  <a:srgbClr val="444444"/>
                </a:solidFill>
                <a:effectLst/>
                <a:latin typeface="Arial" panose="020B0604020202020204" pitchFamily="34" charset="0"/>
                <a:cs typeface="Arial" panose="020B0604020202020204" pitchFamily="34" charset="0"/>
              </a:rPr>
              <a:t>Paul is picturing all the pieces of our life coming together for good. Not that each individual event will become good. But that all that happens to us, the good things and the bad things, are all pieces in a puzzle that are working together for good. Too often we neglect the two important words, "Work together." Things in our lives are going to work together for good. Perhaps another useful picture is that of the gears of a clock. All the events in life are gears that will eventually come together and work for good.</a:t>
            </a:r>
          </a:p>
          <a:p>
            <a:pPr lvl="1" eaLnBrk="1" hangingPunct="1"/>
            <a:endParaRPr lang="en-US" sz="1700" dirty="0">
              <a:solidFill>
                <a:srgbClr val="444444"/>
              </a:solidFill>
              <a:latin typeface="Arial" panose="020B0604020202020204" pitchFamily="34" charset="0"/>
              <a:cs typeface="Arial" panose="020B0604020202020204" pitchFamily="34" charset="0"/>
            </a:endParaRPr>
          </a:p>
          <a:p>
            <a:pPr lvl="1" eaLnBrk="1" hangingPunct="1"/>
            <a:r>
              <a:rPr lang="en-US" sz="1700" b="0" i="0" dirty="0">
                <a:solidFill>
                  <a:srgbClr val="444444"/>
                </a:solidFill>
                <a:effectLst/>
                <a:latin typeface="Arial" panose="020B0604020202020204" pitchFamily="34" charset="0"/>
                <a:cs typeface="Arial" panose="020B0604020202020204" pitchFamily="34" charset="0"/>
              </a:rPr>
              <a:t>The point is that our faith will result in praise, glory, and honor at the revelation of Jesus when he returns. The point is not that at age 80 I will look back and see that everything has worked out for good. This fits the context of Romans 8 where Paul has been talking about groaning for the glory that is to be revealed in us when he comes (</a:t>
            </a:r>
            <a:r>
              <a:rPr lang="en-US" sz="1700" b="1" i="0" dirty="0">
                <a:solidFill>
                  <a:srgbClr val="444444"/>
                </a:solidFill>
                <a:effectLst/>
                <a:latin typeface="Arial" panose="020B0604020202020204" pitchFamily="34" charset="0"/>
                <a:cs typeface="Arial" panose="020B0604020202020204" pitchFamily="34" charset="0"/>
              </a:rPr>
              <a:t>8:17-25</a:t>
            </a:r>
            <a:r>
              <a:rPr lang="en-US" sz="1700" b="0" i="0" dirty="0">
                <a:solidFill>
                  <a:srgbClr val="444444"/>
                </a:solidFill>
                <a:effectLst/>
                <a:latin typeface="Arial" panose="020B0604020202020204" pitchFamily="34" charset="0"/>
                <a:cs typeface="Arial" panose="020B0604020202020204" pitchFamily="34" charset="0"/>
              </a:rPr>
              <a:t>). That is why it is only those who are in Jesus who will have all things work together for good. Those who are in Christ and have been walking according to the Spirit are the ones who have the promise of glory</a:t>
            </a:r>
            <a:r>
              <a:rPr lang="en-US" sz="1600" b="0" i="0" dirty="0">
                <a:solidFill>
                  <a:srgbClr val="444444"/>
                </a:solidFill>
                <a:effectLst/>
                <a:latin typeface="Arial" panose="020B0604020202020204" pitchFamily="34" charset="0"/>
                <a:cs typeface="Arial" panose="020B0604020202020204" pitchFamily="34" charset="0"/>
              </a:rPr>
              <a:t>.</a:t>
            </a:r>
            <a:r>
              <a:rPr lang="en-US" sz="1600" dirty="0">
                <a:solidFill>
                  <a:srgbClr val="000000"/>
                </a:solidFill>
                <a:latin typeface="Arial" panose="020B0604020202020204" pitchFamily="34" charset="0"/>
                <a:cs typeface="Arial" panose="020B0604020202020204" pitchFamily="34" charset="0"/>
              </a:rPr>
              <a:t>	</a:t>
            </a:r>
          </a:p>
          <a:p>
            <a:pPr lvl="3" eaLnBrk="1" hangingPunct="1">
              <a:buFont typeface="Arial" panose="020B0604020202020204" pitchFamily="34" charset="0"/>
              <a:buChar char="•"/>
            </a:pPr>
            <a:endParaRPr lang="en-US" sz="128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328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8703</TotalTime>
  <Words>1628</Words>
  <Application>Microsoft Office PowerPoint</Application>
  <PresentationFormat>Custom</PresentationFormat>
  <Paragraphs>86</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Roboto</vt:lpstr>
      <vt:lpstr>Savoye LET Plain CC.:1.0</vt:lpstr>
      <vt:lpstr>Times New Roman</vt:lpstr>
      <vt:lpstr>Wingdings</vt:lpstr>
      <vt:lpstr>Office Theme</vt:lpstr>
      <vt:lpstr>The Help of the Spirit and  All Things Work Together for Good</vt:lpstr>
      <vt:lpstr>The Help of the Holy Spirit</vt:lpstr>
      <vt:lpstr>The Help of the Holy Spirit</vt:lpstr>
      <vt:lpstr>The Help of the Holy Spirit</vt:lpstr>
      <vt:lpstr>The Help of the Holy Spirit</vt:lpstr>
      <vt:lpstr>The Help of the Holy Spirit</vt:lpstr>
      <vt:lpstr>All Things Work Together for Good</vt:lpstr>
      <vt:lpstr>All Things Work Together for Good</vt:lpstr>
      <vt:lpstr>All Things Work Together for Good</vt:lpstr>
      <vt:lpstr>All Things Work Together for Good</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384</cp:revision>
  <cp:lastPrinted>2022-08-11T16:34:45Z</cp:lastPrinted>
  <dcterms:created xsi:type="dcterms:W3CDTF">2015-06-15T16:23:32Z</dcterms:created>
  <dcterms:modified xsi:type="dcterms:W3CDTF">2023-02-19T13:25:59Z</dcterms:modified>
</cp:coreProperties>
</file>