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 id="270" r:id="rId14"/>
    <p:sldId id="271" r:id="rId1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6816379" y="0"/>
            <a:ext cx="4156421"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010502"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769850" y="863068"/>
            <a:ext cx="5406922" cy="4985916"/>
          </a:xfrm>
        </p:spPr>
        <p:txBody>
          <a:bodyPr anchor="ctr">
            <a:noAutofit/>
          </a:bodyPr>
          <a:lstStyle>
            <a:lvl1pPr algn="l">
              <a:lnSpc>
                <a:spcPct val="125000"/>
              </a:lnSpc>
              <a:defRPr sz="5400" b="0" cap="all" spc="135"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7377617" y="863069"/>
            <a:ext cx="3016556" cy="5120069"/>
          </a:xfrm>
        </p:spPr>
        <p:txBody>
          <a:bodyPr anchor="ctr">
            <a:normAutofit/>
          </a:bodyPr>
          <a:lstStyle>
            <a:lvl1pPr marL="0" indent="0" algn="l">
              <a:lnSpc>
                <a:spcPct val="150000"/>
              </a:lnSpc>
              <a:buNone/>
              <a:defRPr sz="2160" b="0" cap="none" baseline="0">
                <a:solidFill>
                  <a:schemeClr val="tx1">
                    <a:lumMod val="85000"/>
                    <a:lumOff val="1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3348193" y="3400198"/>
            <a:ext cx="6858002"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7377618" y="6309360"/>
            <a:ext cx="1936021" cy="457200"/>
          </a:xfrm>
        </p:spPr>
        <p:txBody>
          <a:bodyPr/>
          <a:lstStyle/>
          <a:p>
            <a:pPr algn="l"/>
            <a:fld id="{0DCFB061-4267-4D9F-8017-6F550D3068DF}" type="datetime1">
              <a:rPr lang="en-US" smtClean="0"/>
              <a:t>2/15/2023</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769850" y="6309360"/>
            <a:ext cx="5406922"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1098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58856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0169" y="507037"/>
            <a:ext cx="1414463"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1" y="524373"/>
            <a:ext cx="5363619"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50169" y="6296616"/>
            <a:ext cx="2255396" cy="365125"/>
          </a:xfrm>
        </p:spPr>
        <p:txBody>
          <a:bodyPr/>
          <a:lstStyle/>
          <a:p>
            <a:fld id="{24B9D1C6-60D0-4CD1-8F31-F912522EB041}" type="datetime1">
              <a:rPr lang="en-US" smtClean="0"/>
              <a:t>2/15/2023</a:t>
            </a:fld>
            <a:endParaRPr lang="en-US" dirty="0"/>
          </a:p>
        </p:txBody>
      </p:sp>
      <p:sp>
        <p:nvSpPr>
          <p:cNvPr id="5" name="Footer Placeholder 4"/>
          <p:cNvSpPr>
            <a:spLocks noGrp="1"/>
          </p:cNvSpPr>
          <p:nvPr>
            <p:ph type="ftr" sz="quarter" idx="11"/>
          </p:nvPr>
        </p:nvSpPr>
        <p:spPr>
          <a:xfrm>
            <a:off x="2640330" y="6296616"/>
            <a:ext cx="5363619" cy="365125"/>
          </a:xfrm>
        </p:spPr>
        <p:txBody>
          <a:bodyPr/>
          <a:lstStyle/>
          <a:p>
            <a:endParaRPr lang="en-US" dirty="0"/>
          </a:p>
        </p:txBody>
      </p:sp>
      <p:sp>
        <p:nvSpPr>
          <p:cNvPr id="6" name="Slide Number Placeholder 5"/>
          <p:cNvSpPr>
            <a:spLocks noGrp="1"/>
          </p:cNvSpPr>
          <p:nvPr>
            <p:ph type="sldNum" sz="quarter" idx="12"/>
          </p:nvPr>
        </p:nvSpPr>
        <p:spPr>
          <a:xfrm rot="5400000">
            <a:off x="7592016" y="2883415"/>
            <a:ext cx="5383267" cy="543842"/>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8200424"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84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18790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09728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p:cNvSpPr>
            <a:spLocks noGrp="1"/>
          </p:cNvSpPr>
          <p:nvPr>
            <p:ph type="title"/>
          </p:nvPr>
        </p:nvSpPr>
        <p:spPr>
          <a:xfrm>
            <a:off x="715784" y="1406285"/>
            <a:ext cx="9534325" cy="2597841"/>
          </a:xfrm>
        </p:spPr>
        <p:txBody>
          <a:bodyPr anchor="b">
            <a:normAutofit/>
          </a:bodyPr>
          <a:lstStyle>
            <a:lvl1pPr algn="ctr">
              <a:lnSpc>
                <a:spcPct val="125000"/>
              </a:lnSpc>
              <a:defRPr sz="396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36481" y="4527857"/>
            <a:ext cx="5903116" cy="1570245"/>
          </a:xfrm>
        </p:spPr>
        <p:txBody>
          <a:bodyPr anchor="t">
            <a:normAutofit/>
          </a:bodyPr>
          <a:lstStyle>
            <a:lvl1pPr marL="0" indent="0" algn="ctr">
              <a:lnSpc>
                <a:spcPct val="130000"/>
              </a:lnSpc>
              <a:spcBef>
                <a:spcPts val="0"/>
              </a:spcBef>
              <a:buNone/>
              <a:defRPr sz="2160" b="0" baseline="0">
                <a:solidFill>
                  <a:schemeClr val="tx1">
                    <a:lumMod val="75000"/>
                    <a:lumOff val="2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2/15/2023</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0970057"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Tree>
    <p:extLst>
      <p:ext uri="{BB962C8B-B14F-4D97-AF65-F5344CB8AC3E}">
        <p14:creationId xmlns:p14="http://schemas.microsoft.com/office/powerpoint/2010/main" val="18090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839003" y="705114"/>
            <a:ext cx="5555171"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39003" y="3749040"/>
            <a:ext cx="5555170"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224528" y="3396997"/>
            <a:ext cx="674827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ext uri="{BB962C8B-B14F-4D97-AF65-F5344CB8AC3E}">
        <p14:creationId xmlns:p14="http://schemas.microsoft.com/office/powerpoint/2010/main" val="363474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39000" y="658999"/>
            <a:ext cx="5549780" cy="457200"/>
          </a:xfrm>
        </p:spPr>
        <p:txBody>
          <a:bodyPr anchor="b">
            <a:normAutofit/>
          </a:bodyPr>
          <a:lstStyle>
            <a:lvl1pPr marL="0" indent="0">
              <a:lnSpc>
                <a:spcPct val="130000"/>
              </a:lnSpc>
              <a:buNone/>
              <a:defRPr sz="1620" b="1" cap="all" baseline="0">
                <a:solidFill>
                  <a:schemeClr val="accent1"/>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839001" y="1116200"/>
            <a:ext cx="5549780"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39002" y="3623098"/>
            <a:ext cx="5549779" cy="457200"/>
          </a:xfrm>
        </p:spPr>
        <p:txBody>
          <a:bodyPr anchor="b">
            <a:normAutofit/>
          </a:bodyPr>
          <a:lstStyle>
            <a:lvl1pPr marL="0" indent="0">
              <a:lnSpc>
                <a:spcPct val="99000"/>
              </a:lnSpc>
              <a:buNone/>
              <a:defRPr lang="en-US" sz="1620" b="1" kern="1200" cap="all" spc="135" baseline="0" dirty="0">
                <a:solidFill>
                  <a:schemeClr val="accent1"/>
                </a:solidFill>
                <a:latin typeface="+mn-lt"/>
                <a:ea typeface="+mn-ea"/>
                <a:cs typeface="+mn-cs"/>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marL="0" lvl="0" indent="0" algn="l" defTabSz="822960" rtl="0" eaLnBrk="1" latinLnBrk="0" hangingPunct="1">
              <a:lnSpc>
                <a:spcPct val="130000"/>
              </a:lnSpc>
              <a:spcBef>
                <a:spcPts val="837"/>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39004" y="4102370"/>
            <a:ext cx="5549777"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2/15/2023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224528" y="3396997"/>
            <a:ext cx="674827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Tree>
    <p:extLst>
      <p:ext uri="{BB962C8B-B14F-4D97-AF65-F5344CB8AC3E}">
        <p14:creationId xmlns:p14="http://schemas.microsoft.com/office/powerpoint/2010/main" val="427147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82020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2/15/2023</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62751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7423733"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p:cNvSpPr>
            <a:spLocks noGrp="1"/>
          </p:cNvSpPr>
          <p:nvPr>
            <p:ph type="title"/>
          </p:nvPr>
        </p:nvSpPr>
        <p:spPr>
          <a:xfrm>
            <a:off x="7877714" y="640080"/>
            <a:ext cx="2516459" cy="2551751"/>
          </a:xfrm>
        </p:spPr>
        <p:txBody>
          <a:bodyPr anchor="b">
            <a:normAutofit/>
          </a:bodyPr>
          <a:lstStyle>
            <a:lvl1pPr algn="l">
              <a:lnSpc>
                <a:spcPct val="135000"/>
              </a:lnSpc>
              <a:defRPr sz="2880"/>
            </a:lvl1pPr>
          </a:lstStyle>
          <a:p>
            <a:r>
              <a:rPr lang="en-US"/>
              <a:t>Click to edit Master title style</a:t>
            </a:r>
            <a:endParaRPr lang="en-US" dirty="0"/>
          </a:p>
        </p:txBody>
      </p:sp>
      <p:sp>
        <p:nvSpPr>
          <p:cNvPr id="3" name="Content Placeholder 2"/>
          <p:cNvSpPr>
            <a:spLocks noGrp="1"/>
          </p:cNvSpPr>
          <p:nvPr>
            <p:ph idx="1"/>
          </p:nvPr>
        </p:nvSpPr>
        <p:spPr>
          <a:xfrm>
            <a:off x="574937" y="640079"/>
            <a:ext cx="6272724" cy="5455921"/>
          </a:xfrm>
        </p:spPr>
        <p:txBody>
          <a:bodyPr/>
          <a:lstStyle>
            <a:lvl1pPr>
              <a:defRPr sz="1800"/>
            </a:lvl1pPr>
            <a:lvl2pPr>
              <a:defRPr sz="1620"/>
            </a:lvl2pPr>
            <a:lvl3pPr>
              <a:defRPr sz="144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7877714" y="3223804"/>
            <a:ext cx="2516459" cy="2872197"/>
          </a:xfrm>
        </p:spPr>
        <p:txBody>
          <a:bodyPr anchor="t">
            <a:normAutofit/>
          </a:bodyPr>
          <a:lstStyle>
            <a:lvl1pPr marL="0" indent="0">
              <a:spcBef>
                <a:spcPts val="1260"/>
              </a:spcBef>
              <a:buNone/>
              <a:defRPr sz="1620" b="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023535" y="3400198"/>
            <a:ext cx="6858002"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7877714" y="6309360"/>
            <a:ext cx="1560786" cy="457200"/>
          </a:xfrm>
        </p:spPr>
        <p:txBody>
          <a:bodyPr/>
          <a:lstStyle>
            <a:lvl1pPr algn="l">
              <a:defRPr/>
            </a:lvl1pPr>
          </a:lstStyle>
          <a:p>
            <a:fld id="{61A2E4C8-2960-4ADD-862C-4D9643CB15AC}" type="datetime1">
              <a:rPr lang="en-US" smtClean="0"/>
              <a:t>2/15/2023</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574937" y="6309360"/>
            <a:ext cx="6294480"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85701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51497" y="640080"/>
            <a:ext cx="2442677" cy="2695903"/>
          </a:xfrm>
        </p:spPr>
        <p:txBody>
          <a:bodyPr anchor="b">
            <a:noAutofit/>
          </a:bodyPr>
          <a:lstStyle>
            <a:lvl1pPr algn="l">
              <a:lnSpc>
                <a:spcPct val="104000"/>
              </a:lnSpc>
              <a:defRPr sz="306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7423733" cy="6857999"/>
          </a:xfrm>
          <a:solidFill>
            <a:schemeClr val="bg2">
              <a:lumMod val="90000"/>
            </a:schemeClr>
          </a:solidFill>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p:cNvSpPr>
            <a:spLocks noGrp="1"/>
          </p:cNvSpPr>
          <p:nvPr>
            <p:ph type="body" sz="half" idx="2" hasCustomPrompt="1"/>
          </p:nvPr>
        </p:nvSpPr>
        <p:spPr>
          <a:xfrm>
            <a:off x="7951497" y="3429000"/>
            <a:ext cx="2442677" cy="2508026"/>
          </a:xfrm>
        </p:spPr>
        <p:txBody>
          <a:bodyPr anchor="t">
            <a:normAutofit/>
          </a:bodyPr>
          <a:lstStyle>
            <a:lvl1pPr marL="0" indent="0">
              <a:spcBef>
                <a:spcPts val="1260"/>
              </a:spcBef>
              <a:buNone/>
              <a:defRPr sz="1620" b="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023535" y="3400198"/>
            <a:ext cx="6858002"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7951497" y="6309360"/>
            <a:ext cx="1481328" cy="457200"/>
          </a:xfrm>
        </p:spPr>
        <p:txBody>
          <a:bodyPr/>
          <a:lstStyle/>
          <a:p>
            <a:fld id="{48BDEA15-09CD-4275-A8E0-385C965F48B0}" type="datetime1">
              <a:rPr lang="en-US" smtClean="0"/>
              <a:t>2/15/2023</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576072" y="6309360"/>
            <a:ext cx="4451933"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87322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246472" y="0"/>
            <a:ext cx="672632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Placeholder 1"/>
          <p:cNvSpPr>
            <a:spLocks noGrp="1"/>
          </p:cNvSpPr>
          <p:nvPr>
            <p:ph type="title"/>
          </p:nvPr>
        </p:nvSpPr>
        <p:spPr>
          <a:xfrm>
            <a:off x="578627" y="705113"/>
            <a:ext cx="3070776"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39004" y="705114"/>
            <a:ext cx="5555171"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8626" y="6309360"/>
            <a:ext cx="3070776" cy="457200"/>
          </a:xfrm>
          <a:prstGeom prst="rect">
            <a:avLst/>
          </a:prstGeom>
        </p:spPr>
        <p:txBody>
          <a:bodyPr vert="horz" lIns="109728" tIns="109728" rIns="109728" bIns="91440" rtlCol="0" anchor="ctr"/>
          <a:lstStyle>
            <a:lvl1pPr algn="l">
              <a:defRPr sz="1080" spc="135" baseline="0">
                <a:solidFill>
                  <a:schemeClr val="tx1">
                    <a:lumMod val="75000"/>
                    <a:lumOff val="25000"/>
                  </a:schemeClr>
                </a:solidFill>
                <a:latin typeface="+mj-lt"/>
              </a:defRPr>
            </a:lvl1pPr>
          </a:lstStyle>
          <a:p>
            <a:fld id="{4AF8082C-0922-4249-A612-B415F5231620}" type="datetime1">
              <a:rPr lang="en-US" smtClean="0"/>
              <a:t>2/15/2023</a:t>
            </a:fld>
            <a:endParaRPr lang="en-US" dirty="0"/>
          </a:p>
        </p:txBody>
      </p:sp>
      <p:sp>
        <p:nvSpPr>
          <p:cNvPr id="5" name="Footer Placeholder 4"/>
          <p:cNvSpPr>
            <a:spLocks noGrp="1"/>
          </p:cNvSpPr>
          <p:nvPr>
            <p:ph type="ftr" sz="quarter" idx="3"/>
          </p:nvPr>
        </p:nvSpPr>
        <p:spPr>
          <a:xfrm>
            <a:off x="4839003" y="6309360"/>
            <a:ext cx="4451933" cy="457200"/>
          </a:xfrm>
          <a:prstGeom prst="rect">
            <a:avLst/>
          </a:prstGeom>
        </p:spPr>
        <p:txBody>
          <a:bodyPr vert="horz" lIns="109728" tIns="109728" rIns="109728" bIns="91440" rtlCol="0" anchor="ctr"/>
          <a:lstStyle>
            <a:lvl1pPr algn="l">
              <a:defRPr sz="1080" spc="135"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9512282" y="6309360"/>
            <a:ext cx="881891" cy="457200"/>
          </a:xfrm>
          <a:prstGeom prst="rect">
            <a:avLst/>
          </a:prstGeom>
        </p:spPr>
        <p:txBody>
          <a:bodyPr vert="horz" lIns="109728" tIns="109728" rIns="109728" bIns="91440" rtlCol="0" anchor="b"/>
          <a:lstStyle>
            <a:lvl1pPr algn="r">
              <a:defRPr sz="1440" b="1" spc="135"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788668" y="3400198"/>
            <a:ext cx="6858002"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Tree>
    <p:extLst>
      <p:ext uri="{BB962C8B-B14F-4D97-AF65-F5344CB8AC3E}">
        <p14:creationId xmlns:p14="http://schemas.microsoft.com/office/powerpoint/2010/main" val="230864117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1" r:id="rId6"/>
    <p:sldLayoutId id="2147483777" r:id="rId7"/>
    <p:sldLayoutId id="2147483778" r:id="rId8"/>
    <p:sldLayoutId id="2147483779" r:id="rId9"/>
    <p:sldLayoutId id="2147483780" r:id="rId10"/>
    <p:sldLayoutId id="2147483782" r:id="rId11"/>
  </p:sldLayoutIdLst>
  <p:hf sldNum="0" hdr="0" ftr="0" dt="0"/>
  <p:txStyles>
    <p:titleStyle>
      <a:lvl1pPr algn="l" defTabSz="822960" rtl="0" eaLnBrk="1" latinLnBrk="0" hangingPunct="1">
        <a:lnSpc>
          <a:spcPct val="150000"/>
        </a:lnSpc>
        <a:spcBef>
          <a:spcPct val="0"/>
        </a:spcBef>
        <a:buNone/>
        <a:defRPr sz="3240" b="1" kern="1200" spc="135" baseline="0">
          <a:solidFill>
            <a:schemeClr val="tx1">
              <a:lumMod val="75000"/>
              <a:lumOff val="25000"/>
            </a:schemeClr>
          </a:solidFill>
          <a:latin typeface="+mj-lt"/>
          <a:ea typeface="+mj-ea"/>
          <a:cs typeface="+mj-cs"/>
        </a:defRPr>
      </a:lvl1pPr>
    </p:titleStyle>
    <p:bodyStyle>
      <a:lvl1pPr marL="0" indent="0" algn="l" defTabSz="822960" rtl="0" eaLnBrk="1" latinLnBrk="0" hangingPunct="1">
        <a:lnSpc>
          <a:spcPct val="140000"/>
        </a:lnSpc>
        <a:spcBef>
          <a:spcPts val="837"/>
        </a:spcBef>
        <a:buFont typeface="Corbel" panose="020B0503020204020204" pitchFamily="34" charset="0"/>
        <a:buNone/>
        <a:defRPr sz="1620" b="1" kern="1200" spc="135" baseline="0">
          <a:solidFill>
            <a:schemeClr val="tx1">
              <a:lumMod val="75000"/>
              <a:lumOff val="25000"/>
            </a:schemeClr>
          </a:solidFill>
          <a:latin typeface="+mn-lt"/>
          <a:ea typeface="+mn-ea"/>
          <a:cs typeface="+mn-cs"/>
        </a:defRPr>
      </a:lvl1pPr>
      <a:lvl2pPr marL="0" indent="0" algn="l" defTabSz="822960" rtl="0" eaLnBrk="1" latinLnBrk="0" hangingPunct="1">
        <a:lnSpc>
          <a:spcPct val="140000"/>
        </a:lnSpc>
        <a:spcBef>
          <a:spcPts val="837"/>
        </a:spcBef>
        <a:buFont typeface="Corbel" panose="020B0503020204020204" pitchFamily="34" charset="0"/>
        <a:buNone/>
        <a:defRPr sz="1440" kern="1200" spc="135" baseline="0">
          <a:solidFill>
            <a:schemeClr val="tx1">
              <a:lumMod val="75000"/>
              <a:lumOff val="25000"/>
            </a:schemeClr>
          </a:solidFill>
          <a:latin typeface="+mn-lt"/>
          <a:ea typeface="+mn-ea"/>
          <a:cs typeface="+mn-cs"/>
        </a:defRPr>
      </a:lvl2pPr>
      <a:lvl3pPr marL="0" indent="-288036" algn="l" defTabSz="822960" rtl="0" eaLnBrk="1" latinLnBrk="0" hangingPunct="1">
        <a:lnSpc>
          <a:spcPct val="140000"/>
        </a:lnSpc>
        <a:spcBef>
          <a:spcPts val="837"/>
        </a:spcBef>
        <a:buFont typeface="Corbel" panose="020B0503020204020204" pitchFamily="34" charset="0"/>
        <a:buChar char="–"/>
        <a:defRPr sz="1260" i="1" kern="1200" spc="135" baseline="0">
          <a:solidFill>
            <a:schemeClr val="tx1">
              <a:lumMod val="75000"/>
              <a:lumOff val="25000"/>
            </a:schemeClr>
          </a:solidFill>
          <a:latin typeface="+mn-lt"/>
          <a:ea typeface="+mn-ea"/>
          <a:cs typeface="+mn-cs"/>
        </a:defRPr>
      </a:lvl3pPr>
      <a:lvl4pPr marL="0" indent="-288036" algn="l" defTabSz="822960" rtl="0" eaLnBrk="1" latinLnBrk="0" hangingPunct="1">
        <a:lnSpc>
          <a:spcPct val="140000"/>
        </a:lnSpc>
        <a:spcBef>
          <a:spcPts val="837"/>
        </a:spcBef>
        <a:buFont typeface="Corbel" panose="020B0503020204020204" pitchFamily="34" charset="0"/>
        <a:buChar char="–"/>
        <a:defRPr sz="1260" kern="1200" spc="135" baseline="0">
          <a:solidFill>
            <a:schemeClr val="tx1">
              <a:lumMod val="75000"/>
              <a:lumOff val="25000"/>
            </a:schemeClr>
          </a:solidFill>
          <a:latin typeface="+mn-lt"/>
          <a:ea typeface="+mn-ea"/>
          <a:cs typeface="+mn-cs"/>
        </a:defRPr>
      </a:lvl4pPr>
      <a:lvl5pPr marL="0" indent="-288036" algn="l" defTabSz="822960" rtl="0" eaLnBrk="1" latinLnBrk="0" hangingPunct="1">
        <a:lnSpc>
          <a:spcPct val="140000"/>
        </a:lnSpc>
        <a:spcBef>
          <a:spcPts val="837"/>
        </a:spcBef>
        <a:buFont typeface="Corbel" panose="020B0503020204020204" pitchFamily="34" charset="0"/>
        <a:buChar char="–"/>
        <a:defRPr sz="1260" i="1" kern="1200" spc="135" baseline="0">
          <a:solidFill>
            <a:schemeClr val="tx1">
              <a:lumMod val="75000"/>
              <a:lumOff val="25000"/>
            </a:schemeClr>
          </a:solidFill>
          <a:latin typeface="+mn-lt"/>
          <a:ea typeface="+mn-ea"/>
          <a:cs typeface="+mn-cs"/>
        </a:defRPr>
      </a:lvl5pPr>
      <a:lvl6pPr marL="1728216" indent="-288036" algn="l" defTabSz="822960" rtl="0" eaLnBrk="1" latinLnBrk="0" hangingPunct="1">
        <a:lnSpc>
          <a:spcPct val="111000"/>
        </a:lnSpc>
        <a:spcBef>
          <a:spcPts val="837"/>
        </a:spcBef>
        <a:buFont typeface="Corbel" panose="020B0503020204020204" pitchFamily="34" charset="0"/>
        <a:buChar char="–"/>
        <a:defRPr sz="1260" kern="1200">
          <a:solidFill>
            <a:schemeClr val="accent1">
              <a:lumMod val="75000"/>
            </a:schemeClr>
          </a:solidFill>
          <a:latin typeface="+mn-lt"/>
          <a:ea typeface="+mn-ea"/>
          <a:cs typeface="+mn-cs"/>
        </a:defRPr>
      </a:lvl6pPr>
      <a:lvl7pPr marL="2016252" indent="-288036" algn="l" defTabSz="822960" rtl="0" eaLnBrk="1" latinLnBrk="0" hangingPunct="1">
        <a:lnSpc>
          <a:spcPct val="111000"/>
        </a:lnSpc>
        <a:spcBef>
          <a:spcPts val="837"/>
        </a:spcBef>
        <a:buFont typeface="Corbel" panose="020B0503020204020204" pitchFamily="34" charset="0"/>
        <a:buChar char="–"/>
        <a:defRPr sz="1260" i="1" kern="1200">
          <a:solidFill>
            <a:schemeClr val="accent1">
              <a:lumMod val="75000"/>
            </a:schemeClr>
          </a:solidFill>
          <a:latin typeface="+mn-lt"/>
          <a:ea typeface="+mn-ea"/>
          <a:cs typeface="+mn-cs"/>
        </a:defRPr>
      </a:lvl7pPr>
      <a:lvl8pPr marL="2304288" indent="-288036" algn="l" defTabSz="822960" rtl="0" eaLnBrk="1" latinLnBrk="0" hangingPunct="1">
        <a:lnSpc>
          <a:spcPct val="111000"/>
        </a:lnSpc>
        <a:spcBef>
          <a:spcPts val="837"/>
        </a:spcBef>
        <a:buFont typeface="Corbel" panose="020B0503020204020204" pitchFamily="34" charset="0"/>
        <a:buChar char="–"/>
        <a:defRPr sz="1260" kern="1200">
          <a:solidFill>
            <a:schemeClr val="accent1">
              <a:lumMod val="75000"/>
            </a:schemeClr>
          </a:solidFill>
          <a:latin typeface="+mn-lt"/>
          <a:ea typeface="+mn-ea"/>
          <a:cs typeface="+mn-cs"/>
        </a:defRPr>
      </a:lvl8pPr>
      <a:lvl9pPr marL="2592324" indent="-288036" algn="l" defTabSz="822960" rtl="0" eaLnBrk="1" latinLnBrk="0" hangingPunct="1">
        <a:lnSpc>
          <a:spcPct val="111000"/>
        </a:lnSpc>
        <a:spcBef>
          <a:spcPts val="837"/>
        </a:spcBef>
        <a:buFont typeface="Corbel" panose="020B0503020204020204" pitchFamily="34" charset="0"/>
        <a:buChar char="–"/>
        <a:defRPr sz="1260" i="1" kern="1200">
          <a:solidFill>
            <a:schemeClr val="accent1">
              <a:lumMod val="75000"/>
            </a:schemeClr>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725BC23-E0DD-4037-B2B8-7B6FA6454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42900"/>
            <a:ext cx="10972801"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4" name="Rectangle 23">
            <a:extLst>
              <a:ext uri="{FF2B5EF4-FFF2-40B4-BE49-F238E27FC236}">
                <a16:creationId xmlns:a16="http://schemas.microsoft.com/office/drawing/2014/main" id="{199EE120-2D35-4A48-BAAE-238F986A1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42900"/>
            <a:ext cx="3983465" cy="1623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pic>
        <p:nvPicPr>
          <p:cNvPr id="17" name="Picture 3">
            <a:extLst>
              <a:ext uri="{FF2B5EF4-FFF2-40B4-BE49-F238E27FC236}">
                <a16:creationId xmlns:a16="http://schemas.microsoft.com/office/drawing/2014/main" id="{6C5CDA3A-8BC6-CC4C-8017-3A67BBE0ED2D}"/>
              </a:ext>
            </a:extLst>
          </p:cNvPr>
          <p:cNvPicPr>
            <a:picLocks noChangeAspect="1"/>
          </p:cNvPicPr>
          <p:nvPr/>
        </p:nvPicPr>
        <p:blipFill rotWithShape="1">
          <a:blip r:embed="rId2"/>
          <a:srcRect r="-1" b="2427"/>
          <a:stretch/>
        </p:blipFill>
        <p:spPr>
          <a:xfrm>
            <a:off x="18" y="1966565"/>
            <a:ext cx="4012252" cy="3914821"/>
          </a:xfrm>
          <a:prstGeom prst="rect">
            <a:avLst/>
          </a:prstGeom>
        </p:spPr>
      </p:pic>
      <p:sp>
        <p:nvSpPr>
          <p:cNvPr id="26" name="Rectangle 25">
            <a:extLst>
              <a:ext uri="{FF2B5EF4-FFF2-40B4-BE49-F238E27FC236}">
                <a16:creationId xmlns:a16="http://schemas.microsoft.com/office/drawing/2014/main" id="{552F9EAC-0C70-441C-AC78-65174C28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908981"/>
            <a:ext cx="6989330" cy="398477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9E25BB1F-DCB8-EA80-927D-9D72A58D026A}"/>
              </a:ext>
            </a:extLst>
          </p:cNvPr>
          <p:cNvSpPr>
            <a:spLocks noGrp="1"/>
          </p:cNvSpPr>
          <p:nvPr>
            <p:ph type="ctrTitle"/>
          </p:nvPr>
        </p:nvSpPr>
        <p:spPr>
          <a:xfrm>
            <a:off x="4393891" y="2275066"/>
            <a:ext cx="6000282" cy="2392442"/>
          </a:xfrm>
        </p:spPr>
        <p:txBody>
          <a:bodyPr anchor="b">
            <a:normAutofit/>
          </a:bodyPr>
          <a:lstStyle/>
          <a:p>
            <a:r>
              <a:rPr lang="en-US" dirty="0"/>
              <a:t>Restoration of the soul</a:t>
            </a:r>
          </a:p>
        </p:txBody>
      </p:sp>
      <p:sp>
        <p:nvSpPr>
          <p:cNvPr id="3" name="Subtitle 2">
            <a:extLst>
              <a:ext uri="{FF2B5EF4-FFF2-40B4-BE49-F238E27FC236}">
                <a16:creationId xmlns:a16="http://schemas.microsoft.com/office/drawing/2014/main" id="{4D2F79E7-EBD0-BB42-EEC7-E517B108CB14}"/>
              </a:ext>
            </a:extLst>
          </p:cNvPr>
          <p:cNvSpPr>
            <a:spLocks noGrp="1"/>
          </p:cNvSpPr>
          <p:nvPr>
            <p:ph type="subTitle" idx="1"/>
          </p:nvPr>
        </p:nvSpPr>
        <p:spPr>
          <a:xfrm>
            <a:off x="4393892" y="4672743"/>
            <a:ext cx="6000282" cy="1054980"/>
          </a:xfrm>
        </p:spPr>
        <p:txBody>
          <a:bodyPr anchor="t">
            <a:normAutofit/>
          </a:bodyPr>
          <a:lstStyle/>
          <a:p>
            <a:r>
              <a:rPr lang="en-US" dirty="0"/>
              <a:t>Understanding Church Discipline</a:t>
            </a:r>
          </a:p>
        </p:txBody>
      </p:sp>
      <p:sp>
        <p:nvSpPr>
          <p:cNvPr id="28" name="Rectangle 27">
            <a:extLst>
              <a:ext uri="{FF2B5EF4-FFF2-40B4-BE49-F238E27FC236}">
                <a16:creationId xmlns:a16="http://schemas.microsoft.com/office/drawing/2014/main" id="{0D48F6B8-EF56-4340-982E-F4D6F5DC2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3" y="1921326"/>
            <a:ext cx="10970056"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37" name="Rectangle 29">
            <a:extLst>
              <a:ext uri="{FF2B5EF4-FFF2-40B4-BE49-F238E27FC236}">
                <a16:creationId xmlns:a16="http://schemas.microsoft.com/office/drawing/2014/main" id="{AC596C40-FEA6-4867-853D-CF37DE3B6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4" y="5893754"/>
            <a:ext cx="10972801" cy="62134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38" name="Rectangle 31">
            <a:extLst>
              <a:ext uri="{FF2B5EF4-FFF2-40B4-BE49-F238E27FC236}">
                <a16:creationId xmlns:a16="http://schemas.microsoft.com/office/drawing/2014/main" id="{9DC7C5E2-274E-49A3-A8E0-46A5B8CAC3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3" y="5841381"/>
            <a:ext cx="10970056" cy="576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39" name="Rectangle 33">
            <a:extLst>
              <a:ext uri="{FF2B5EF4-FFF2-40B4-BE49-F238E27FC236}">
                <a16:creationId xmlns:a16="http://schemas.microsoft.com/office/drawing/2014/main" id="{D6CF8D2C-9E01-48EC-8DDF-8A1FF60AE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342900"/>
            <a:ext cx="57607" cy="6172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Tree>
    <p:extLst>
      <p:ext uri="{BB962C8B-B14F-4D97-AF65-F5344CB8AC3E}">
        <p14:creationId xmlns:p14="http://schemas.microsoft.com/office/powerpoint/2010/main" val="14885290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When does restoration occur</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317532" y="1952825"/>
            <a:ext cx="6292861" cy="3635693"/>
          </a:xfrm>
        </p:spPr>
        <p:txBody>
          <a:bodyPr>
            <a:normAutofit fontScale="47500" lnSpcReduction="20000"/>
          </a:bodyPr>
          <a:lstStyle/>
          <a:p>
            <a:r>
              <a:rPr lang="en-US" sz="3600" i="1" dirty="0"/>
              <a:t>2 Cor 7:10-11</a:t>
            </a:r>
            <a:r>
              <a:rPr lang="en-US" sz="3600" baseline="30000" dirty="0"/>
              <a:t> 10</a:t>
            </a:r>
            <a:r>
              <a:rPr lang="en-US" sz="3600" baseline="30000" dirty="0">
                <a:highlight>
                  <a:srgbClr val="FFFF00"/>
                </a:highlight>
              </a:rPr>
              <a:t> </a:t>
            </a:r>
            <a:r>
              <a:rPr lang="en-US" sz="3600" dirty="0">
                <a:highlight>
                  <a:srgbClr val="FFFF00"/>
                </a:highlight>
              </a:rPr>
              <a:t>For godly sorrow produces repentance </a:t>
            </a:r>
            <a:r>
              <a:rPr lang="en-US" sz="3600" i="1" dirty="0">
                <a:highlight>
                  <a:srgbClr val="FFFF00"/>
                </a:highlight>
              </a:rPr>
              <a:t>leading</a:t>
            </a:r>
            <a:r>
              <a:rPr lang="en-US" sz="3600" dirty="0">
                <a:highlight>
                  <a:srgbClr val="FFFF00"/>
                </a:highlight>
              </a:rPr>
              <a:t> to salvation</a:t>
            </a:r>
            <a:r>
              <a:rPr lang="en-US" sz="3600" dirty="0"/>
              <a:t>, not to be regretted; but the sorrow of the world produces death. </a:t>
            </a:r>
            <a:r>
              <a:rPr lang="en-US" sz="3600" baseline="30000" dirty="0"/>
              <a:t>11 </a:t>
            </a:r>
            <a:r>
              <a:rPr lang="en-US" sz="3600" dirty="0"/>
              <a:t>For observe this very thing, that you sorrowed in a godly manner: What diligence it produced in you, </a:t>
            </a:r>
            <a:r>
              <a:rPr lang="en-US" sz="3600" i="1" dirty="0"/>
              <a:t>what</a:t>
            </a:r>
            <a:r>
              <a:rPr lang="en-US" sz="3600" dirty="0"/>
              <a:t> clearing </a:t>
            </a:r>
            <a:r>
              <a:rPr lang="en-US" sz="3600" i="1" dirty="0"/>
              <a:t>of yourselves, what</a:t>
            </a:r>
            <a:r>
              <a:rPr lang="en-US" sz="3600" dirty="0"/>
              <a:t> indignation, </a:t>
            </a:r>
            <a:r>
              <a:rPr lang="en-US" sz="3600" i="1" dirty="0"/>
              <a:t>what</a:t>
            </a:r>
            <a:r>
              <a:rPr lang="en-US" sz="3600" dirty="0"/>
              <a:t> fear, </a:t>
            </a:r>
            <a:r>
              <a:rPr lang="en-US" sz="3600" i="1" dirty="0"/>
              <a:t>what</a:t>
            </a:r>
            <a:r>
              <a:rPr lang="en-US" sz="3600" dirty="0"/>
              <a:t> vehement desire, </a:t>
            </a:r>
            <a:r>
              <a:rPr lang="en-US" sz="3600" i="1" dirty="0"/>
              <a:t>what</a:t>
            </a:r>
            <a:r>
              <a:rPr lang="en-US" sz="3600" dirty="0"/>
              <a:t> zeal, </a:t>
            </a:r>
            <a:r>
              <a:rPr lang="en-US" sz="3600" i="1" dirty="0"/>
              <a:t>what</a:t>
            </a:r>
            <a:r>
              <a:rPr lang="en-US" sz="3600" dirty="0"/>
              <a:t> vindication! In all </a:t>
            </a:r>
            <a:r>
              <a:rPr lang="en-US" sz="3600" i="1" dirty="0"/>
              <a:t>things</a:t>
            </a:r>
            <a:r>
              <a:rPr lang="en-US" sz="3600" dirty="0"/>
              <a:t> you proved yourselves to be clear in this matter. </a:t>
            </a:r>
          </a:p>
          <a:p>
            <a:r>
              <a:rPr lang="en-US" sz="2400" i="1" dirty="0"/>
              <a:t> </a:t>
            </a:r>
          </a:p>
        </p:txBody>
      </p:sp>
    </p:spTree>
    <p:extLst>
      <p:ext uri="{BB962C8B-B14F-4D97-AF65-F5344CB8AC3E}">
        <p14:creationId xmlns:p14="http://schemas.microsoft.com/office/powerpoint/2010/main" val="173438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Examples of true repentance</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562091" y="1952825"/>
            <a:ext cx="5832084" cy="3635693"/>
          </a:xfrm>
        </p:spPr>
        <p:txBody>
          <a:bodyPr>
            <a:normAutofit/>
          </a:bodyPr>
          <a:lstStyle/>
          <a:p>
            <a:r>
              <a:rPr lang="en-US" sz="2400" i="1" dirty="0"/>
              <a:t> </a:t>
            </a:r>
          </a:p>
        </p:txBody>
      </p:sp>
      <p:pic>
        <p:nvPicPr>
          <p:cNvPr id="4" name="Picture 3" descr="Graphical user interface&#10;&#10;Description automatically generated">
            <a:extLst>
              <a:ext uri="{FF2B5EF4-FFF2-40B4-BE49-F238E27FC236}">
                <a16:creationId xmlns:a16="http://schemas.microsoft.com/office/drawing/2014/main" id="{0CFC1864-F9D1-D0EA-51C3-ECEA1D733C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9696" y="1952825"/>
            <a:ext cx="5649996" cy="3403851"/>
          </a:xfrm>
          <a:prstGeom prst="rect">
            <a:avLst/>
          </a:prstGeom>
        </p:spPr>
      </p:pic>
    </p:spTree>
    <p:extLst>
      <p:ext uri="{BB962C8B-B14F-4D97-AF65-F5344CB8AC3E}">
        <p14:creationId xmlns:p14="http://schemas.microsoft.com/office/powerpoint/2010/main" val="20093484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Examples of true repentance</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562091" y="1952825"/>
            <a:ext cx="5832084" cy="3635693"/>
          </a:xfrm>
        </p:spPr>
        <p:txBody>
          <a:bodyPr>
            <a:normAutofit/>
          </a:bodyPr>
          <a:lstStyle/>
          <a:p>
            <a:r>
              <a:rPr lang="en-US" sz="2400" i="1" dirty="0"/>
              <a:t> </a:t>
            </a:r>
          </a:p>
        </p:txBody>
      </p:sp>
      <p:pic>
        <p:nvPicPr>
          <p:cNvPr id="5" name="Picture 4" descr="A picture containing text, tree, outdoor, sign&#10;&#10;Description automatically generated">
            <a:extLst>
              <a:ext uri="{FF2B5EF4-FFF2-40B4-BE49-F238E27FC236}">
                <a16:creationId xmlns:a16="http://schemas.microsoft.com/office/drawing/2014/main" id="{22299EC7-3A9C-C2E3-7BA5-403A1D9354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904" y="2096284"/>
            <a:ext cx="5702904" cy="3247241"/>
          </a:xfrm>
          <a:prstGeom prst="rect">
            <a:avLst/>
          </a:prstGeom>
        </p:spPr>
      </p:pic>
    </p:spTree>
    <p:extLst>
      <p:ext uri="{BB962C8B-B14F-4D97-AF65-F5344CB8AC3E}">
        <p14:creationId xmlns:p14="http://schemas.microsoft.com/office/powerpoint/2010/main" val="1408996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Examples of true repentance</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562091" y="1952825"/>
            <a:ext cx="5832084" cy="3635693"/>
          </a:xfrm>
        </p:spPr>
        <p:txBody>
          <a:bodyPr>
            <a:normAutofit/>
          </a:bodyPr>
          <a:lstStyle/>
          <a:p>
            <a:r>
              <a:rPr lang="en-US" sz="2400" i="1" dirty="0"/>
              <a:t> </a:t>
            </a:r>
          </a:p>
        </p:txBody>
      </p:sp>
      <p:pic>
        <p:nvPicPr>
          <p:cNvPr id="4" name="Picture 3" descr="A dirt road with trees on either side of it&#10;&#10;Description automatically generated with low confidence">
            <a:extLst>
              <a:ext uri="{FF2B5EF4-FFF2-40B4-BE49-F238E27FC236}">
                <a16:creationId xmlns:a16="http://schemas.microsoft.com/office/drawing/2014/main" id="{6249DB25-2AE7-1B14-9FA5-C067BA60B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2088" y="1966982"/>
            <a:ext cx="5832083" cy="3389693"/>
          </a:xfrm>
          <a:prstGeom prst="rect">
            <a:avLst/>
          </a:prstGeom>
        </p:spPr>
      </p:pic>
    </p:spTree>
    <p:extLst>
      <p:ext uri="{BB962C8B-B14F-4D97-AF65-F5344CB8AC3E}">
        <p14:creationId xmlns:p14="http://schemas.microsoft.com/office/powerpoint/2010/main" val="37093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Let us live and remember the command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317532" y="1952825"/>
            <a:ext cx="6292861" cy="3635693"/>
          </a:xfrm>
        </p:spPr>
        <p:txBody>
          <a:bodyPr>
            <a:normAutofit fontScale="70000" lnSpcReduction="20000"/>
          </a:bodyPr>
          <a:lstStyle/>
          <a:p>
            <a:r>
              <a:rPr lang="en-US" sz="3600" i="1" dirty="0"/>
              <a:t>Gal 6:1 </a:t>
            </a:r>
            <a:r>
              <a:rPr lang="en-US" sz="3600" dirty="0"/>
              <a:t>6 Brethren, if a man is overtaken in any trespass, you who </a:t>
            </a:r>
            <a:r>
              <a:rPr lang="en-US" sz="3600" i="1" dirty="0"/>
              <a:t>are</a:t>
            </a:r>
            <a:r>
              <a:rPr lang="en-US" sz="3600" dirty="0"/>
              <a:t> spiritual </a:t>
            </a:r>
            <a:r>
              <a:rPr lang="en-US" sz="3600" dirty="0">
                <a:highlight>
                  <a:srgbClr val="FFFF00"/>
                </a:highlight>
              </a:rPr>
              <a:t>restore such a one in a spirit of gentleness</a:t>
            </a:r>
            <a:r>
              <a:rPr lang="en-US" sz="3600" dirty="0"/>
              <a:t>, considering yourself lest you also be tempted. </a:t>
            </a:r>
          </a:p>
          <a:p>
            <a:r>
              <a:rPr lang="en-US" sz="2400" i="1" dirty="0"/>
              <a:t> </a:t>
            </a:r>
          </a:p>
        </p:txBody>
      </p:sp>
    </p:spTree>
    <p:extLst>
      <p:ext uri="{BB962C8B-B14F-4D97-AF65-F5344CB8AC3E}">
        <p14:creationId xmlns:p14="http://schemas.microsoft.com/office/powerpoint/2010/main" val="185214113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11" y="758246"/>
            <a:ext cx="4192631" cy="538631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439935" y="1072110"/>
            <a:ext cx="3522465" cy="1862345"/>
          </a:xfrm>
        </p:spPr>
        <p:txBody>
          <a:bodyPr vert="horz" lIns="109728" tIns="109728" rIns="109728" bIns="91440" rtlCol="0">
            <a:normAutofit/>
          </a:bodyPr>
          <a:lstStyle/>
          <a:p>
            <a:pPr defTabSz="914400"/>
            <a:r>
              <a:rPr lang="en-US" sz="3000" u="sng" cap="all" spc="150" dirty="0"/>
              <a:t>Background</a:t>
            </a:r>
          </a:p>
        </p:txBody>
      </p:sp>
      <p:sp>
        <p:nvSpPr>
          <p:cNvPr id="55" name="Rectangle 54">
            <a:extLst>
              <a:ext uri="{FF2B5EF4-FFF2-40B4-BE49-F238E27FC236}">
                <a16:creationId xmlns:a16="http://schemas.microsoft.com/office/drawing/2014/main" id="{2060C0F7-61A6-4E64-A77E-AFBD81127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15654" y="0"/>
            <a:ext cx="6757146" cy="7652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574086" y="2570923"/>
            <a:ext cx="3254466" cy="3203672"/>
          </a:xfrm>
        </p:spPr>
        <p:txBody>
          <a:bodyPr anchor="t">
            <a:normAutofit/>
          </a:bodyPr>
          <a:lstStyle/>
          <a:p>
            <a:r>
              <a:rPr lang="en-US" sz="1800" baseline="30000" dirty="0"/>
              <a:t>5 </a:t>
            </a:r>
            <a:r>
              <a:rPr lang="en-US" sz="1800" dirty="0"/>
              <a:t>deliver such a one to Satan for the destruction of the flesh, that his spirit may be saved in the day of the Lord Jesus.</a:t>
            </a:r>
          </a:p>
        </p:txBody>
      </p:sp>
      <p:pic>
        <p:nvPicPr>
          <p:cNvPr id="5" name="Content Placeholder 4" descr="Text&#10;&#10;Description automatically generated">
            <a:extLst>
              <a:ext uri="{FF2B5EF4-FFF2-40B4-BE49-F238E27FC236}">
                <a16:creationId xmlns:a16="http://schemas.microsoft.com/office/drawing/2014/main" id="{13EE6EBD-AA38-6609-D167-6A1E262400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9842" y="1781863"/>
            <a:ext cx="5863023" cy="3294273"/>
          </a:xfrm>
          <a:prstGeom prst="rect">
            <a:avLst/>
          </a:prstGeom>
        </p:spPr>
      </p:pic>
      <p:sp>
        <p:nvSpPr>
          <p:cNvPr id="57" name="Rectangle 56">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 y="6144564"/>
            <a:ext cx="4190621" cy="7134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43609" y="6167615"/>
            <a:ext cx="672644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610942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90616" y="0"/>
            <a:ext cx="576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713436"/>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6298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i="1" dirty="0"/>
              <a:t>To bring back to its former state</a:t>
            </a:r>
            <a:r>
              <a:rPr lang="en-US" sz="2400" dirty="0"/>
              <a:t>; to bring back from a state of ruin, decay, disease, or the like; to repair; to renew; to recover.</a:t>
            </a:r>
          </a:p>
        </p:txBody>
      </p:sp>
    </p:spTree>
    <p:extLst>
      <p:ext uri="{BB962C8B-B14F-4D97-AF65-F5344CB8AC3E}">
        <p14:creationId xmlns:p14="http://schemas.microsoft.com/office/powerpoint/2010/main" val="405493241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dirty="0"/>
              <a:t>Restoring an excluded member to full fellowship, forgiveness, affection, and comfort, after they have cleared themselves from their sin by Godly repentance</a:t>
            </a:r>
          </a:p>
        </p:txBody>
      </p:sp>
    </p:spTree>
    <p:extLst>
      <p:ext uri="{BB962C8B-B14F-4D97-AF65-F5344CB8AC3E}">
        <p14:creationId xmlns:p14="http://schemas.microsoft.com/office/powerpoint/2010/main" val="320719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dirty="0"/>
              <a:t>It is most fully described in     </a:t>
            </a:r>
            <a:r>
              <a:rPr lang="en-US" sz="2400" i="1" dirty="0"/>
              <a:t>II</a:t>
            </a:r>
            <a:r>
              <a:rPr lang="en-US" sz="2400" dirty="0"/>
              <a:t> </a:t>
            </a:r>
            <a:r>
              <a:rPr lang="en-US" sz="2400" i="1" dirty="0"/>
              <a:t>Corinthians 2:6-8</a:t>
            </a:r>
            <a:r>
              <a:rPr lang="en-US" sz="2400" dirty="0"/>
              <a:t>, where Paul instructs the church at Corinth to restore the excluded fornicator from                </a:t>
            </a:r>
            <a:r>
              <a:rPr lang="en-US" sz="2400" i="1" dirty="0"/>
              <a:t>I Corinthians 5:1-13</a:t>
            </a:r>
          </a:p>
        </p:txBody>
      </p:sp>
    </p:spTree>
    <p:extLst>
      <p:ext uri="{BB962C8B-B14F-4D97-AF65-F5344CB8AC3E}">
        <p14:creationId xmlns:p14="http://schemas.microsoft.com/office/powerpoint/2010/main" val="38305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dirty="0"/>
              <a:t>Contrary to the way they had been treating him (shunning and admonishing), they were now to receive him again and console and encourage him with affection and forgiveness</a:t>
            </a:r>
          </a:p>
        </p:txBody>
      </p:sp>
    </p:spTree>
    <p:extLst>
      <p:ext uri="{BB962C8B-B14F-4D97-AF65-F5344CB8AC3E}">
        <p14:creationId xmlns:p14="http://schemas.microsoft.com/office/powerpoint/2010/main" val="233393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dirty="0"/>
              <a:t>It is not something we vote on as God has clearly declared to us what Godly repentance is and we are able to clearly see it in the action of the one seeking to be restored</a:t>
            </a:r>
          </a:p>
        </p:txBody>
      </p:sp>
    </p:spTree>
    <p:extLst>
      <p:ext uri="{BB962C8B-B14F-4D97-AF65-F5344CB8AC3E}">
        <p14:creationId xmlns:p14="http://schemas.microsoft.com/office/powerpoint/2010/main" val="82310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Restoration Defined</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a:bodyPr>
          <a:lstStyle/>
          <a:p>
            <a:r>
              <a:rPr lang="en-US" sz="2400" dirty="0"/>
              <a:t>It is the goal of any spiritual discipline that has taken place and when it occurs there should be great rejoicing  </a:t>
            </a:r>
          </a:p>
          <a:p>
            <a:r>
              <a:rPr lang="en-US" sz="2400" i="1" dirty="0"/>
              <a:t>(Lk 15:7, 10)</a:t>
            </a:r>
          </a:p>
        </p:txBody>
      </p:sp>
    </p:spTree>
    <p:extLst>
      <p:ext uri="{BB962C8B-B14F-4D97-AF65-F5344CB8AC3E}">
        <p14:creationId xmlns:p14="http://schemas.microsoft.com/office/powerpoint/2010/main" val="4256718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3983464"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23210-384A-CDE7-A0E3-CC2C011CDD03}"/>
              </a:ext>
            </a:extLst>
          </p:cNvPr>
          <p:cNvSpPr>
            <a:spLocks noGrp="1"/>
          </p:cNvSpPr>
          <p:nvPr>
            <p:ph type="title"/>
          </p:nvPr>
        </p:nvSpPr>
        <p:spPr>
          <a:xfrm>
            <a:off x="578626" y="1952825"/>
            <a:ext cx="3070775" cy="3635693"/>
          </a:xfrm>
        </p:spPr>
        <p:txBody>
          <a:bodyPr vert="horz" lIns="109728" tIns="109728" rIns="109728" bIns="91440" rtlCol="0">
            <a:normAutofit/>
          </a:bodyPr>
          <a:lstStyle/>
          <a:p>
            <a:pPr defTabSz="914400"/>
            <a:r>
              <a:rPr lang="en-US" sz="2500" u="sng" cap="all" spc="150" dirty="0">
                <a:solidFill>
                  <a:schemeClr val="bg1"/>
                </a:solidFill>
              </a:rPr>
              <a:t>When does restoration occur</a:t>
            </a:r>
          </a:p>
        </p:txBody>
      </p:sp>
      <p:sp>
        <p:nvSpPr>
          <p:cNvPr id="74" name="Rectangle 73">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3983464"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3468" y="1514475"/>
            <a:ext cx="6989330"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1501324"/>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45" y="5863306"/>
            <a:ext cx="10972800"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2" y="5807463"/>
            <a:ext cx="1097005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4663" y="0"/>
            <a:ext cx="576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47">
            <a:extLst>
              <a:ext uri="{FF2B5EF4-FFF2-40B4-BE49-F238E27FC236}">
                <a16:creationId xmlns:a16="http://schemas.microsoft.com/office/drawing/2014/main" id="{0140C9C8-0BF7-8BBD-CDDF-30BED72E2509}"/>
              </a:ext>
            </a:extLst>
          </p:cNvPr>
          <p:cNvSpPr>
            <a:spLocks noGrp="1"/>
          </p:cNvSpPr>
          <p:nvPr>
            <p:ph idx="1"/>
          </p:nvPr>
        </p:nvSpPr>
        <p:spPr>
          <a:xfrm>
            <a:off x="4606118" y="1952825"/>
            <a:ext cx="5788055" cy="3635693"/>
          </a:xfrm>
        </p:spPr>
        <p:txBody>
          <a:bodyPr>
            <a:normAutofit fontScale="92500" lnSpcReduction="20000"/>
          </a:bodyPr>
          <a:lstStyle/>
          <a:p>
            <a:r>
              <a:rPr lang="en-US" sz="2400" dirty="0"/>
              <a:t>2 Cor 2:6-7 </a:t>
            </a:r>
            <a:r>
              <a:rPr lang="en-US" sz="2400" baseline="30000" dirty="0"/>
              <a:t>6 </a:t>
            </a:r>
            <a:r>
              <a:rPr lang="en-US" sz="2400" dirty="0"/>
              <a:t>This punishment which </a:t>
            </a:r>
            <a:r>
              <a:rPr lang="en-US" sz="2400" i="1" dirty="0"/>
              <a:t>was inflicted</a:t>
            </a:r>
            <a:r>
              <a:rPr lang="en-US" sz="2400" dirty="0"/>
              <a:t> by the majority </a:t>
            </a:r>
            <a:r>
              <a:rPr lang="en-US" sz="2400" i="1" dirty="0"/>
              <a:t>is</a:t>
            </a:r>
            <a:r>
              <a:rPr lang="en-US" sz="2400" dirty="0"/>
              <a:t> sufficient for such a man, </a:t>
            </a:r>
            <a:r>
              <a:rPr lang="en-US" sz="2400" baseline="30000" dirty="0"/>
              <a:t>7 </a:t>
            </a:r>
            <a:r>
              <a:rPr lang="en-US" sz="2400" dirty="0"/>
              <a:t>so that, on the contrary, you </a:t>
            </a:r>
            <a:r>
              <a:rPr lang="en-US" sz="2400" i="1" dirty="0"/>
              <a:t>ought</a:t>
            </a:r>
            <a:r>
              <a:rPr lang="en-US" sz="2400" dirty="0"/>
              <a:t> rather to forgive and comfort </a:t>
            </a:r>
            <a:r>
              <a:rPr lang="en-US" sz="2400" i="1" dirty="0"/>
              <a:t>him</a:t>
            </a:r>
            <a:r>
              <a:rPr lang="en-US" sz="2400" dirty="0"/>
              <a:t>, </a:t>
            </a:r>
            <a:r>
              <a:rPr lang="en-US" sz="2400" dirty="0">
                <a:highlight>
                  <a:srgbClr val="FFFF00"/>
                </a:highlight>
              </a:rPr>
              <a:t>lest perhaps such a one be swallowed up with too much sorrow.</a:t>
            </a:r>
            <a:r>
              <a:rPr lang="en-US" sz="2400" dirty="0"/>
              <a:t> </a:t>
            </a:r>
            <a:endParaRPr lang="en-US" sz="2400" i="1" dirty="0"/>
          </a:p>
        </p:txBody>
      </p:sp>
    </p:spTree>
    <p:extLst>
      <p:ext uri="{BB962C8B-B14F-4D97-AF65-F5344CB8AC3E}">
        <p14:creationId xmlns:p14="http://schemas.microsoft.com/office/powerpoint/2010/main" val="1919634186"/>
      </p:ext>
    </p:extLst>
  </p:cSld>
  <p:clrMapOvr>
    <a:masterClrMapping/>
  </p:clrMapOvr>
  <p:transition spd="slow">
    <p:push dir="u"/>
  </p:transition>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507</TotalTime>
  <Words>427</Words>
  <Application>Microsoft Office PowerPoint</Application>
  <PresentationFormat>Custom</PresentationFormat>
  <Paragraphs>31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Meiryo</vt:lpstr>
      <vt:lpstr>Corbel</vt:lpstr>
      <vt:lpstr>ShojiVTI</vt:lpstr>
      <vt:lpstr>Restoration of the soul</vt:lpstr>
      <vt:lpstr>Background</vt:lpstr>
      <vt:lpstr>Restoration Defined</vt:lpstr>
      <vt:lpstr>Restoration Defined</vt:lpstr>
      <vt:lpstr>Restoration Defined</vt:lpstr>
      <vt:lpstr>Restoration Defined</vt:lpstr>
      <vt:lpstr>Restoration Defined</vt:lpstr>
      <vt:lpstr>Restoration Defined</vt:lpstr>
      <vt:lpstr>When does restoration occur</vt:lpstr>
      <vt:lpstr>When does restoration occur</vt:lpstr>
      <vt:lpstr>Examples of true repentance</vt:lpstr>
      <vt:lpstr>Examples of true repentance</vt:lpstr>
      <vt:lpstr>Examples of true repentance</vt:lpstr>
      <vt:lpstr>Let us live and remember the command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the Church Pure</dc:title>
  <dc:creator>Rob Miller</dc:creator>
  <cp:lastModifiedBy>Rob Miller</cp:lastModifiedBy>
  <cp:revision>11</cp:revision>
  <dcterms:created xsi:type="dcterms:W3CDTF">2022-11-29T15:42:24Z</dcterms:created>
  <dcterms:modified xsi:type="dcterms:W3CDTF">2023-02-15T21:14:39Z</dcterms:modified>
</cp:coreProperties>
</file>