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84" r:id="rId2"/>
    <p:sldId id="285" r:id="rId3"/>
    <p:sldId id="404" r:id="rId4"/>
    <p:sldId id="406" r:id="rId5"/>
    <p:sldId id="407" r:id="rId6"/>
    <p:sldId id="408" r:id="rId7"/>
    <p:sldId id="409" r:id="rId8"/>
    <p:sldId id="410" r:id="rId9"/>
    <p:sldId id="411" r:id="rId10"/>
    <p:sldId id="403" r:id="rId11"/>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F36"/>
    <a:srgbClr val="3F5A39"/>
    <a:srgbClr val="B6BFCF"/>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11/5/2022</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a:t>
            </a:fld>
            <a:endParaRPr lang="en-US" altLang="en-US"/>
          </a:p>
        </p:txBody>
      </p:sp>
    </p:spTree>
    <p:extLst>
      <p:ext uri="{BB962C8B-B14F-4D97-AF65-F5344CB8AC3E}">
        <p14:creationId xmlns:p14="http://schemas.microsoft.com/office/powerpoint/2010/main" val="3373210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3705363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1815958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44444"/>
                </a:solidFill>
                <a:effectLst/>
                <a:latin typeface="Roboto" panose="02000000000000000000" pitchFamily="2" charset="0"/>
              </a:rPr>
              <a:t>Westminster Confession of Faith of 1646,</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645199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44444"/>
                </a:solidFill>
                <a:effectLst/>
                <a:latin typeface="Roboto" panose="02000000000000000000" pitchFamily="2" charset="0"/>
              </a:rPr>
              <a:t>Westminster Confession of Faith of 1646,</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144594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44444"/>
                </a:solidFill>
                <a:effectLst/>
                <a:latin typeface="Roboto" panose="02000000000000000000" pitchFamily="2" charset="0"/>
              </a:rPr>
              <a:t>Five times the apostle Paul emphatically points out that death and condemnation were the result of Adam’s sin. We cannot ignore these statements. We cannot sweep them under the rug and say that they do not mean what they say. Five statements in five consecutive verses by the apostle Paul. Paul is telling us that something happened to all humanity because Adam sinned.</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1042079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1760768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44444"/>
                </a:solidFill>
                <a:effectLst/>
                <a:latin typeface="Roboto" panose="02000000000000000000" pitchFamily="2" charset="0"/>
              </a:rPr>
              <a:t>We should see that this cannot be true because Paul has argued otherwise. Paul has taught that justification comes by faith. Paul has taught that we need to walk in the footsteps of faith of Abraham. Paul has taught the need to be doers of the law and not just hearers or recipients of the law. If Adam brings universal condemnation, then Jesus brings universal salvation.</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2717198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10</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11/5/2022</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11/5/2022</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11/5/2022</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11/5/2022</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11/5/2022</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11/5/2022</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11/5/2022</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11/5/2022</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11/5/2022</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11/5/2022</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11/5/2022</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11/5/2022</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1988820" y="2260284"/>
            <a:ext cx="6932295"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The Amplification of Justification</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5:12-21</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What Death??? (Rom 5:12-21)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5:12 “</a:t>
            </a:r>
            <a:r>
              <a:rPr lang="en-US" sz="2000" b="1" i="0" baseline="30000" dirty="0">
                <a:solidFill>
                  <a:srgbClr val="000000"/>
                </a:solidFill>
                <a:effectLst/>
                <a:latin typeface="Arial" panose="020B0604020202020204" pitchFamily="34" charset="0"/>
                <a:cs typeface="Arial" panose="020B0604020202020204" pitchFamily="34" charset="0"/>
              </a:rPr>
              <a:t>12 </a:t>
            </a:r>
            <a:r>
              <a:rPr lang="en-US" sz="2000" b="0" i="0" dirty="0">
                <a:solidFill>
                  <a:srgbClr val="000000"/>
                </a:solidFill>
                <a:effectLst/>
                <a:latin typeface="Arial" panose="020B0604020202020204" pitchFamily="34" charset="0"/>
                <a:cs typeface="Arial" panose="020B0604020202020204" pitchFamily="34" charset="0"/>
              </a:rPr>
              <a:t>Therefore, just as through one man sin entered the world, and death through sin, and thus death spread to all men, because all sinned—</a:t>
            </a:r>
          </a:p>
          <a:p>
            <a:pPr lvl="2" eaLnBrk="1" hangingPunct="1">
              <a:buFont typeface="Arial" panose="020B0604020202020204" pitchFamily="34" charset="0"/>
              <a:buChar char="•"/>
            </a:pPr>
            <a:r>
              <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Is Paul referring to the physical death of humans or a spiritual death (separation from God)</a:t>
            </a:r>
          </a:p>
          <a:p>
            <a:pPr lvl="2" eaLnBrk="1" hangingPunct="1">
              <a:buFont typeface="Arial" panose="020B0604020202020204" pitchFamily="34" charset="0"/>
              <a:buChar char="•"/>
            </a:pPr>
            <a:r>
              <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The term “therefore” refers back to the text in verses 1-12 we viewed last week</a:t>
            </a:r>
          </a:p>
          <a:p>
            <a:pPr lvl="3" eaLnBrk="1" hangingPunct="1">
              <a:buFont typeface="Arial" panose="020B0604020202020204" pitchFamily="34" charset="0"/>
              <a:buChar char="•"/>
            </a:pPr>
            <a:r>
              <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Vs 10-11 focus on the idea of reconciliation which can be defined as the act of bringing peace between two parties (</a:t>
            </a:r>
            <a:r>
              <a:rPr lang="en-US" altLang="en-US" sz="20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ie</a:t>
            </a:r>
            <a:r>
              <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man and God)</a:t>
            </a:r>
          </a:p>
          <a:p>
            <a:pPr lvl="3" eaLnBrk="1" hangingPunct="1">
              <a:buFont typeface="Arial" panose="020B0604020202020204" pitchFamily="34" charset="0"/>
              <a:buChar char="•"/>
            </a:pPr>
            <a:r>
              <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Spiritual death is separation from God</a:t>
            </a:r>
          </a:p>
          <a:p>
            <a:pPr lvl="3" eaLnBrk="1" hangingPunct="1">
              <a:buFont typeface="Arial" panose="020B0604020202020204" pitchFamily="34" charset="0"/>
              <a:buChar char="•"/>
            </a:pPr>
            <a:r>
              <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Leading up to this point Paul has clearly been speaking of God’s remedy for our spiritual death</a:t>
            </a: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What Death??? (Rom 5:12-21)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5:12 “</a:t>
            </a:r>
            <a:r>
              <a:rPr lang="en-US" sz="2000" b="1" i="0" baseline="30000" dirty="0">
                <a:solidFill>
                  <a:srgbClr val="000000"/>
                </a:solidFill>
                <a:effectLst/>
                <a:latin typeface="Arial" panose="020B0604020202020204" pitchFamily="34" charset="0"/>
                <a:cs typeface="Arial" panose="020B0604020202020204" pitchFamily="34" charset="0"/>
              </a:rPr>
              <a:t>12 </a:t>
            </a:r>
            <a:r>
              <a:rPr lang="en-US" sz="2000" b="0" i="0" dirty="0">
                <a:solidFill>
                  <a:srgbClr val="000000"/>
                </a:solidFill>
                <a:effectLst/>
                <a:latin typeface="Arial" panose="020B0604020202020204" pitchFamily="34" charset="0"/>
                <a:cs typeface="Arial" panose="020B0604020202020204" pitchFamily="34" charset="0"/>
              </a:rPr>
              <a:t>Therefore, just as through one man sin entered the world, and death through sin, and thus death spread to all men, because all sinned—</a:t>
            </a:r>
          </a:p>
          <a:p>
            <a:pPr lvl="2" eaLnBrk="1" hangingPunct="1">
              <a:buFont typeface="Arial" panose="020B0604020202020204" pitchFamily="34" charset="0"/>
              <a:buChar char="•"/>
            </a:pPr>
            <a:r>
              <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Is Paul referring to the physical death of humans or a spiritual death (separation from God)</a:t>
            </a:r>
          </a:p>
          <a:p>
            <a:pPr lvl="2" eaLnBrk="1" hangingPunct="1">
              <a:buFont typeface="Arial" panose="020B0604020202020204" pitchFamily="34" charset="0"/>
              <a:buChar char="•"/>
            </a:pPr>
            <a:r>
              <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Consider the contrast in the text</a:t>
            </a:r>
          </a:p>
          <a:p>
            <a:pPr lvl="3" eaLnBrk="1" hangingPunct="1">
              <a:buFont typeface="Arial" panose="020B0604020202020204" pitchFamily="34" charset="0"/>
              <a:buChar char="•"/>
            </a:pPr>
            <a:r>
              <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Adam brought death but Jesus brought life</a:t>
            </a:r>
          </a:p>
          <a:p>
            <a:pPr lvl="4" eaLnBrk="1" hangingPunct="1">
              <a:buFont typeface="Arial" panose="020B0604020202020204" pitchFamily="34" charset="0"/>
              <a:buChar char="•"/>
            </a:pPr>
            <a:r>
              <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Jesus brings spiritual life not physical immortality to our bodies</a:t>
            </a:r>
          </a:p>
          <a:p>
            <a:pPr lvl="4" eaLnBrk="1" hangingPunct="1">
              <a:buFont typeface="Arial" panose="020B0604020202020204" pitchFamily="34" charset="0"/>
              <a:buChar char="•"/>
            </a:pPr>
            <a:r>
              <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The contrast is not in Adam all die physically but in Christ all live physically</a:t>
            </a:r>
          </a:p>
          <a:p>
            <a:pPr lvl="4" eaLnBrk="1" hangingPunct="1">
              <a:buFont typeface="Arial" panose="020B0604020202020204" pitchFamily="34" charset="0"/>
              <a:buChar char="•"/>
            </a:pPr>
            <a:r>
              <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The contrast is Adam causes all people to die spiritually but in Jesus all live spiritually</a:t>
            </a:r>
          </a:p>
        </p:txBody>
      </p:sp>
    </p:spTree>
    <p:extLst>
      <p:ext uri="{BB962C8B-B14F-4D97-AF65-F5344CB8AC3E}">
        <p14:creationId xmlns:p14="http://schemas.microsoft.com/office/powerpoint/2010/main" val="3196040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What Death??? (Rom 5:12-21)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5:21 “</a:t>
            </a:r>
            <a:r>
              <a:rPr lang="en-US" sz="2000" b="1" i="0" baseline="30000" dirty="0">
                <a:solidFill>
                  <a:srgbClr val="000000"/>
                </a:solidFill>
                <a:effectLst/>
                <a:latin typeface="Arial" panose="020B0604020202020204" pitchFamily="34" charset="0"/>
                <a:cs typeface="Arial" panose="020B0604020202020204" pitchFamily="34" charset="0"/>
              </a:rPr>
              <a:t>21 </a:t>
            </a:r>
            <a:r>
              <a:rPr lang="en-US" sz="2000" b="0" i="0" dirty="0">
                <a:solidFill>
                  <a:srgbClr val="000000"/>
                </a:solidFill>
                <a:effectLst/>
                <a:latin typeface="Arial" panose="020B0604020202020204" pitchFamily="34" charset="0"/>
                <a:cs typeface="Arial" panose="020B0604020202020204" pitchFamily="34" charset="0"/>
              </a:rPr>
              <a:t>so that as sin reigned in death, even so grace might reign through righteousness to eternal life through Jesus Christ our Lord.</a:t>
            </a:r>
          </a:p>
          <a:p>
            <a:pPr lvl="2" eaLnBrk="1" hangingPunct="1">
              <a:buFont typeface="Arial" panose="020B0604020202020204" pitchFamily="34" charset="0"/>
              <a:buChar char="•"/>
            </a:pPr>
            <a:r>
              <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The contrast here is spiritual death versus eternal life</a:t>
            </a:r>
          </a:p>
          <a:p>
            <a:pPr lvl="2" eaLnBrk="1" hangingPunct="1">
              <a:buFont typeface="Arial" panose="020B0604020202020204" pitchFamily="34" charset="0"/>
              <a:buChar char="•"/>
            </a:pPr>
            <a:r>
              <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Physical death and eternal life are not parallel</a:t>
            </a:r>
          </a:p>
        </p:txBody>
      </p:sp>
    </p:spTree>
    <p:extLst>
      <p:ext uri="{BB962C8B-B14F-4D97-AF65-F5344CB8AC3E}">
        <p14:creationId xmlns:p14="http://schemas.microsoft.com/office/powerpoint/2010/main" val="207785093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Question of Original Sin (Rom 5:12-21)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marL="0" lvl="1" indent="0" eaLnBrk="1" hangingPunct="1">
              <a:buNone/>
            </a:pPr>
            <a:r>
              <a:rPr lang="en-US" sz="2000" b="1" i="1" dirty="0">
                <a:solidFill>
                  <a:srgbClr val="000000"/>
                </a:solidFill>
                <a:effectLst/>
                <a:latin typeface="Arial" panose="020B0604020202020204" pitchFamily="34" charset="0"/>
                <a:cs typeface="Arial" panose="020B0604020202020204" pitchFamily="34" charset="0"/>
              </a:rPr>
              <a:t>CHAPTER 6 – OF THE FALL OF MAN, OF SIN AND OF THE PUNISHMENT THEREOF</a:t>
            </a:r>
            <a:br>
              <a:rPr lang="en-US" sz="2000" dirty="0">
                <a:latin typeface="Arial" panose="020B0604020202020204" pitchFamily="34" charset="0"/>
                <a:cs typeface="Arial" panose="020B0604020202020204" pitchFamily="34" charset="0"/>
              </a:rPr>
            </a:br>
            <a:r>
              <a:rPr lang="en-US" sz="2000" b="0" i="1" dirty="0">
                <a:solidFill>
                  <a:srgbClr val="000000"/>
                </a:solidFill>
                <a:effectLst/>
                <a:latin typeface="Arial" panose="020B0604020202020204" pitchFamily="34" charset="0"/>
                <a:cs typeface="Arial" panose="020B0604020202020204" pitchFamily="34" charset="0"/>
              </a:rPr>
              <a:t>6.1 Our first parents, being seduced by the subtlety and temptation of Satan, sinned, in eating the forbidden fruit. This their sin, God was pleased, according to his wise and holy counsel, to permit, having purposed to order it to his own glory.</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0" lvl="1" indent="0" eaLnBrk="1" hangingPunct="1">
              <a:buNone/>
            </a:pPr>
            <a:r>
              <a:rPr lang="en-US" sz="2000" b="0" i="1" dirty="0">
                <a:solidFill>
                  <a:srgbClr val="000000"/>
                </a:solidFill>
                <a:effectLst/>
                <a:latin typeface="Arial" panose="020B0604020202020204" pitchFamily="34" charset="0"/>
                <a:cs typeface="Arial" panose="020B0604020202020204" pitchFamily="34" charset="0"/>
              </a:rPr>
              <a:t>6.2 By this sin they fell from their original righteousness and communion with God, and so became dead in sin, and wholly defiled in all the parts and faculties of soul and body.</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0" lvl="1" indent="0" eaLnBrk="1" hangingPunct="1">
              <a:buNone/>
            </a:pPr>
            <a:r>
              <a:rPr lang="en-US" sz="2000" b="0" i="1" dirty="0">
                <a:solidFill>
                  <a:srgbClr val="000000"/>
                </a:solidFill>
                <a:effectLst/>
                <a:latin typeface="Arial" panose="020B0604020202020204" pitchFamily="34" charset="0"/>
                <a:cs typeface="Arial" panose="020B0604020202020204" pitchFamily="34" charset="0"/>
              </a:rPr>
              <a:t>6.3 They being the root of all mankind, the guilt of this sin was imputed; and the same death in sin, and corrupted nature, conveyed to all their posterity descending from them by ordinary generation.</a:t>
            </a:r>
            <a:br>
              <a:rPr lang="en-US" sz="2000" dirty="0"/>
            </a:br>
            <a:endPar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6779180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Question of Original Sin (Rom 5:12-21)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162373" y="1208869"/>
            <a:ext cx="8539566" cy="4854748"/>
          </a:xfrm>
        </p:spPr>
        <p:txBody>
          <a:bodyPr/>
          <a:lstStyle/>
          <a:p>
            <a:pPr marL="0" lvl="1" indent="0" eaLnBrk="1" hangingPunct="1">
              <a:buNone/>
            </a:pPr>
            <a:r>
              <a:rPr lang="en-US" sz="2000" b="1" i="1" dirty="0">
                <a:solidFill>
                  <a:srgbClr val="000000"/>
                </a:solidFill>
                <a:effectLst/>
                <a:latin typeface="Arial" panose="020B0604020202020204" pitchFamily="34" charset="0"/>
                <a:cs typeface="Arial" panose="020B0604020202020204" pitchFamily="34" charset="0"/>
              </a:rPr>
              <a:t>CHAPTER 6 – OF THE FALL OF MAN, OF SIN AND OF THE PUNISHMENT THEREOF</a:t>
            </a:r>
          </a:p>
          <a:p>
            <a:pPr marL="0" lvl="1" indent="0" eaLnBrk="1" hangingPunct="1">
              <a:buNone/>
            </a:pPr>
            <a:br>
              <a:rPr lang="en-US" sz="2000" dirty="0">
                <a:latin typeface="Arial" panose="020B0604020202020204" pitchFamily="34" charset="0"/>
                <a:cs typeface="Arial" panose="020B0604020202020204" pitchFamily="34" charset="0"/>
              </a:rPr>
            </a:br>
            <a:r>
              <a:rPr lang="en-US" sz="2000" b="0" i="1" dirty="0">
                <a:solidFill>
                  <a:srgbClr val="000000"/>
                </a:solidFill>
                <a:effectLst/>
                <a:latin typeface="Arial" panose="020B0604020202020204" pitchFamily="34" charset="0"/>
                <a:cs typeface="Arial" panose="020B0604020202020204" pitchFamily="34" charset="0"/>
              </a:rPr>
              <a:t>6.4 From this original corruption, whereby we are utterly indisposed, disabled, and made opposite to all good, and wholly inclined to all evil, do proceed all actual transgressions.</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0" lvl="1" indent="0" eaLnBrk="1" hangingPunct="1">
              <a:buNone/>
            </a:pPr>
            <a:r>
              <a:rPr lang="en-US" sz="2000" b="0" i="1" dirty="0">
                <a:solidFill>
                  <a:srgbClr val="000000"/>
                </a:solidFill>
                <a:effectLst/>
                <a:latin typeface="Arial" panose="020B0604020202020204" pitchFamily="34" charset="0"/>
                <a:cs typeface="Arial" panose="020B0604020202020204" pitchFamily="34" charset="0"/>
              </a:rPr>
              <a:t>6.5 This corruption of nature, during this life, doth remain in those that are regenerated; and although it be, through Christ, pardoned, and mortified; yet both itself, and all the motions thereof, are truly and properly sin.</a:t>
            </a:r>
          </a:p>
          <a:p>
            <a:pPr marL="0" lvl="1" indent="0" eaLnBrk="1" hangingPunct="1">
              <a:buNone/>
            </a:pPr>
            <a:endParaRPr lang="en-US" sz="2000" i="1"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2000" b="0" i="1" dirty="0">
                <a:solidFill>
                  <a:srgbClr val="000000"/>
                </a:solidFill>
                <a:effectLst/>
                <a:latin typeface="Arial" panose="020B0604020202020204" pitchFamily="34" charset="0"/>
                <a:cs typeface="Arial" panose="020B0604020202020204" pitchFamily="34" charset="0"/>
              </a:rPr>
              <a:t>6.6 Every sin, both original and actual, being a transgression of the righteous law of God, and contrary thereunto, doth, in its own nature, bring guilt upon the sinner, whereby he is bound over to the wrath of God, and curse of the law, and so made subject to death, with all miseries spiritual, temporal, and eternal.</a:t>
            </a:r>
            <a:br>
              <a:rPr lang="en-US" sz="2000" dirty="0"/>
            </a:br>
            <a:endPar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334733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Question of Original Sin (Rom 5:12-21)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What Scriptures are used to justify this doctrine?</a:t>
            </a:r>
          </a:p>
          <a:p>
            <a:pPr lvl="2"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For if by the one man’s offense many died, </a:t>
            </a:r>
            <a:r>
              <a:rPr lang="en-US" sz="2000" b="1" i="1" dirty="0">
                <a:solidFill>
                  <a:srgbClr val="000000"/>
                </a:solidFill>
                <a:effectLst/>
                <a:latin typeface="Arial" panose="020B0604020202020204" pitchFamily="34" charset="0"/>
                <a:cs typeface="Arial" panose="020B0604020202020204" pitchFamily="34" charset="0"/>
              </a:rPr>
              <a:t>(5:15)</a:t>
            </a:r>
            <a:endParaRPr lang="en-US" sz="2000" b="1" i="1" dirty="0">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endParaRPr>
          </a:p>
          <a:p>
            <a:pPr lvl="2"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For the judgment </a:t>
            </a:r>
            <a:r>
              <a:rPr lang="en-US" sz="2000" b="0" i="1" dirty="0">
                <a:solidFill>
                  <a:srgbClr val="000000"/>
                </a:solidFill>
                <a:effectLst/>
                <a:latin typeface="Arial" panose="020B0604020202020204" pitchFamily="34" charset="0"/>
                <a:cs typeface="Arial" panose="020B0604020202020204" pitchFamily="34" charset="0"/>
              </a:rPr>
              <a:t>which came</a:t>
            </a:r>
            <a:r>
              <a:rPr lang="en-US" sz="2000" b="0" i="0" dirty="0">
                <a:solidFill>
                  <a:srgbClr val="000000"/>
                </a:solidFill>
                <a:effectLst/>
                <a:latin typeface="Arial" panose="020B0604020202020204" pitchFamily="34" charset="0"/>
                <a:cs typeface="Arial" panose="020B0604020202020204" pitchFamily="34" charset="0"/>
              </a:rPr>
              <a:t> from one </a:t>
            </a:r>
            <a:r>
              <a:rPr lang="en-US" sz="2000" b="0" i="1" dirty="0">
                <a:solidFill>
                  <a:srgbClr val="000000"/>
                </a:solidFill>
                <a:effectLst/>
                <a:latin typeface="Arial" panose="020B0604020202020204" pitchFamily="34" charset="0"/>
                <a:cs typeface="Arial" panose="020B0604020202020204" pitchFamily="34" charset="0"/>
              </a:rPr>
              <a:t>offense resulted</a:t>
            </a:r>
            <a:r>
              <a:rPr lang="en-US" sz="2000" b="0" i="0" dirty="0">
                <a:solidFill>
                  <a:srgbClr val="000000"/>
                </a:solidFill>
                <a:effectLst/>
                <a:latin typeface="Arial" panose="020B0604020202020204" pitchFamily="34" charset="0"/>
                <a:cs typeface="Arial" panose="020B0604020202020204" pitchFamily="34" charset="0"/>
              </a:rPr>
              <a:t> in condemnation </a:t>
            </a:r>
            <a:r>
              <a:rPr lang="en-US" sz="2000" b="1" i="1" dirty="0">
                <a:solidFill>
                  <a:srgbClr val="000000"/>
                </a:solidFill>
                <a:effectLst/>
                <a:latin typeface="Arial" panose="020B0604020202020204" pitchFamily="34" charset="0"/>
                <a:cs typeface="Arial" panose="020B0604020202020204" pitchFamily="34" charset="0"/>
              </a:rPr>
              <a:t>(5:16)</a:t>
            </a:r>
          </a:p>
          <a:p>
            <a:pPr lvl="2"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For if by the one man’s offense death reigned through the one </a:t>
            </a:r>
            <a:r>
              <a:rPr lang="en-US" sz="2000" b="1" i="1" dirty="0">
                <a:solidFill>
                  <a:srgbClr val="000000"/>
                </a:solidFill>
                <a:effectLst/>
                <a:latin typeface="Arial" panose="020B0604020202020204" pitchFamily="34" charset="0"/>
                <a:cs typeface="Arial" panose="020B0604020202020204" pitchFamily="34" charset="0"/>
              </a:rPr>
              <a:t>(5:17)</a:t>
            </a:r>
            <a:endParaRPr lang="en-US" sz="2000" b="1" i="1"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Therefore, as through one man’s offense </a:t>
            </a:r>
            <a:r>
              <a:rPr lang="en-US" sz="2000" b="0" i="1" dirty="0">
                <a:solidFill>
                  <a:srgbClr val="000000"/>
                </a:solidFill>
                <a:effectLst/>
                <a:latin typeface="Arial" panose="020B0604020202020204" pitchFamily="34" charset="0"/>
                <a:cs typeface="Arial" panose="020B0604020202020204" pitchFamily="34" charset="0"/>
              </a:rPr>
              <a:t>judgment came</a:t>
            </a:r>
            <a:r>
              <a:rPr lang="en-US" sz="2000" b="0" i="0" dirty="0">
                <a:solidFill>
                  <a:srgbClr val="000000"/>
                </a:solidFill>
                <a:effectLst/>
                <a:latin typeface="Arial" panose="020B0604020202020204" pitchFamily="34" charset="0"/>
                <a:cs typeface="Arial" panose="020B0604020202020204" pitchFamily="34" charset="0"/>
              </a:rPr>
              <a:t> to all men, resulting in condemnation, </a:t>
            </a:r>
            <a:r>
              <a:rPr lang="en-US" sz="2000" b="1" i="1" dirty="0">
                <a:solidFill>
                  <a:srgbClr val="000000"/>
                </a:solidFill>
                <a:effectLst/>
                <a:latin typeface="Arial" panose="020B0604020202020204" pitchFamily="34" charset="0"/>
                <a:cs typeface="Arial" panose="020B0604020202020204" pitchFamily="34" charset="0"/>
              </a:rPr>
              <a:t>(5:18)</a:t>
            </a:r>
          </a:p>
          <a:p>
            <a:pPr lvl="2" eaLnBrk="1" hangingPunct="1">
              <a:buFont typeface="Arial" panose="020B0604020202020204" pitchFamily="34" charset="0"/>
              <a:buChar char="•"/>
            </a:pPr>
            <a:r>
              <a:rPr lang="en-US" sz="2000" b="1" i="0" baseline="30000" dirty="0">
                <a:solidFill>
                  <a:srgbClr val="000000"/>
                </a:solidFill>
                <a:effectLst/>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For as by one man’s disobedience many were made sinners </a:t>
            </a:r>
            <a:r>
              <a:rPr lang="en-US" sz="2000" b="1" i="1" dirty="0">
                <a:solidFill>
                  <a:srgbClr val="000000"/>
                </a:solidFill>
                <a:effectLst/>
                <a:latin typeface="Arial" panose="020B0604020202020204" pitchFamily="34" charset="0"/>
                <a:cs typeface="Arial" panose="020B0604020202020204" pitchFamily="34" charset="0"/>
              </a:rPr>
              <a:t>(5:19)</a:t>
            </a:r>
            <a:endParaRPr lang="en-US" altLang="en-US" sz="2000" b="1" i="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04643448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Question of Original Sin (Rom 5:12-21)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Based on these verses why not accept this doctrine?</a:t>
            </a:r>
          </a:p>
          <a:p>
            <a:pPr lvl="2"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Paul tells us in </a:t>
            </a:r>
            <a:r>
              <a:rPr lang="en-US" altLang="en-US" sz="2000" b="1" i="1" dirty="0">
                <a:latin typeface="Arial" panose="020B0604020202020204" pitchFamily="34" charset="0"/>
                <a:ea typeface="ＭＳ Ｐゴシック" panose="020B0600070205080204" pitchFamily="34" charset="-128"/>
                <a:cs typeface="Arial" panose="020B0604020202020204" pitchFamily="34" charset="0"/>
              </a:rPr>
              <a:t>5:12</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 </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that death spread to all people because all people sinned…. He could have said death spread to all people because Adam sinned</a:t>
            </a:r>
          </a:p>
          <a:p>
            <a:pPr lvl="2"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Accepting original sin would make God unjust… If a man commits a crime, his punishment cannot be given to him, his wife, his children, their children </a:t>
            </a:r>
            <a:r>
              <a:rPr lang="en-US" altLang="en-US" sz="2000" dirty="0" err="1">
                <a:latin typeface="Arial" panose="020B0604020202020204" pitchFamily="34" charset="0"/>
                <a:ea typeface="ＭＳ Ｐゴシック" panose="020B0600070205080204" pitchFamily="34" charset="-128"/>
                <a:cs typeface="Arial" panose="020B0604020202020204" pitchFamily="34" charset="0"/>
              </a:rPr>
              <a:t>etc</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because that would not be right fair or just</a:t>
            </a:r>
          </a:p>
          <a:p>
            <a:pPr lvl="2" eaLnBrk="1" hangingPunct="1">
              <a:buFont typeface="Arial" panose="020B0604020202020204" pitchFamily="34" charset="0"/>
              <a:buChar char="•"/>
            </a:pPr>
            <a:endParaRPr lang="en-US" altLang="en-US" sz="2000" b="1" dirty="0">
              <a:latin typeface="Arial" panose="020B0604020202020204" pitchFamily="34" charset="0"/>
              <a:ea typeface="ＭＳ Ｐゴシック" panose="020B0600070205080204" pitchFamily="34" charset="-128"/>
              <a:cs typeface="Arial" panose="020B0604020202020204" pitchFamily="34" charset="0"/>
            </a:endParaRPr>
          </a:p>
          <a:p>
            <a:pPr marL="0" lvl="1" indent="0" eaLnBrk="1" hangingPunct="1">
              <a:buNone/>
            </a:pPr>
            <a:endPar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2637774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Question of Original Sin (Rom 5:12-21)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Based on these verses why not accept this doctrine?</a:t>
            </a:r>
          </a:p>
          <a:p>
            <a:pPr lvl="2" eaLnBrk="1" hangingPunct="1">
              <a:buFont typeface="Arial" panose="020B0604020202020204" pitchFamily="34" charset="0"/>
              <a:buChar char="•"/>
            </a:pPr>
            <a:r>
              <a:rPr lang="en-US" sz="2000" b="0" i="0" dirty="0">
                <a:effectLst/>
                <a:latin typeface="Arial" panose="020B0604020202020204" pitchFamily="34" charset="0"/>
                <a:cs typeface="Arial" panose="020B0604020202020204" pitchFamily="34" charset="0"/>
              </a:rPr>
              <a:t>If we did nothing to receive the sin of Adam, then the necessary parallel is that we do nothing to receive the grace of Jesus. Notice that this is the parallel in verses </a:t>
            </a:r>
            <a:r>
              <a:rPr lang="en-US" sz="2000" b="1" i="1" dirty="0">
                <a:effectLst/>
                <a:latin typeface="Arial" panose="020B0604020202020204" pitchFamily="34" charset="0"/>
                <a:cs typeface="Arial" panose="020B0604020202020204" pitchFamily="34" charset="0"/>
              </a:rPr>
              <a:t>18</a:t>
            </a:r>
            <a:r>
              <a:rPr lang="en-US" sz="2000" b="0" i="0" dirty="0">
                <a:effectLst/>
                <a:latin typeface="Arial" panose="020B0604020202020204" pitchFamily="34" charset="0"/>
                <a:cs typeface="Arial" panose="020B0604020202020204" pitchFamily="34" charset="0"/>
              </a:rPr>
              <a:t> and </a:t>
            </a:r>
            <a:r>
              <a:rPr lang="en-US" sz="2000" b="1" i="1" dirty="0">
                <a:effectLst/>
                <a:latin typeface="Arial" panose="020B0604020202020204" pitchFamily="34" charset="0"/>
                <a:cs typeface="Arial" panose="020B0604020202020204" pitchFamily="34" charset="0"/>
              </a:rPr>
              <a:t>19</a:t>
            </a:r>
            <a:endParaRPr lang="en-US" altLang="en-US" sz="2000" b="1" i="1" dirty="0">
              <a:latin typeface="Arial" panose="020B0604020202020204" pitchFamily="34" charset="0"/>
              <a:ea typeface="ＭＳ Ｐゴシック" panose="020B0600070205080204" pitchFamily="34" charset="-128"/>
              <a:cs typeface="Arial" panose="020B0604020202020204" pitchFamily="34" charset="0"/>
            </a:endParaRPr>
          </a:p>
          <a:p>
            <a:pPr lvl="2" eaLnBrk="1" hangingPunct="1">
              <a:buFont typeface="Arial" panose="020B0604020202020204" pitchFamily="34" charset="0"/>
              <a:buChar char="•"/>
            </a:pPr>
            <a:r>
              <a:rPr lang="en-US" sz="2000" b="0" i="0" dirty="0">
                <a:effectLst/>
                <a:latin typeface="Arial" panose="020B0604020202020204" pitchFamily="34" charset="0"/>
                <a:cs typeface="Arial" panose="020B0604020202020204" pitchFamily="34" charset="0"/>
              </a:rPr>
              <a:t>If I am a complete by-standard who did nothing yet still received the sins and the condemnation of Adam, then by parallel, I am a complete by-standard who does nothing yet still receives the righteousness and justification from Jesus</a:t>
            </a:r>
          </a:p>
          <a:p>
            <a:pPr lvl="2" eaLnBrk="1" hangingPunct="1">
              <a:buFont typeface="Arial" panose="020B0604020202020204" pitchFamily="34" charset="0"/>
              <a:buChar char="•"/>
            </a:pPr>
            <a:r>
              <a:rPr lang="en-US" sz="2000" b="0" i="0" dirty="0">
                <a:effectLst/>
                <a:latin typeface="Arial" panose="020B0604020202020204" pitchFamily="34" charset="0"/>
                <a:cs typeface="Arial" panose="020B0604020202020204" pitchFamily="34" charset="0"/>
              </a:rPr>
              <a:t>Therefore, all the world is saved regardless of faith. Justification is not by faith, then. Justification is automatically given to the world just as sin and corruption was automatically given to all people because of Adam</a:t>
            </a:r>
            <a:endParaRPr lang="en-US" altLang="en-US" sz="2000" b="1" dirty="0">
              <a:latin typeface="Arial" panose="020B0604020202020204" pitchFamily="34" charset="0"/>
              <a:ea typeface="ＭＳ Ｐゴシック" panose="020B0600070205080204" pitchFamily="34" charset="-128"/>
              <a:cs typeface="Arial" panose="020B0604020202020204" pitchFamily="34" charset="0"/>
            </a:endParaRPr>
          </a:p>
          <a:p>
            <a:pPr marL="0" lvl="1" indent="0" eaLnBrk="1" hangingPunct="1">
              <a:buNone/>
            </a:pPr>
            <a:endPar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8258039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6750</TotalTime>
  <Words>1123</Words>
  <Application>Microsoft Office PowerPoint</Application>
  <PresentationFormat>Custom</PresentationFormat>
  <Paragraphs>69</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Roboto</vt:lpstr>
      <vt:lpstr>Savoye LET Plain CC.:1.0</vt:lpstr>
      <vt:lpstr>Times New Roman</vt:lpstr>
      <vt:lpstr>Wingdings</vt:lpstr>
      <vt:lpstr>Office Theme</vt:lpstr>
      <vt:lpstr>The Amplification of Justification</vt:lpstr>
      <vt:lpstr>What Death??? (Rom 5:12-21)</vt:lpstr>
      <vt:lpstr>What Death??? (Rom 5:12-21)</vt:lpstr>
      <vt:lpstr>What Death??? (Rom 5:12-21)</vt:lpstr>
      <vt:lpstr>The Question of Original Sin (Rom 5:12-21)</vt:lpstr>
      <vt:lpstr>The Question of Original Sin (Rom 5:12-21)</vt:lpstr>
      <vt:lpstr>The Question of Original Sin (Rom 5:12-21)</vt:lpstr>
      <vt:lpstr>The Question of Original Sin (Rom 5:12-21)</vt:lpstr>
      <vt:lpstr>The Question of Original Sin (Rom 5:12-21)</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324</cp:revision>
  <cp:lastPrinted>2022-08-11T16:34:45Z</cp:lastPrinted>
  <dcterms:created xsi:type="dcterms:W3CDTF">2015-06-15T16:23:32Z</dcterms:created>
  <dcterms:modified xsi:type="dcterms:W3CDTF">2022-11-05T18:55:40Z</dcterms:modified>
</cp:coreProperties>
</file>