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84" r:id="rId2"/>
    <p:sldId id="285" r:id="rId3"/>
    <p:sldId id="404" r:id="rId4"/>
    <p:sldId id="405" r:id="rId5"/>
    <p:sldId id="406" r:id="rId6"/>
    <p:sldId id="407" r:id="rId7"/>
    <p:sldId id="408" r:id="rId8"/>
    <p:sldId id="409" r:id="rId9"/>
    <p:sldId id="410" r:id="rId10"/>
    <p:sldId id="411" r:id="rId11"/>
    <p:sldId id="412" r:id="rId12"/>
    <p:sldId id="413" r:id="rId13"/>
    <p:sldId id="414" r:id="rId14"/>
    <p:sldId id="415" r:id="rId15"/>
    <p:sldId id="416" r:id="rId16"/>
    <p:sldId id="417" r:id="rId17"/>
    <p:sldId id="418" r:id="rId18"/>
    <p:sldId id="420" r:id="rId19"/>
    <p:sldId id="419" r:id="rId20"/>
    <p:sldId id="403" r:id="rId21"/>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10/29/2022</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iblegateway.com/passage/?search=Rom.5.1&amp;version=NET"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err="1">
                <a:solidFill>
                  <a:srgbClr val="212529"/>
                </a:solidFill>
                <a:effectLst/>
                <a:latin typeface="system-ui"/>
              </a:rPr>
              <a:t>sn</a:t>
            </a:r>
            <a:r>
              <a:rPr lang="en-US" b="0" i="0" dirty="0">
                <a:solidFill>
                  <a:srgbClr val="212529"/>
                </a:solidFill>
                <a:effectLst/>
                <a:latin typeface="system-ui"/>
              </a:rPr>
              <a:t> Many interpreters see </a:t>
            </a:r>
            <a:r>
              <a:rPr lang="en-US" b="0" i="0" dirty="0">
                <a:solidFill>
                  <a:srgbClr val="4A4A4A"/>
                </a:solidFill>
                <a:effectLst/>
                <a:latin typeface="system-ui"/>
                <a:hlinkClick r:id="rId3"/>
              </a:rPr>
              <a:t>Rom 5:1</a:t>
            </a:r>
            <a:r>
              <a:rPr lang="en-US" b="0" i="0" dirty="0">
                <a:solidFill>
                  <a:srgbClr val="212529"/>
                </a:solidFill>
                <a:effectLst/>
                <a:latin typeface="system-ui"/>
              </a:rPr>
              <a:t> as beginning the second major division of the letter. </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3373210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Quotes taken from sermon writer.com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11</a:t>
            </a:fld>
            <a:endParaRPr lang="en-US" altLang="en-US"/>
          </a:p>
        </p:txBody>
      </p:sp>
    </p:spTree>
    <p:extLst>
      <p:ext uri="{BB962C8B-B14F-4D97-AF65-F5344CB8AC3E}">
        <p14:creationId xmlns:p14="http://schemas.microsoft.com/office/powerpoint/2010/main" val="2012700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Quotes taken from Sermon writer.com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12</a:t>
            </a:fld>
            <a:endParaRPr lang="en-US" altLang="en-US"/>
          </a:p>
        </p:txBody>
      </p:sp>
    </p:spTree>
    <p:extLst>
      <p:ext uri="{BB962C8B-B14F-4D97-AF65-F5344CB8AC3E}">
        <p14:creationId xmlns:p14="http://schemas.microsoft.com/office/powerpoint/2010/main" val="460973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Quotes from versebyversecommentary.com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13</a:t>
            </a:fld>
            <a:endParaRPr lang="en-US" altLang="en-US"/>
          </a:p>
        </p:txBody>
      </p:sp>
    </p:spTree>
    <p:extLst>
      <p:ext uri="{BB962C8B-B14F-4D97-AF65-F5344CB8AC3E}">
        <p14:creationId xmlns:p14="http://schemas.microsoft.com/office/powerpoint/2010/main" val="4275331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Quotes from versebyversecommentary.com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14</a:t>
            </a:fld>
            <a:endParaRPr lang="en-US" altLang="en-US"/>
          </a:p>
        </p:txBody>
      </p:sp>
    </p:spTree>
    <p:extLst>
      <p:ext uri="{BB962C8B-B14F-4D97-AF65-F5344CB8AC3E}">
        <p14:creationId xmlns:p14="http://schemas.microsoft.com/office/powerpoint/2010/main" val="1689910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15</a:t>
            </a:fld>
            <a:endParaRPr lang="en-US" altLang="en-US"/>
          </a:p>
        </p:txBody>
      </p:sp>
    </p:spTree>
    <p:extLst>
      <p:ext uri="{BB962C8B-B14F-4D97-AF65-F5344CB8AC3E}">
        <p14:creationId xmlns:p14="http://schemas.microsoft.com/office/powerpoint/2010/main" val="1067304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Quotes form sermon writer.com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16</a:t>
            </a:fld>
            <a:endParaRPr lang="en-US" altLang="en-US"/>
          </a:p>
        </p:txBody>
      </p:sp>
    </p:spTree>
    <p:extLst>
      <p:ext uri="{BB962C8B-B14F-4D97-AF65-F5344CB8AC3E}">
        <p14:creationId xmlns:p14="http://schemas.microsoft.com/office/powerpoint/2010/main" val="3762544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Quotes form sermon writer.com</a:t>
            </a:r>
          </a:p>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17</a:t>
            </a:fld>
            <a:endParaRPr lang="en-US" altLang="en-US"/>
          </a:p>
        </p:txBody>
      </p:sp>
    </p:spTree>
    <p:extLst>
      <p:ext uri="{BB962C8B-B14F-4D97-AF65-F5344CB8AC3E}">
        <p14:creationId xmlns:p14="http://schemas.microsoft.com/office/powerpoint/2010/main" val="174403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Quotes from sermon writer</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18</a:t>
            </a:fld>
            <a:endParaRPr lang="en-US" altLang="en-US"/>
          </a:p>
        </p:txBody>
      </p:sp>
    </p:spTree>
    <p:extLst>
      <p:ext uri="{BB962C8B-B14F-4D97-AF65-F5344CB8AC3E}">
        <p14:creationId xmlns:p14="http://schemas.microsoft.com/office/powerpoint/2010/main" val="3575874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Bibleref.com</a:t>
            </a:r>
          </a:p>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19</a:t>
            </a:fld>
            <a:endParaRPr lang="en-US" altLang="en-US"/>
          </a:p>
        </p:txBody>
      </p:sp>
    </p:spTree>
    <p:extLst>
      <p:ext uri="{BB962C8B-B14F-4D97-AF65-F5344CB8AC3E}">
        <p14:creationId xmlns:p14="http://schemas.microsoft.com/office/powerpoint/2010/main" val="11169753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20</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1187448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12529"/>
                </a:solidFill>
                <a:effectLst/>
                <a:latin typeface="system-ui"/>
              </a:rPr>
              <a:t>.</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1627407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12529"/>
                </a:solidFill>
                <a:effectLst/>
                <a:latin typeface="system-ui"/>
              </a:rPr>
              <a:t>.</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1742147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12529"/>
                </a:solidFill>
                <a:effectLst/>
                <a:latin typeface="system-ui"/>
              </a:rPr>
              <a:t>.</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1786125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12529"/>
                </a:solidFill>
                <a:effectLst/>
                <a:latin typeface="system-ui"/>
              </a:rPr>
              <a:t>Quotes from David </a:t>
            </a:r>
            <a:r>
              <a:rPr lang="en-US" b="0" i="0" dirty="0" err="1">
                <a:solidFill>
                  <a:srgbClr val="212529"/>
                </a:solidFill>
                <a:effectLst/>
                <a:latin typeface="system-ui"/>
              </a:rPr>
              <a:t>Guzik</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892887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err="1">
                <a:solidFill>
                  <a:srgbClr val="000000"/>
                </a:solidFill>
                <a:effectLst/>
                <a:latin typeface="PT Sans" panose="020B0503020203020204" pitchFamily="34" charset="0"/>
              </a:rPr>
              <a:t>Dokimen</a:t>
            </a:r>
            <a:r>
              <a:rPr lang="en-US" b="0" i="0" dirty="0">
                <a:solidFill>
                  <a:srgbClr val="000000"/>
                </a:solidFill>
                <a:effectLst/>
                <a:latin typeface="PT Sans" panose="020B0503020203020204" pitchFamily="34" charset="0"/>
              </a:rPr>
              <a:t> has to do with testing, so Paul is saying that endurance produces a tested or a proven character—the solid character of a veteran rather than the uncertain character of a recruit (Morris, 221). This then produces hope, because the veteran, having triumphed over adversity in the past, can hope to triumph over adversity in the future.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1441782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2746254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3268079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10/29/2022</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10/29/2022</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10/29/2022</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10/29/2022</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10/29/2022</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10/29/2022</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10/29/2022</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10/29/2022</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10/29/2022</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10/29/2022</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10/29/2022</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10/29/2022</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1988820" y="2260284"/>
            <a:ext cx="6932295"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The Blessing of our Justification </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5:1-11</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5::5 “</a:t>
            </a:r>
            <a:r>
              <a:rPr lang="en-US" sz="2000" b="1" i="0" baseline="30000" dirty="0">
                <a:solidFill>
                  <a:srgbClr val="000000"/>
                </a:solidFill>
                <a:effectLst/>
                <a:latin typeface="Arial" panose="020B0604020202020204" pitchFamily="34" charset="0"/>
                <a:cs typeface="Arial" panose="020B0604020202020204" pitchFamily="34" charset="0"/>
              </a:rPr>
              <a:t>5 </a:t>
            </a:r>
            <a:r>
              <a:rPr lang="en-US" sz="2000" b="0" i="0" dirty="0">
                <a:solidFill>
                  <a:srgbClr val="000000"/>
                </a:solidFill>
                <a:effectLst/>
                <a:latin typeface="Arial" panose="020B0604020202020204" pitchFamily="34" charset="0"/>
                <a:cs typeface="Arial" panose="020B0604020202020204" pitchFamily="34" charset="0"/>
              </a:rPr>
              <a:t>Now hope does not disappoint, because the love of God has been poured out in our hearts by the Holy Spirit who was given to us”</a:t>
            </a:r>
          </a:p>
          <a:p>
            <a:pPr lvl="2" eaLnBrk="1" hangingPunct="1">
              <a:buFont typeface="Arial" panose="020B0604020202020204" pitchFamily="34" charset="0"/>
              <a:buChar char="•"/>
            </a:pPr>
            <a:r>
              <a:rPr lang="en-US" sz="2000" b="1" dirty="0">
                <a:solidFill>
                  <a:srgbClr val="000000"/>
                </a:solidFill>
                <a:latin typeface="Arial" panose="020B0604020202020204" pitchFamily="34" charset="0"/>
                <a:cs typeface="Arial" panose="020B0604020202020204" pitchFamily="34" charset="0"/>
              </a:rPr>
              <a:t>The love of God has been poured into our hearts</a:t>
            </a:r>
          </a:p>
          <a:p>
            <a:pPr lvl="3"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His love has been poured in our hearts. In other words, God will always, always keep His promises to us because He loves us. It is not just that God is powerfully able to do what He has promised. It is not just that God is good. It is because He cares about us, loves us, so deeply that each of us actually carries His love inside of us, through the Holy Spirit. That makes God's promises powerful indeed.</a:t>
            </a:r>
            <a:r>
              <a:rPr lang="en-US" sz="2000" b="1" i="0" dirty="0">
                <a:solidFill>
                  <a:srgbClr val="000000"/>
                </a:solidFill>
                <a:effectLst/>
                <a:latin typeface="Arial" panose="020B0604020202020204" pitchFamily="34" charset="0"/>
                <a:cs typeface="Arial" panose="020B0604020202020204" pitchFamily="34" charset="0"/>
              </a:rPr>
              <a:t> </a:t>
            </a:r>
            <a:r>
              <a:rPr lang="en-US" sz="2000" dirty="0">
                <a:solidFill>
                  <a:srgbClr val="000000"/>
                </a:solidFill>
                <a:latin typeface="Arial" panose="020B0604020202020204" pitchFamily="34" charset="0"/>
                <a:cs typeface="Arial" panose="020B0604020202020204" pitchFamily="34" charset="0"/>
              </a:rPr>
              <a:t>(bibleref.com)</a:t>
            </a:r>
            <a:endParaRPr lang="en-US" sz="20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1326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Rom 5:6 “</a:t>
            </a:r>
            <a:r>
              <a:rPr lang="en-US" sz="1800" b="1" i="0" baseline="30000" dirty="0">
                <a:solidFill>
                  <a:srgbClr val="000000"/>
                </a:solidFill>
                <a:effectLst/>
                <a:latin typeface="Arial" panose="020B0604020202020204" pitchFamily="34" charset="0"/>
                <a:cs typeface="Arial" panose="020B0604020202020204" pitchFamily="34" charset="0"/>
              </a:rPr>
              <a:t>66 </a:t>
            </a:r>
            <a:r>
              <a:rPr lang="en-US" sz="1800" b="0" i="0" dirty="0">
                <a:solidFill>
                  <a:srgbClr val="000000"/>
                </a:solidFill>
                <a:effectLst/>
                <a:latin typeface="Arial" panose="020B0604020202020204" pitchFamily="34" charset="0"/>
                <a:cs typeface="Arial" panose="020B0604020202020204" pitchFamily="34" charset="0"/>
              </a:rPr>
              <a:t>For when we were still without strength, in due time Christ died for the ungodly.</a:t>
            </a:r>
          </a:p>
          <a:p>
            <a:pPr lvl="2" eaLnBrk="1" hangingPunct="1">
              <a:buFont typeface="Arial" panose="020B0604020202020204" pitchFamily="34" charset="0"/>
              <a:buChar char="•"/>
            </a:pPr>
            <a:r>
              <a:rPr lang="en-US" sz="1800" b="1" dirty="0">
                <a:solidFill>
                  <a:srgbClr val="000000"/>
                </a:solidFill>
                <a:latin typeface="Arial" panose="020B0604020202020204" pitchFamily="34" charset="0"/>
                <a:cs typeface="Arial" panose="020B0604020202020204" pitchFamily="34" charset="0"/>
              </a:rPr>
              <a:t>For when we were still without strength</a:t>
            </a:r>
          </a:p>
          <a:p>
            <a:pPr lvl="3" eaLnBrk="1" hangingPunct="1">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By using the word “we” Paul is including himself as one without strength and ungodly</a:t>
            </a:r>
          </a:p>
          <a:p>
            <a:pPr lvl="2" eaLnBrk="1" hangingPunct="1">
              <a:buFont typeface="Arial" panose="020B0604020202020204" pitchFamily="34" charset="0"/>
              <a:buChar char="•"/>
            </a:pPr>
            <a:r>
              <a:rPr lang="en-US" sz="1800" b="1" dirty="0">
                <a:solidFill>
                  <a:srgbClr val="000000"/>
                </a:solidFill>
                <a:latin typeface="Arial" panose="020B0604020202020204" pitchFamily="34" charset="0"/>
                <a:cs typeface="Arial" panose="020B0604020202020204" pitchFamily="34" charset="0"/>
              </a:rPr>
              <a:t>In due time (at least three ways the time was right)</a:t>
            </a:r>
          </a:p>
          <a:p>
            <a:pPr lvl="3" eaLnBrk="1" hangingPunct="1">
              <a:buFont typeface="Arial" panose="020B0604020202020204" pitchFamily="34" charset="0"/>
              <a:buChar char="•"/>
            </a:pPr>
            <a:r>
              <a:rPr lang="en-US" b="0" i="0" dirty="0">
                <a:solidFill>
                  <a:srgbClr val="000000"/>
                </a:solidFill>
                <a:effectLst/>
                <a:latin typeface="Arial" panose="020B0604020202020204" pitchFamily="34" charset="0"/>
                <a:cs typeface="Arial" panose="020B0604020202020204" pitchFamily="34" charset="0"/>
              </a:rPr>
              <a:t> It was the right time in history. The </a:t>
            </a:r>
            <a:r>
              <a:rPr lang="en-US" b="0" i="1" dirty="0">
                <a:solidFill>
                  <a:srgbClr val="000000"/>
                </a:solidFill>
                <a:effectLst/>
                <a:latin typeface="Arial" panose="020B0604020202020204" pitchFamily="34" charset="0"/>
                <a:cs typeface="Arial" panose="020B0604020202020204" pitchFamily="34" charset="0"/>
              </a:rPr>
              <a:t>Pax Romana</a:t>
            </a:r>
            <a:r>
              <a:rPr lang="en-US" b="0" i="0" dirty="0">
                <a:solidFill>
                  <a:srgbClr val="000000"/>
                </a:solidFill>
                <a:effectLst/>
                <a:latin typeface="Arial" panose="020B0604020202020204" pitchFamily="34" charset="0"/>
                <a:cs typeface="Arial" panose="020B0604020202020204" pitchFamily="34" charset="0"/>
              </a:rPr>
              <a:t> (Roman peace) made it possible for people to travel and communicate widely, making it easier to spread the Gospel</a:t>
            </a:r>
          </a:p>
          <a:p>
            <a:pPr lvl="3" eaLnBrk="1" hangingPunct="1">
              <a:buFont typeface="Arial" panose="020B0604020202020204" pitchFamily="34" charset="0"/>
              <a:buChar char="•"/>
            </a:pPr>
            <a:r>
              <a:rPr lang="en-US" b="0" i="0" dirty="0">
                <a:solidFill>
                  <a:srgbClr val="000000"/>
                </a:solidFill>
                <a:effectLst/>
                <a:latin typeface="Arial" panose="020B0604020202020204" pitchFamily="34" charset="0"/>
                <a:cs typeface="Arial" panose="020B0604020202020204" pitchFamily="34" charset="0"/>
              </a:rPr>
              <a:t> It was the right time in our lives. We were needy because of our sin, and Christ’s death and resurrection satisfied our need for reconciliation and forgiveness</a:t>
            </a:r>
          </a:p>
          <a:p>
            <a:pPr lvl="3" eaLnBrk="1" hangingPunct="1">
              <a:buFont typeface="Arial" panose="020B0604020202020204" pitchFamily="34" charset="0"/>
              <a:buChar char="•"/>
            </a:pPr>
            <a:r>
              <a:rPr lang="en-US" b="0" i="0" dirty="0">
                <a:solidFill>
                  <a:srgbClr val="000000"/>
                </a:solidFill>
                <a:effectLst/>
                <a:latin typeface="Arial" panose="020B0604020202020204" pitchFamily="34" charset="0"/>
                <a:cs typeface="Arial" panose="020B0604020202020204" pitchFamily="34" charset="0"/>
              </a:rPr>
              <a:t>It was the right time eschatologically—the time that suited God—that fit God’s plan for the salvation of the world</a:t>
            </a:r>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637231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5:6 “</a:t>
            </a:r>
            <a:r>
              <a:rPr lang="en-US" sz="2000" b="1" i="0" baseline="30000" dirty="0">
                <a:solidFill>
                  <a:srgbClr val="000000"/>
                </a:solidFill>
                <a:effectLst/>
                <a:latin typeface="Arial" panose="020B0604020202020204" pitchFamily="34" charset="0"/>
                <a:cs typeface="Arial" panose="020B0604020202020204" pitchFamily="34" charset="0"/>
              </a:rPr>
              <a:t>6 </a:t>
            </a:r>
            <a:r>
              <a:rPr lang="en-US" sz="2000" b="0" i="0" dirty="0">
                <a:solidFill>
                  <a:srgbClr val="000000"/>
                </a:solidFill>
                <a:effectLst/>
                <a:latin typeface="Arial" panose="020B0604020202020204" pitchFamily="34" charset="0"/>
                <a:cs typeface="Arial" panose="020B0604020202020204" pitchFamily="34" charset="0"/>
              </a:rPr>
              <a:t>For when we were still without strength, </a:t>
            </a:r>
            <a:r>
              <a:rPr lang="en-US" sz="2000" baseline="30000" dirty="0">
                <a:solidFill>
                  <a:srgbClr val="000000"/>
                </a:solidFill>
                <a:latin typeface="Arial" panose="020B0604020202020204" pitchFamily="34" charset="0"/>
                <a:cs typeface="Arial" panose="020B0604020202020204" pitchFamily="34" charset="0"/>
              </a:rPr>
              <a:t>i</a:t>
            </a:r>
            <a:r>
              <a:rPr lang="en-US" sz="2000" b="0" i="0" dirty="0">
                <a:solidFill>
                  <a:srgbClr val="000000"/>
                </a:solidFill>
                <a:effectLst/>
                <a:latin typeface="Arial" panose="020B0604020202020204" pitchFamily="34" charset="0"/>
                <a:cs typeface="Arial" panose="020B0604020202020204" pitchFamily="34" charset="0"/>
              </a:rPr>
              <a:t>n due time Christ died for the ungodly”</a:t>
            </a:r>
          </a:p>
          <a:p>
            <a:pPr lvl="2" eaLnBrk="1" hangingPunct="1">
              <a:buFont typeface="Arial" panose="020B0604020202020204" pitchFamily="34" charset="0"/>
              <a:buChar char="•"/>
            </a:pPr>
            <a:r>
              <a:rPr lang="en-US" sz="2000" b="1" dirty="0">
                <a:solidFill>
                  <a:srgbClr val="000000"/>
                </a:solidFill>
                <a:latin typeface="Arial" panose="020B0604020202020204" pitchFamily="34" charset="0"/>
                <a:cs typeface="Arial" panose="020B0604020202020204" pitchFamily="34" charset="0"/>
              </a:rPr>
              <a:t>Christ died for the ungodly</a:t>
            </a:r>
          </a:p>
          <a:p>
            <a:pPr lvl="3"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This is an astounding idea. Christ didn’t die for godly people (which we would expect) but for the ungodly (hard to imagine)</a:t>
            </a:r>
            <a:endParaRPr lang="en-US"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2483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5:7 “</a:t>
            </a:r>
            <a:r>
              <a:rPr lang="en-US" sz="2000" b="1" i="0" baseline="30000" dirty="0">
                <a:solidFill>
                  <a:srgbClr val="000000"/>
                </a:solidFill>
                <a:effectLst/>
                <a:latin typeface="Arial" panose="020B0604020202020204" pitchFamily="34" charset="0"/>
                <a:cs typeface="Arial" panose="020B0604020202020204" pitchFamily="34" charset="0"/>
              </a:rPr>
              <a:t>7 </a:t>
            </a:r>
            <a:r>
              <a:rPr lang="en-US" sz="2000" b="0" i="0" dirty="0">
                <a:solidFill>
                  <a:srgbClr val="000000"/>
                </a:solidFill>
                <a:effectLst/>
                <a:latin typeface="Arial" panose="020B0604020202020204" pitchFamily="34" charset="0"/>
                <a:cs typeface="Arial" panose="020B0604020202020204" pitchFamily="34" charset="0"/>
              </a:rPr>
              <a:t>For scarcely for a righteous man will one die; yet perhaps for a good man someone would even dare to die.”</a:t>
            </a:r>
          </a:p>
          <a:p>
            <a:pPr lvl="2" eaLnBrk="1" hangingPunct="1">
              <a:buFont typeface="Arial" panose="020B0604020202020204" pitchFamily="34" charset="0"/>
              <a:buChar char="•"/>
            </a:pPr>
            <a:r>
              <a:rPr lang="en-US" sz="2000" b="1" dirty="0">
                <a:solidFill>
                  <a:srgbClr val="000000"/>
                </a:solidFill>
                <a:latin typeface="Arial" panose="020B0604020202020204" pitchFamily="34" charset="0"/>
                <a:cs typeface="Arial" panose="020B0604020202020204" pitchFamily="34" charset="0"/>
              </a:rPr>
              <a:t>For scarcely for a righteous man will one die</a:t>
            </a:r>
          </a:p>
          <a:p>
            <a:pPr lvl="3" eaLnBrk="1" hangingPunct="1">
              <a:buFont typeface="Arial" panose="020B0604020202020204" pitchFamily="34" charset="0"/>
              <a:buChar char="•"/>
            </a:pPr>
            <a:r>
              <a:rPr lang="en-US" sz="2000" b="0" i="0" dirty="0">
                <a:solidFill>
                  <a:srgbClr val="0A0002"/>
                </a:solidFill>
                <a:effectLst/>
                <a:latin typeface="Arial" panose="020B0604020202020204" pitchFamily="34" charset="0"/>
              </a:rPr>
              <a:t>Someone who willingly dies for a righteous person is someone who is willing to take their place. The hope of his action is that the righteous person will continue to live. This is the highest manifestation of </a:t>
            </a:r>
            <a:r>
              <a:rPr lang="en-US" sz="2000" b="1" i="0" dirty="0">
                <a:solidFill>
                  <a:srgbClr val="0A0002"/>
                </a:solidFill>
                <a:effectLst/>
                <a:latin typeface="Arial" panose="020B0604020202020204" pitchFamily="34" charset="0"/>
              </a:rPr>
              <a:t>human</a:t>
            </a:r>
            <a:r>
              <a:rPr lang="en-US" sz="2000" b="0" i="0" dirty="0">
                <a:solidFill>
                  <a:srgbClr val="0A0002"/>
                </a:solidFill>
                <a:effectLst/>
                <a:latin typeface="Arial" panose="020B0604020202020204" pitchFamily="34" charset="0"/>
              </a:rPr>
              <a:t> love. The word “for” here again means </a:t>
            </a:r>
            <a:r>
              <a:rPr lang="en-US" sz="2000" b="0" i="1" dirty="0">
                <a:solidFill>
                  <a:srgbClr val="0A0002"/>
                </a:solidFill>
                <a:effectLst/>
                <a:latin typeface="Arial" panose="020B0604020202020204" pitchFamily="34" charset="0"/>
              </a:rPr>
              <a:t>in place of</a:t>
            </a:r>
          </a:p>
          <a:p>
            <a:pPr lvl="3" eaLnBrk="1" hangingPunct="1">
              <a:buFont typeface="Arial" panose="020B0604020202020204" pitchFamily="34" charset="0"/>
              <a:buChar char="•"/>
            </a:pPr>
            <a:r>
              <a:rPr lang="en-US" sz="2000" b="0" i="0" dirty="0">
                <a:solidFill>
                  <a:srgbClr val="0A0002"/>
                </a:solidFill>
                <a:effectLst/>
                <a:latin typeface="Arial" panose="020B0604020202020204" pitchFamily="34" charset="0"/>
              </a:rPr>
              <a:t>The righteous person here is not the righteous person from God’s viewpoint but in </a:t>
            </a:r>
            <a:r>
              <a:rPr lang="en-US" sz="2000" b="1" i="0" dirty="0">
                <a:solidFill>
                  <a:srgbClr val="0A0002"/>
                </a:solidFill>
                <a:effectLst/>
                <a:latin typeface="Arial" panose="020B0604020202020204" pitchFamily="34" charset="0"/>
              </a:rPr>
              <a:t>man’s</a:t>
            </a:r>
            <a:r>
              <a:rPr lang="en-US" sz="2000" b="0" i="0" dirty="0">
                <a:solidFill>
                  <a:srgbClr val="0A0002"/>
                </a:solidFill>
                <a:effectLst/>
                <a:latin typeface="Arial" panose="020B0604020202020204" pitchFamily="34" charset="0"/>
              </a:rPr>
              <a:t> eyes. This person holds steadfastly to personal standards</a:t>
            </a:r>
            <a:endParaRPr lang="en-US" sz="20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896351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5:7 “</a:t>
            </a:r>
            <a:r>
              <a:rPr lang="en-US" sz="2000" b="1" i="0" baseline="30000" dirty="0">
                <a:solidFill>
                  <a:srgbClr val="000000"/>
                </a:solidFill>
                <a:effectLst/>
                <a:latin typeface="Arial" panose="020B0604020202020204" pitchFamily="34" charset="0"/>
                <a:cs typeface="Arial" panose="020B0604020202020204" pitchFamily="34" charset="0"/>
              </a:rPr>
              <a:t>7 </a:t>
            </a:r>
            <a:r>
              <a:rPr lang="en-US" sz="2000" b="0" i="0" dirty="0">
                <a:solidFill>
                  <a:srgbClr val="000000"/>
                </a:solidFill>
                <a:effectLst/>
                <a:latin typeface="Arial" panose="020B0604020202020204" pitchFamily="34" charset="0"/>
                <a:cs typeface="Arial" panose="020B0604020202020204" pitchFamily="34" charset="0"/>
              </a:rPr>
              <a:t>For scarcely for a righteous man will one die; yet perhaps for a good man someone would even dare to die.”</a:t>
            </a:r>
          </a:p>
          <a:p>
            <a:pPr lvl="2" eaLnBrk="1" hangingPunct="1">
              <a:buFont typeface="Arial" panose="020B0604020202020204" pitchFamily="34" charset="0"/>
              <a:buChar char="•"/>
            </a:pPr>
            <a:r>
              <a:rPr lang="en-US" sz="2000" b="1" dirty="0">
                <a:solidFill>
                  <a:srgbClr val="000000"/>
                </a:solidFill>
                <a:latin typeface="Arial" panose="020B0604020202020204" pitchFamily="34" charset="0"/>
                <a:cs typeface="Arial" panose="020B0604020202020204" pitchFamily="34" charset="0"/>
              </a:rPr>
              <a:t>Yet perhaps for a good (Noble, generous) man someone would even dare to die</a:t>
            </a:r>
          </a:p>
          <a:p>
            <a:pPr lvl="3" eaLnBrk="1" hangingPunct="1">
              <a:buFont typeface="Arial" panose="020B0604020202020204" pitchFamily="34" charset="0"/>
              <a:buChar char="•"/>
            </a:pPr>
            <a:r>
              <a:rPr lang="en-US" sz="2000" b="0" i="0" dirty="0">
                <a:solidFill>
                  <a:srgbClr val="0A0002"/>
                </a:solidFill>
                <a:effectLst/>
                <a:latin typeface="Arial" panose="020B0604020202020204" pitchFamily="34" charset="0"/>
              </a:rPr>
              <a:t>It is </a:t>
            </a:r>
            <a:r>
              <a:rPr lang="en-US" sz="2000" b="1" i="0" dirty="0">
                <a:solidFill>
                  <a:srgbClr val="0A0002"/>
                </a:solidFill>
                <a:effectLst/>
                <a:latin typeface="Arial" panose="020B0604020202020204" pitchFamily="34" charset="0"/>
              </a:rPr>
              <a:t>rare</a:t>
            </a:r>
            <a:r>
              <a:rPr lang="en-US" sz="2000" b="0" i="0" dirty="0">
                <a:solidFill>
                  <a:srgbClr val="0A0002"/>
                </a:solidFill>
                <a:effectLst/>
                <a:latin typeface="Arial" panose="020B0604020202020204" pitchFamily="34" charset="0"/>
              </a:rPr>
              <a:t> that people would die for even a righteous man. However, there are people who will do this, especially in war. Soldiers will risk their lives for their country. Mothers will put their lives on the line for their children. In neither of these situations do people voluntarily give up their lives; they know there is a chance of death, and they have a willingness to die.</a:t>
            </a:r>
            <a:endParaRPr lang="en-US" sz="2000" b="1"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64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6754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1900" dirty="0">
                <a:latin typeface="Arial" panose="020B0604020202020204" pitchFamily="34" charset="0"/>
                <a:ea typeface="ＭＳ Ｐゴシック" panose="020B0600070205080204" pitchFamily="34" charset="-128"/>
                <a:cs typeface="Arial" panose="020B0604020202020204" pitchFamily="34" charset="0"/>
              </a:rPr>
              <a:t>Rom 5:8 “</a:t>
            </a:r>
            <a:r>
              <a:rPr lang="en-US" sz="1900" b="1" i="0" baseline="30000" dirty="0">
                <a:solidFill>
                  <a:srgbClr val="000000"/>
                </a:solidFill>
                <a:effectLst/>
                <a:latin typeface="Arial" panose="020B0604020202020204" pitchFamily="34" charset="0"/>
                <a:cs typeface="Arial" panose="020B0604020202020204" pitchFamily="34" charset="0"/>
              </a:rPr>
              <a:t>8 </a:t>
            </a:r>
            <a:r>
              <a:rPr lang="en-US" sz="1900" b="0" i="0" dirty="0">
                <a:solidFill>
                  <a:srgbClr val="000000"/>
                </a:solidFill>
                <a:effectLst/>
                <a:latin typeface="Arial" panose="020B0604020202020204" pitchFamily="34" charset="0"/>
                <a:cs typeface="Arial" panose="020B0604020202020204" pitchFamily="34" charset="0"/>
              </a:rPr>
              <a:t>But God demonstrates His own love toward us, in that while we were still sinners, Christ died for us.”</a:t>
            </a:r>
          </a:p>
          <a:p>
            <a:pPr lvl="2" eaLnBrk="1" hangingPunct="1">
              <a:buFont typeface="Arial" panose="020B0604020202020204" pitchFamily="34" charset="0"/>
              <a:buChar char="•"/>
            </a:pPr>
            <a:r>
              <a:rPr lang="en-US" sz="1900" b="0" i="0" dirty="0">
                <a:solidFill>
                  <a:srgbClr val="333333"/>
                </a:solidFill>
                <a:effectLst/>
                <a:latin typeface="Arial" panose="020B0604020202020204" pitchFamily="34" charset="0"/>
                <a:cs typeface="Arial" panose="020B0604020202020204" pitchFamily="34" charset="0"/>
              </a:rPr>
              <a:t>What does it mean that Christ died for us? It means that He died in our place. Because of our sin, we deserved to suffer God's angry judgment. We deserved death. Christ took that judgment for our sin on Himself on the cross. He suffered and died in our place. Paul insists that we should take that act as evidence of God's great love for us, especially since God went first. Jesus died in our place, before we knew we would want Him to do that. He died for us before we'd ever done anything to deserve that love. This is a point Paul made in the prior verse: it takes love to die willingly for someone else, even if they're a "good" person. But we, those who have been saved, were still sinners, and we weren't going to improve. In truth, we had no hope of avoiding God's judgment before Jesus took it for us (bibleref.com)</a:t>
            </a:r>
            <a:endParaRPr lang="en-US" sz="1900" b="1"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64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235309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Rom 5:9-10 “</a:t>
            </a:r>
            <a:r>
              <a:rPr lang="en-US" sz="1800" b="1" i="0" baseline="30000" dirty="0">
                <a:solidFill>
                  <a:srgbClr val="000000"/>
                </a:solidFill>
                <a:effectLst/>
                <a:latin typeface="Arial" panose="020B0604020202020204" pitchFamily="34" charset="0"/>
                <a:cs typeface="Arial" panose="020B0604020202020204" pitchFamily="34" charset="0"/>
              </a:rPr>
              <a:t>9 </a:t>
            </a:r>
            <a:r>
              <a:rPr lang="en-US" sz="1800" b="0" i="0" dirty="0">
                <a:solidFill>
                  <a:srgbClr val="000000"/>
                </a:solidFill>
                <a:effectLst/>
                <a:latin typeface="Arial" panose="020B0604020202020204" pitchFamily="34" charset="0"/>
                <a:cs typeface="Arial" panose="020B0604020202020204" pitchFamily="34" charset="0"/>
              </a:rPr>
              <a:t>Much more then, having now been justified by His blood, we shall be saved from wrath through Him. </a:t>
            </a:r>
            <a:r>
              <a:rPr lang="en-US" sz="1800" b="1" i="0" baseline="30000" dirty="0">
                <a:solidFill>
                  <a:srgbClr val="000000"/>
                </a:solidFill>
                <a:effectLst/>
                <a:latin typeface="Arial" panose="020B0604020202020204" pitchFamily="34" charset="0"/>
                <a:cs typeface="Arial" panose="020B0604020202020204" pitchFamily="34" charset="0"/>
              </a:rPr>
              <a:t>10 </a:t>
            </a:r>
            <a:r>
              <a:rPr lang="en-US" sz="1800" b="0" i="0" dirty="0">
                <a:solidFill>
                  <a:srgbClr val="000000"/>
                </a:solidFill>
                <a:effectLst/>
                <a:latin typeface="Arial" panose="020B0604020202020204" pitchFamily="34" charset="0"/>
                <a:cs typeface="Arial" panose="020B0604020202020204" pitchFamily="34" charset="0"/>
              </a:rPr>
              <a:t>For if when we were enemies we were reconciled to God through the death of His Son, much more, having been reconciled, we shall be saved by His life”</a:t>
            </a:r>
          </a:p>
          <a:p>
            <a:pPr lvl="2" eaLnBrk="1" hangingPunct="1">
              <a:buFont typeface="Arial" panose="020B0604020202020204" pitchFamily="34" charset="0"/>
              <a:buChar char="•"/>
            </a:pPr>
            <a:r>
              <a:rPr lang="en-US" sz="1800" b="1" i="0" dirty="0">
                <a:solidFill>
                  <a:srgbClr val="000000"/>
                </a:solidFill>
                <a:effectLst/>
                <a:latin typeface="Arial" panose="020B0604020202020204" pitchFamily="34" charset="0"/>
                <a:cs typeface="Arial" panose="020B0604020202020204" pitchFamily="34" charset="0"/>
              </a:rPr>
              <a:t>“Being now justified”</a:t>
            </a:r>
            <a:r>
              <a:rPr lang="en-US" sz="1800" b="0" i="0" dirty="0">
                <a:solidFill>
                  <a:srgbClr val="000000"/>
                </a:solidFill>
                <a:effectLst/>
                <a:latin typeface="Arial" panose="020B0604020202020204" pitchFamily="34" charset="0"/>
                <a:cs typeface="Arial" panose="020B0604020202020204" pitchFamily="34" charset="0"/>
              </a:rPr>
              <a:t> (v. 9) equates to “were reconciled” (v. 10).  </a:t>
            </a:r>
            <a:r>
              <a:rPr lang="en-US" sz="1800" b="1" i="0" dirty="0">
                <a:solidFill>
                  <a:srgbClr val="000000"/>
                </a:solidFill>
                <a:effectLst/>
                <a:latin typeface="Arial" panose="020B0604020202020204" pitchFamily="34" charset="0"/>
                <a:cs typeface="Arial" panose="020B0604020202020204" pitchFamily="34" charset="0"/>
              </a:rPr>
              <a:t>“By his blood”</a:t>
            </a:r>
            <a:r>
              <a:rPr lang="en-US" sz="1800" b="0" i="0" dirty="0">
                <a:solidFill>
                  <a:srgbClr val="000000"/>
                </a:solidFill>
                <a:effectLst/>
                <a:latin typeface="Arial" panose="020B0604020202020204" pitchFamily="34" charset="0"/>
                <a:cs typeface="Arial" panose="020B0604020202020204" pitchFamily="34" charset="0"/>
              </a:rPr>
              <a:t> (v. 9) equates to “through the death of his Son” (v. 10).  </a:t>
            </a:r>
            <a:r>
              <a:rPr lang="en-US" sz="1800" b="1" i="0" dirty="0">
                <a:solidFill>
                  <a:srgbClr val="000000"/>
                </a:solidFill>
                <a:effectLst/>
                <a:latin typeface="Arial" panose="020B0604020202020204" pitchFamily="34" charset="0"/>
                <a:cs typeface="Arial" panose="020B0604020202020204" pitchFamily="34" charset="0"/>
              </a:rPr>
              <a:t>“Saved from God’s wrath”</a:t>
            </a:r>
            <a:r>
              <a:rPr lang="en-US" sz="1800" b="0" i="0" dirty="0">
                <a:solidFill>
                  <a:srgbClr val="000000"/>
                </a:solidFill>
                <a:effectLst/>
                <a:latin typeface="Arial" panose="020B0604020202020204" pitchFamily="34" charset="0"/>
                <a:cs typeface="Arial" panose="020B0604020202020204" pitchFamily="34" charset="0"/>
              </a:rPr>
              <a:t> (v. 9) equates to “saved by his life” (v. 10).</a:t>
            </a:r>
          </a:p>
          <a:p>
            <a:pPr lvl="2" eaLnBrk="1" hangingPunct="1">
              <a:buFont typeface="Arial" panose="020B0604020202020204" pitchFamily="34" charset="0"/>
              <a:buChar char="•"/>
            </a:pPr>
            <a:r>
              <a:rPr lang="en-US" sz="1800" b="1" i="0" dirty="0">
                <a:solidFill>
                  <a:srgbClr val="000000"/>
                </a:solidFill>
                <a:effectLst/>
                <a:latin typeface="Arial" panose="020B0604020202020204" pitchFamily="34" charset="0"/>
                <a:cs typeface="Arial" panose="020B0604020202020204" pitchFamily="34" charset="0"/>
              </a:rPr>
              <a:t>“Justified”</a:t>
            </a:r>
            <a:r>
              <a:rPr lang="en-US" sz="1800" b="0" i="0" dirty="0">
                <a:solidFill>
                  <a:srgbClr val="000000"/>
                </a:solidFill>
                <a:effectLst/>
                <a:latin typeface="Arial" panose="020B0604020202020204" pitchFamily="34" charset="0"/>
                <a:cs typeface="Arial" panose="020B0604020202020204" pitchFamily="34" charset="0"/>
              </a:rPr>
              <a:t> (v. 9) and </a:t>
            </a:r>
            <a:r>
              <a:rPr lang="en-US" sz="1800" b="1" i="0" dirty="0">
                <a:solidFill>
                  <a:srgbClr val="000000"/>
                </a:solidFill>
                <a:effectLst/>
                <a:latin typeface="Arial" panose="020B0604020202020204" pitchFamily="34" charset="0"/>
                <a:cs typeface="Arial" panose="020B0604020202020204" pitchFamily="34" charset="0"/>
              </a:rPr>
              <a:t>“reconciled”</a:t>
            </a:r>
            <a:r>
              <a:rPr lang="en-US" sz="1800" b="0" i="0" dirty="0">
                <a:solidFill>
                  <a:srgbClr val="000000"/>
                </a:solidFill>
                <a:effectLst/>
                <a:latin typeface="Arial" panose="020B0604020202020204" pitchFamily="34" charset="0"/>
                <a:cs typeface="Arial" panose="020B0604020202020204" pitchFamily="34" charset="0"/>
              </a:rPr>
              <a:t> (v. 10) have similar but different meanings. </a:t>
            </a:r>
            <a:r>
              <a:rPr lang="en-US" sz="1800" b="0" i="1" dirty="0">
                <a:solidFill>
                  <a:srgbClr val="000000"/>
                </a:solidFill>
                <a:effectLst/>
                <a:latin typeface="Arial" panose="020B0604020202020204" pitchFamily="34" charset="0"/>
                <a:cs typeface="Arial" panose="020B0604020202020204" pitchFamily="34" charset="0"/>
              </a:rPr>
              <a:t>Justified</a:t>
            </a:r>
            <a:r>
              <a:rPr lang="en-US" sz="1800" b="0" i="0" dirty="0">
                <a:solidFill>
                  <a:srgbClr val="000000"/>
                </a:solidFill>
                <a:effectLst/>
                <a:latin typeface="Arial" panose="020B0604020202020204" pitchFamily="34" charset="0"/>
                <a:cs typeface="Arial" panose="020B0604020202020204" pitchFamily="34" charset="0"/>
              </a:rPr>
              <a:t> has a courtroom ring to it. To be justified is to be declared innocent—to be vindicated. </a:t>
            </a:r>
            <a:r>
              <a:rPr lang="en-US" sz="1800" b="0" i="1" dirty="0">
                <a:solidFill>
                  <a:srgbClr val="000000"/>
                </a:solidFill>
                <a:effectLst/>
                <a:latin typeface="Arial" panose="020B0604020202020204" pitchFamily="34" charset="0"/>
                <a:cs typeface="Arial" panose="020B0604020202020204" pitchFamily="34" charset="0"/>
              </a:rPr>
              <a:t>Reconciled</a:t>
            </a:r>
            <a:r>
              <a:rPr lang="en-US" sz="1800" b="0" i="0" dirty="0">
                <a:solidFill>
                  <a:srgbClr val="000000"/>
                </a:solidFill>
                <a:effectLst/>
                <a:latin typeface="Arial" panose="020B0604020202020204" pitchFamily="34" charset="0"/>
                <a:cs typeface="Arial" panose="020B0604020202020204" pitchFamily="34" charset="0"/>
              </a:rPr>
              <a:t> has to do with relationships, suggesting a bringing together of those who have been estranged. There is a natural progression, then, from </a:t>
            </a:r>
            <a:r>
              <a:rPr lang="en-US" sz="1800" b="0" i="1" dirty="0">
                <a:solidFill>
                  <a:srgbClr val="000000"/>
                </a:solidFill>
                <a:effectLst/>
                <a:latin typeface="Arial" panose="020B0604020202020204" pitchFamily="34" charset="0"/>
                <a:cs typeface="Arial" panose="020B0604020202020204" pitchFamily="34" charset="0"/>
              </a:rPr>
              <a:t>justified</a:t>
            </a:r>
            <a:r>
              <a:rPr lang="en-US" sz="1800" b="0" i="0" dirty="0">
                <a:solidFill>
                  <a:srgbClr val="000000"/>
                </a:solidFill>
                <a:effectLst/>
                <a:latin typeface="Arial" panose="020B0604020202020204" pitchFamily="34" charset="0"/>
                <a:cs typeface="Arial" panose="020B0604020202020204" pitchFamily="34" charset="0"/>
              </a:rPr>
              <a:t> (v. 9) to </a:t>
            </a:r>
            <a:r>
              <a:rPr lang="en-US" sz="1800" b="0" i="1" dirty="0">
                <a:solidFill>
                  <a:srgbClr val="000000"/>
                </a:solidFill>
                <a:effectLst/>
                <a:latin typeface="Arial" panose="020B0604020202020204" pitchFamily="34" charset="0"/>
                <a:cs typeface="Arial" panose="020B0604020202020204" pitchFamily="34" charset="0"/>
              </a:rPr>
              <a:t>reconciled</a:t>
            </a:r>
            <a:r>
              <a:rPr lang="en-US" sz="1800" b="0" i="0" dirty="0">
                <a:solidFill>
                  <a:srgbClr val="000000"/>
                </a:solidFill>
                <a:effectLst/>
                <a:latin typeface="Arial" panose="020B0604020202020204" pitchFamily="34" charset="0"/>
                <a:cs typeface="Arial" panose="020B0604020202020204" pitchFamily="34" charset="0"/>
              </a:rPr>
              <a:t> (v. 10a) to </a:t>
            </a:r>
            <a:r>
              <a:rPr lang="en-US" sz="1800" b="0" i="1" dirty="0">
                <a:solidFill>
                  <a:srgbClr val="000000"/>
                </a:solidFill>
                <a:effectLst/>
                <a:latin typeface="Arial" panose="020B0604020202020204" pitchFamily="34" charset="0"/>
                <a:cs typeface="Arial" panose="020B0604020202020204" pitchFamily="34" charset="0"/>
              </a:rPr>
              <a:t>saved</a:t>
            </a:r>
            <a:r>
              <a:rPr lang="en-US" sz="1800" b="0" i="0" dirty="0">
                <a:solidFill>
                  <a:srgbClr val="000000"/>
                </a:solidFill>
                <a:effectLst/>
                <a:latin typeface="Arial" panose="020B0604020202020204" pitchFamily="34" charset="0"/>
                <a:cs typeface="Arial" panose="020B0604020202020204" pitchFamily="34" charset="0"/>
              </a:rPr>
              <a:t> (v. 10b). One could hardly be reconciled to a righteous God without first being justified, and one could hardly be saved without first being reconciled</a:t>
            </a:r>
          </a:p>
          <a:p>
            <a:pPr lvl="2" eaLnBrk="1" hangingPunct="1">
              <a:buFont typeface="Arial" panose="020B0604020202020204" pitchFamily="34" charset="0"/>
              <a:buChar char="•"/>
            </a:pPr>
            <a:endParaRPr lang="en-US" sz="1640" b="1"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64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887455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5:9-10 “</a:t>
            </a:r>
            <a:r>
              <a:rPr lang="en-US" sz="2000" b="1" i="0" baseline="30000" dirty="0">
                <a:solidFill>
                  <a:srgbClr val="000000"/>
                </a:solidFill>
                <a:effectLst/>
                <a:latin typeface="Arial" panose="020B0604020202020204" pitchFamily="34" charset="0"/>
                <a:cs typeface="Arial" panose="020B0604020202020204" pitchFamily="34" charset="0"/>
              </a:rPr>
              <a:t>9 </a:t>
            </a:r>
            <a:r>
              <a:rPr lang="en-US" sz="2000" b="0" i="0" dirty="0">
                <a:solidFill>
                  <a:srgbClr val="000000"/>
                </a:solidFill>
                <a:effectLst/>
                <a:latin typeface="Arial" panose="020B0604020202020204" pitchFamily="34" charset="0"/>
                <a:cs typeface="Arial" panose="020B0604020202020204" pitchFamily="34" charset="0"/>
              </a:rPr>
              <a:t>Much more then, having now been justified by His blood, we shall be saved from wrath through Him. </a:t>
            </a:r>
            <a:r>
              <a:rPr lang="en-US" sz="2000" b="1" i="0" baseline="30000" dirty="0">
                <a:solidFill>
                  <a:srgbClr val="000000"/>
                </a:solidFill>
                <a:effectLst/>
                <a:latin typeface="Arial" panose="020B0604020202020204" pitchFamily="34" charset="0"/>
                <a:cs typeface="Arial" panose="020B0604020202020204" pitchFamily="34" charset="0"/>
              </a:rPr>
              <a:t>10 </a:t>
            </a:r>
            <a:r>
              <a:rPr lang="en-US" sz="2000" b="0" i="0" dirty="0">
                <a:solidFill>
                  <a:srgbClr val="000000"/>
                </a:solidFill>
                <a:effectLst/>
                <a:latin typeface="Arial" panose="020B0604020202020204" pitchFamily="34" charset="0"/>
                <a:cs typeface="Arial" panose="020B0604020202020204" pitchFamily="34" charset="0"/>
              </a:rPr>
              <a:t>For if when we were enemies we were reconciled to God through the death of His Son, much more, having been reconciled, we shall be saved by His life”</a:t>
            </a:r>
          </a:p>
          <a:p>
            <a:pPr lvl="2"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Reconciliation involves a change in a relationship from bad to good––from enmity to friendship.  When used of nations, it involves establishing peace between nations that were previously at war with one another.</a:t>
            </a:r>
          </a:p>
          <a:p>
            <a:pPr lvl="2"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Note that it is God who reconciled us––restored us in our relationship with God through the death of his Son.  This is not something we could have done for ourselves.  It required God’s initiative, because our unholiness was incompatible with God’s holiness</a:t>
            </a:r>
            <a:endParaRPr lang="en-US" sz="2000" b="1"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64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2838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2000">
                <a:latin typeface="Arial" panose="020B0604020202020204" pitchFamily="34" charset="0"/>
                <a:ea typeface="ＭＳ Ｐゴシック" panose="020B0600070205080204" pitchFamily="34" charset="-128"/>
                <a:cs typeface="Arial" panose="020B0604020202020204" pitchFamily="34" charset="0"/>
              </a:rPr>
              <a:t>Rom 5:11 </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a:t>
            </a:r>
            <a:r>
              <a:rPr lang="en-US" sz="2000" b="1" i="0" baseline="30000" dirty="0">
                <a:solidFill>
                  <a:srgbClr val="000000"/>
                </a:solidFill>
                <a:effectLst/>
                <a:latin typeface="Arial" panose="020B0604020202020204" pitchFamily="34" charset="0"/>
                <a:cs typeface="Arial" panose="020B0604020202020204" pitchFamily="34" charset="0"/>
              </a:rPr>
              <a:t>11 </a:t>
            </a:r>
            <a:r>
              <a:rPr lang="en-US" sz="2000" b="0" i="0" dirty="0">
                <a:solidFill>
                  <a:srgbClr val="000000"/>
                </a:solidFill>
                <a:effectLst/>
                <a:latin typeface="Arial" panose="020B0604020202020204" pitchFamily="34" charset="0"/>
                <a:cs typeface="Arial" panose="020B0604020202020204" pitchFamily="34" charset="0"/>
              </a:rPr>
              <a:t>And not only </a:t>
            </a:r>
            <a:r>
              <a:rPr lang="en-US" sz="2000" b="0" i="1" dirty="0">
                <a:solidFill>
                  <a:srgbClr val="000000"/>
                </a:solidFill>
                <a:effectLst/>
                <a:latin typeface="Arial" panose="020B0604020202020204" pitchFamily="34" charset="0"/>
                <a:cs typeface="Arial" panose="020B0604020202020204" pitchFamily="34" charset="0"/>
              </a:rPr>
              <a:t>that,</a:t>
            </a:r>
            <a:r>
              <a:rPr lang="en-US" sz="2000" b="0" i="0" dirty="0">
                <a:solidFill>
                  <a:srgbClr val="000000"/>
                </a:solidFill>
                <a:effectLst/>
                <a:latin typeface="Arial" panose="020B0604020202020204" pitchFamily="34" charset="0"/>
                <a:cs typeface="Arial" panose="020B0604020202020204" pitchFamily="34" charset="0"/>
              </a:rPr>
              <a:t> but we also rejoice in God through our Lord Jesus Christ, through whom we have now received the reconciliation”</a:t>
            </a:r>
          </a:p>
          <a:p>
            <a:pPr lvl="2"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Paul earlier said that our boasting is excluded (3:27)—by which he meant our boasting of our accomplishments.</a:t>
            </a:r>
          </a:p>
          <a:p>
            <a:pPr lvl="2"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It is appropriate, however, to boast about the gift of God’s grace that has justified us, reconciled us, and saved us (vv. 9-10). It is appropriate to sing for joy in celebration of our salvation. It is appropriate to shout it from the housetops. To do so is to proclaim the saving power of Christ—which proclamation will draw others to Christ and help them to share in that salvation.</a:t>
            </a:r>
            <a:endParaRPr lang="en-US" sz="20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5888876"/>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5:11 “</a:t>
            </a:r>
            <a:r>
              <a:rPr lang="en-US" sz="2000" b="1" i="0" baseline="30000" dirty="0">
                <a:solidFill>
                  <a:srgbClr val="000000"/>
                </a:solidFill>
                <a:effectLst/>
                <a:latin typeface="Arial" panose="020B0604020202020204" pitchFamily="34" charset="0"/>
                <a:cs typeface="Arial" panose="020B0604020202020204" pitchFamily="34" charset="0"/>
              </a:rPr>
              <a:t>11 </a:t>
            </a:r>
            <a:r>
              <a:rPr lang="en-US" sz="2000" b="0" i="0" dirty="0">
                <a:solidFill>
                  <a:srgbClr val="000000"/>
                </a:solidFill>
                <a:effectLst/>
                <a:latin typeface="Arial" panose="020B0604020202020204" pitchFamily="34" charset="0"/>
                <a:cs typeface="Arial" panose="020B0604020202020204" pitchFamily="34" charset="0"/>
              </a:rPr>
              <a:t>And not only </a:t>
            </a:r>
            <a:r>
              <a:rPr lang="en-US" sz="2000" b="0" i="1" dirty="0">
                <a:solidFill>
                  <a:srgbClr val="000000"/>
                </a:solidFill>
                <a:effectLst/>
                <a:latin typeface="Arial" panose="020B0604020202020204" pitchFamily="34" charset="0"/>
                <a:cs typeface="Arial" panose="020B0604020202020204" pitchFamily="34" charset="0"/>
              </a:rPr>
              <a:t>that,</a:t>
            </a:r>
            <a:r>
              <a:rPr lang="en-US" sz="2000" b="0" i="0" dirty="0">
                <a:solidFill>
                  <a:srgbClr val="000000"/>
                </a:solidFill>
                <a:effectLst/>
                <a:latin typeface="Arial" panose="020B0604020202020204" pitchFamily="34" charset="0"/>
                <a:cs typeface="Arial" panose="020B0604020202020204" pitchFamily="34" charset="0"/>
              </a:rPr>
              <a:t> but we also rejoice in God through our Lord Jesus Christ, through whom we have now received the reconciliation”</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This verse sums up the passage which began in the first verse of this chapter. Paul adds that, because all he has said leading up to this is true, we can rejoice in God through our Lord Jesus Christ. On top of the fact that we have been justified and will not suffer God's wrath for our sin, we can participate in the celebration of God Himself. After all, we have received reconciliation with God through Christ's death in our place on the cross and our faith in Him (bibleref.com)</a:t>
            </a:r>
            <a:endParaRPr lang="en-US" sz="2000" b="1"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64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402014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5:1 “</a:t>
            </a:r>
            <a:r>
              <a:rPr lang="en-US" sz="2000" b="1" i="0" dirty="0">
                <a:solidFill>
                  <a:srgbClr val="000000"/>
                </a:solidFill>
                <a:effectLst/>
                <a:latin typeface="Arial" panose="020B0604020202020204" pitchFamily="34" charset="0"/>
                <a:cs typeface="Arial" panose="020B0604020202020204" pitchFamily="34" charset="0"/>
              </a:rPr>
              <a:t>5 </a:t>
            </a:r>
            <a:r>
              <a:rPr lang="en-US" sz="2000" b="0" i="0" dirty="0">
                <a:solidFill>
                  <a:srgbClr val="000000"/>
                </a:solidFill>
                <a:effectLst/>
                <a:latin typeface="Arial" panose="020B0604020202020204" pitchFamily="34" charset="0"/>
                <a:cs typeface="Arial" panose="020B0604020202020204" pitchFamily="34" charset="0"/>
              </a:rPr>
              <a:t>Therefore, having been justified by faith, we have peace with God through our Lord Jesus Christ,”</a:t>
            </a:r>
          </a:p>
          <a:p>
            <a:pPr lvl="2" eaLnBrk="1" hangingPunct="1">
              <a:buFont typeface="Arial" panose="020B0604020202020204" pitchFamily="34" charset="0"/>
              <a:buChar char="•"/>
            </a:pPr>
            <a:r>
              <a:rPr lang="en-US" sz="2000" b="1" i="0" u="none" strike="noStrike" baseline="0" dirty="0">
                <a:solidFill>
                  <a:srgbClr val="292F33"/>
                </a:solidFill>
                <a:latin typeface="Arial" panose="020B0604020202020204" pitchFamily="34" charset="0"/>
                <a:cs typeface="Arial" panose="020B0604020202020204" pitchFamily="34" charset="0"/>
              </a:rPr>
              <a:t>Therefore, having been justified by faith</a:t>
            </a:r>
            <a:r>
              <a:rPr lang="en-US" sz="2000" b="0" i="0" u="none" strike="noStrike" baseline="0" dirty="0">
                <a:solidFill>
                  <a:srgbClr val="292F33"/>
                </a:solidFill>
                <a:latin typeface="Arial" panose="020B0604020202020204" pitchFamily="34" charset="0"/>
                <a:cs typeface="Arial" panose="020B0604020202020204" pitchFamily="34" charset="0"/>
              </a:rPr>
              <a:t>: To this point in the Book of Romans, Paul has convinced us all that the only way of salvation is to be justified by grace through faith. Now he will tell us what the practical benefits of this are, explaining that it is more than an interesting idea.</a:t>
            </a:r>
          </a:p>
          <a:p>
            <a:pPr lvl="2" eaLnBrk="1" hangingPunct="1">
              <a:buFont typeface="Arial" panose="020B0604020202020204" pitchFamily="34" charset="0"/>
              <a:buChar char="•"/>
            </a:pPr>
            <a:r>
              <a:rPr lang="en-US" sz="2000" b="0" i="0" u="none" strike="noStrike" baseline="0" dirty="0">
                <a:solidFill>
                  <a:srgbClr val="292F33"/>
                </a:solidFill>
                <a:latin typeface="Arial" panose="020B0604020202020204" pitchFamily="34" charset="0"/>
                <a:cs typeface="Arial" panose="020B0604020202020204" pitchFamily="34" charset="0"/>
              </a:rPr>
              <a:t> </a:t>
            </a:r>
            <a:r>
              <a:rPr lang="en-US" sz="2000" b="1" i="0" strike="noStrike" baseline="0" dirty="0">
                <a:solidFill>
                  <a:srgbClr val="292F33"/>
                </a:solidFill>
                <a:latin typeface="Arial" panose="020B0604020202020204" pitchFamily="34" charset="0"/>
                <a:cs typeface="Arial" panose="020B0604020202020204" pitchFamily="34" charset="0"/>
              </a:rPr>
              <a:t>Justified by faith</a:t>
            </a:r>
            <a:r>
              <a:rPr lang="en-US" sz="2000" b="0" i="0" strike="noStrike" baseline="0" dirty="0">
                <a:solidFill>
                  <a:srgbClr val="292F33"/>
                </a:solidFill>
                <a:latin typeface="Arial" panose="020B0604020202020204" pitchFamily="34" charset="0"/>
                <a:cs typeface="Arial" panose="020B0604020202020204" pitchFamily="34" charset="0"/>
              </a:rPr>
              <a:t> speaks of a </a:t>
            </a:r>
            <a:r>
              <a:rPr lang="en-US" sz="2000" b="0" i="1" strike="noStrike" baseline="0" dirty="0">
                <a:solidFill>
                  <a:srgbClr val="292F33"/>
                </a:solidFill>
                <a:latin typeface="Arial" panose="020B0604020202020204" pitchFamily="34" charset="0"/>
                <a:cs typeface="Arial" panose="020B0604020202020204" pitchFamily="34" charset="0"/>
              </a:rPr>
              <a:t>legal decree</a:t>
            </a:r>
            <a:r>
              <a:rPr lang="en-US" sz="2000" b="0" i="0" strike="noStrike" baseline="0" dirty="0">
                <a:solidFill>
                  <a:srgbClr val="292F33"/>
                </a:solidFill>
                <a:latin typeface="Arial" panose="020B0604020202020204" pitchFamily="34" charset="0"/>
                <a:cs typeface="Arial" panose="020B0604020202020204" pitchFamily="34" charset="0"/>
              </a:rPr>
              <a:t>. </a:t>
            </a:r>
            <a:r>
              <a:rPr lang="en-US" sz="2000" b="1" i="1" strike="noStrike" baseline="0" dirty="0">
                <a:solidFill>
                  <a:srgbClr val="343F36"/>
                </a:solidFill>
                <a:latin typeface="Arial" panose="020B0604020202020204" pitchFamily="34" charset="0"/>
                <a:cs typeface="Arial" panose="020B0604020202020204" pitchFamily="34" charset="0"/>
              </a:rPr>
              <a:t>Rom_1:18 </a:t>
            </a:r>
            <a:r>
              <a:rPr lang="en-US" sz="2000" b="0" i="0" strike="noStrike" baseline="0" dirty="0">
                <a:solidFill>
                  <a:srgbClr val="292F33"/>
                </a:solidFill>
                <a:latin typeface="Arial" panose="020B0604020202020204" pitchFamily="34" charset="0"/>
                <a:cs typeface="Arial" panose="020B0604020202020204" pitchFamily="34" charset="0"/>
              </a:rPr>
              <a:t>to </a:t>
            </a:r>
            <a:r>
              <a:rPr lang="en-US" sz="2000" b="1" i="1" strike="noStrike" baseline="0" dirty="0">
                <a:solidFill>
                  <a:srgbClr val="343F36"/>
                </a:solidFill>
                <a:latin typeface="Arial" panose="020B0604020202020204" pitchFamily="34" charset="0"/>
                <a:cs typeface="Arial" panose="020B0604020202020204" pitchFamily="34" charset="0"/>
              </a:rPr>
              <a:t>Rom_3:20 </a:t>
            </a:r>
            <a:r>
              <a:rPr lang="en-US" sz="2000" b="0" i="0" strike="noStrike" baseline="0" dirty="0">
                <a:solidFill>
                  <a:srgbClr val="292F33"/>
                </a:solidFill>
                <a:latin typeface="Arial" panose="020B0604020202020204" pitchFamily="34" charset="0"/>
                <a:cs typeface="Arial" panose="020B0604020202020204" pitchFamily="34" charset="0"/>
              </a:rPr>
              <a:t>found us guilty before the court of God’s law, God’s glory, and our conscience. Then Paul explained how because of what Jesus did, the righteousness of God is given to all who believe. The guilty sentence is transformed into a sentence of </a:t>
            </a:r>
            <a:r>
              <a:rPr lang="en-US" sz="2000" b="1" i="0" strike="noStrike" baseline="0" dirty="0">
                <a:solidFill>
                  <a:srgbClr val="292F33"/>
                </a:solidFill>
                <a:latin typeface="Arial" panose="020B0604020202020204" pitchFamily="34" charset="0"/>
                <a:cs typeface="Arial" panose="020B0604020202020204" pitchFamily="34" charset="0"/>
              </a:rPr>
              <a:t>justified</a:t>
            </a:r>
            <a:r>
              <a:rPr lang="en-US" sz="2000" b="0" i="0" strike="noStrike" baseline="0" dirty="0">
                <a:solidFill>
                  <a:srgbClr val="292F33"/>
                </a:solidFill>
                <a:latin typeface="Arial" panose="020B0604020202020204" pitchFamily="34" charset="0"/>
                <a:cs typeface="Arial" panose="020B0604020202020204" pitchFamily="34" charset="0"/>
              </a:rPr>
              <a:t>, and </a:t>
            </a:r>
            <a:r>
              <a:rPr lang="en-US" sz="2000" b="1" i="0" strike="noStrike" baseline="0" dirty="0">
                <a:solidFill>
                  <a:srgbClr val="292F33"/>
                </a:solidFill>
                <a:latin typeface="Arial" panose="020B0604020202020204" pitchFamily="34" charset="0"/>
                <a:cs typeface="Arial" panose="020B0604020202020204" pitchFamily="34" charset="0"/>
              </a:rPr>
              <a:t>justified by faith</a:t>
            </a:r>
            <a:r>
              <a:rPr lang="en-US" sz="2000" b="0" i="0" strike="noStrike" baseline="0" dirty="0">
                <a:solidFill>
                  <a:srgbClr val="292F33"/>
                </a:solidFill>
                <a:latin typeface="Arial" panose="020B0604020202020204" pitchFamily="34" charset="0"/>
                <a:cs typeface="Arial" panose="020B0604020202020204" pitchFamily="34" charset="0"/>
              </a:rPr>
              <a:t>.        </a:t>
            </a:r>
            <a:r>
              <a:rPr lang="en-US" sz="2000" dirty="0">
                <a:solidFill>
                  <a:srgbClr val="292F33"/>
                </a:solidFill>
                <a:latin typeface="Arial" panose="020B0604020202020204" pitchFamily="34" charset="0"/>
                <a:cs typeface="Arial" panose="020B0604020202020204" pitchFamily="34" charset="0"/>
              </a:rPr>
              <a:t>(Both quotes from David </a:t>
            </a:r>
            <a:r>
              <a:rPr lang="en-US" sz="2000" dirty="0" err="1">
                <a:solidFill>
                  <a:srgbClr val="292F33"/>
                </a:solidFill>
                <a:latin typeface="Arial" panose="020B0604020202020204" pitchFamily="34" charset="0"/>
                <a:cs typeface="Arial" panose="020B0604020202020204" pitchFamily="34" charset="0"/>
              </a:rPr>
              <a:t>Guzik</a:t>
            </a:r>
            <a:r>
              <a:rPr lang="en-US" sz="2000" dirty="0">
                <a:solidFill>
                  <a:srgbClr val="292F33"/>
                </a:solidFill>
                <a:latin typeface="Arial" panose="020B0604020202020204" pitchFamily="34" charset="0"/>
                <a:cs typeface="Arial" panose="020B0604020202020204" pitchFamily="34" charset="0"/>
              </a:rPr>
              <a:t>)</a:t>
            </a: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059105"/>
          </a:xfrm>
        </p:spPr>
        <p:txBody>
          <a:bodyPr/>
          <a:lstStyle/>
          <a:p>
            <a:pPr lvl="1" eaLnBrk="1" hangingPunct="1">
              <a:buFont typeface="Arial" panose="020B0604020202020204" pitchFamily="34" charset="0"/>
              <a:buChar cha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Rom 5:1 “</a:t>
            </a:r>
            <a:r>
              <a:rPr lang="en-US" sz="1800" b="1" i="0" dirty="0">
                <a:solidFill>
                  <a:srgbClr val="000000"/>
                </a:solidFill>
                <a:effectLst/>
                <a:latin typeface="Arial" panose="020B0604020202020204" pitchFamily="34" charset="0"/>
                <a:cs typeface="Arial" panose="020B0604020202020204" pitchFamily="34" charset="0"/>
              </a:rPr>
              <a:t>5 </a:t>
            </a:r>
            <a:r>
              <a:rPr lang="en-US" sz="1800" b="0" i="0" dirty="0">
                <a:solidFill>
                  <a:srgbClr val="000000"/>
                </a:solidFill>
                <a:effectLst/>
                <a:latin typeface="Arial" panose="020B0604020202020204" pitchFamily="34" charset="0"/>
                <a:cs typeface="Arial" panose="020B0604020202020204" pitchFamily="34" charset="0"/>
              </a:rPr>
              <a:t>Therefore, having been justified by faith, we have peace with God through our Lord Jesus Christ,”</a:t>
            </a:r>
          </a:p>
          <a:p>
            <a:pPr lvl="2" eaLnBrk="1" hangingPunct="1">
              <a:buFont typeface="Arial" panose="020B0604020202020204" pitchFamily="34" charset="0"/>
              <a:buChar char="•"/>
            </a:pPr>
            <a:r>
              <a:rPr lang="en-US" sz="1800" b="1" i="0" u="none" strike="noStrike" baseline="0" dirty="0">
                <a:solidFill>
                  <a:srgbClr val="292F33"/>
                </a:solidFill>
                <a:latin typeface="Arial" panose="020B0604020202020204" pitchFamily="34" charset="0"/>
                <a:cs typeface="Arial" panose="020B0604020202020204" pitchFamily="34" charset="0"/>
              </a:rPr>
              <a:t>Peace with God: </a:t>
            </a:r>
            <a:r>
              <a:rPr lang="en-US" sz="1800" b="1" i="1" u="none" strike="noStrike" baseline="0" dirty="0" err="1">
                <a:solidFill>
                  <a:srgbClr val="343F36"/>
                </a:solidFill>
                <a:latin typeface="Arial" panose="020B0604020202020204" pitchFamily="34" charset="0"/>
                <a:cs typeface="Arial" panose="020B0604020202020204" pitchFamily="34" charset="0"/>
              </a:rPr>
              <a:t>eirēne</a:t>
            </a:r>
            <a:r>
              <a:rPr lang="en-US" sz="1800" i="0" u="none" strike="noStrike" baseline="0" dirty="0">
                <a:solidFill>
                  <a:srgbClr val="2E78C2"/>
                </a:solidFill>
                <a:latin typeface="Arial" panose="020B0604020202020204" pitchFamily="34" charset="0"/>
                <a:cs typeface="Arial" panose="020B0604020202020204" pitchFamily="34" charset="0"/>
              </a:rPr>
              <a:t>̄</a:t>
            </a:r>
            <a:r>
              <a:rPr lang="en-US" sz="1800" dirty="0">
                <a:solidFill>
                  <a:srgbClr val="292F33"/>
                </a:solidFill>
                <a:latin typeface="Arial" panose="020B0604020202020204" pitchFamily="34" charset="0"/>
                <a:cs typeface="Arial" panose="020B0604020202020204" pitchFamily="34" charset="0"/>
              </a:rPr>
              <a:t> </a:t>
            </a:r>
            <a:r>
              <a:rPr lang="en-US" sz="1800" b="1" u="none" strike="noStrike" baseline="0" dirty="0" err="1">
                <a:solidFill>
                  <a:srgbClr val="292F33"/>
                </a:solidFill>
                <a:latin typeface="Arial" panose="020B0604020202020204" pitchFamily="34" charset="0"/>
                <a:cs typeface="Arial" panose="020B0604020202020204" pitchFamily="34" charset="0"/>
              </a:rPr>
              <a:t>i</a:t>
            </a:r>
            <a:r>
              <a:rPr lang="en-US" sz="1800" b="1" u="none" strike="noStrike" baseline="0" dirty="0">
                <a:solidFill>
                  <a:srgbClr val="292F33"/>
                </a:solidFill>
                <a:latin typeface="Arial" panose="020B0604020202020204" pitchFamily="34" charset="0"/>
                <a:cs typeface="Arial" panose="020B0604020202020204" pitchFamily="34" charset="0"/>
              </a:rPr>
              <a:t>-rah'-nay</a:t>
            </a:r>
            <a:r>
              <a:rPr lang="en-US" sz="1800" b="1" dirty="0">
                <a:solidFill>
                  <a:srgbClr val="292F33"/>
                </a:solidFill>
                <a:latin typeface="Arial" panose="020B0604020202020204" pitchFamily="34" charset="0"/>
                <a:cs typeface="Arial" panose="020B0604020202020204" pitchFamily="34" charset="0"/>
              </a:rPr>
              <a:t> </a:t>
            </a:r>
            <a:endParaRPr lang="en-US" sz="1800" b="1" u="none" strike="noStrike" baseline="0" dirty="0">
              <a:solidFill>
                <a:srgbClr val="292F33"/>
              </a:solidFill>
              <a:latin typeface="Arial" panose="020B0604020202020204" pitchFamily="34" charset="0"/>
              <a:cs typeface="Arial" panose="020B0604020202020204" pitchFamily="34" charset="0"/>
            </a:endParaRPr>
          </a:p>
          <a:p>
            <a:pPr marL="804387" lvl="2" indent="-285750">
              <a:buFont typeface="Arial" panose="020B0604020202020204" pitchFamily="34" charset="0"/>
              <a:buChar char="•"/>
            </a:pPr>
            <a:r>
              <a:rPr lang="en-US" sz="1800" b="0" i="0" u="none" strike="noStrike" baseline="0" dirty="0">
                <a:solidFill>
                  <a:srgbClr val="292F33"/>
                </a:solidFill>
                <a:latin typeface="Arial" panose="020B0604020202020204" pitchFamily="34" charset="0"/>
                <a:cs typeface="Arial" panose="020B0604020202020204" pitchFamily="34" charset="0"/>
              </a:rPr>
              <a:t>Probably from a primary verb </a:t>
            </a:r>
            <a:r>
              <a:rPr lang="en-US" sz="1800" b="1" i="1" u="none" strike="noStrike" baseline="0" dirty="0" err="1">
                <a:solidFill>
                  <a:srgbClr val="343F36"/>
                </a:solidFill>
                <a:latin typeface="Arial" panose="020B0604020202020204" pitchFamily="34" charset="0"/>
                <a:cs typeface="Arial" panose="020B0604020202020204" pitchFamily="34" charset="0"/>
              </a:rPr>
              <a:t>ει</a:t>
            </a:r>
            <a:r>
              <a:rPr lang="en-US" sz="1800" b="1" i="1" u="none" strike="noStrike" baseline="0" dirty="0">
                <a:solidFill>
                  <a:srgbClr val="343F36"/>
                </a:solidFill>
                <a:latin typeface="Arial" panose="020B0604020202020204" pitchFamily="34" charset="0"/>
                <a:cs typeface="Arial" panose="020B0604020202020204" pitchFamily="34" charset="0"/>
              </a:rPr>
              <a:t>̓́</a:t>
            </a:r>
            <a:r>
              <a:rPr lang="en-US" sz="1800" b="1" i="1" u="none" strike="noStrike" baseline="0" dirty="0" err="1">
                <a:solidFill>
                  <a:srgbClr val="343F36"/>
                </a:solidFill>
                <a:latin typeface="Arial" panose="020B0604020202020204" pitchFamily="34" charset="0"/>
                <a:cs typeface="Arial" panose="020B0604020202020204" pitchFamily="34" charset="0"/>
              </a:rPr>
              <a:t>ρω</a:t>
            </a:r>
            <a:r>
              <a:rPr lang="en-US" sz="1800" b="1" i="1" u="none" strike="noStrike" baseline="0" dirty="0">
                <a:solidFill>
                  <a:srgbClr val="343F36"/>
                </a:solidFill>
                <a:latin typeface="Arial" panose="020B0604020202020204" pitchFamily="34" charset="0"/>
                <a:cs typeface="Arial" panose="020B0604020202020204" pitchFamily="34" charset="0"/>
              </a:rPr>
              <a:t> </a:t>
            </a:r>
            <a:r>
              <a:rPr lang="en-US" sz="1800" b="1" i="1" u="none" strike="noStrike" baseline="0" dirty="0" err="1">
                <a:solidFill>
                  <a:srgbClr val="343F36"/>
                </a:solidFill>
                <a:latin typeface="Arial" panose="020B0604020202020204" pitchFamily="34" charset="0"/>
                <a:cs typeface="Arial" panose="020B0604020202020204" pitchFamily="34" charset="0"/>
              </a:rPr>
              <a:t>eiro</a:t>
            </a:r>
            <a:r>
              <a:rPr lang="en-US" sz="1800" b="0" i="0" u="none" strike="noStrike" baseline="0" dirty="0">
                <a:solidFill>
                  <a:srgbClr val="343F36"/>
                </a:solidFill>
                <a:latin typeface="Arial" panose="020B0604020202020204" pitchFamily="34" charset="0"/>
                <a:cs typeface="Arial" panose="020B0604020202020204" pitchFamily="34" charset="0"/>
              </a:rPr>
              <a:t>̄ </a:t>
            </a:r>
            <a:r>
              <a:rPr lang="en-US" sz="1800" b="0" i="0" u="none" strike="noStrike" baseline="0" dirty="0">
                <a:solidFill>
                  <a:srgbClr val="292F33"/>
                </a:solidFill>
                <a:latin typeface="Arial" panose="020B0604020202020204" pitchFamily="34" charset="0"/>
                <a:cs typeface="Arial" panose="020B0604020202020204" pitchFamily="34" charset="0"/>
              </a:rPr>
              <a:t>(to </a:t>
            </a:r>
            <a:r>
              <a:rPr lang="en-US" sz="1800" b="0" i="1" u="none" strike="noStrike" baseline="0" dirty="0">
                <a:solidFill>
                  <a:srgbClr val="292F33"/>
                </a:solidFill>
                <a:latin typeface="Arial" panose="020B0604020202020204" pitchFamily="34" charset="0"/>
                <a:cs typeface="Arial" panose="020B0604020202020204" pitchFamily="34" charset="0"/>
              </a:rPr>
              <a:t>join</a:t>
            </a:r>
            <a:r>
              <a:rPr lang="en-US" sz="1800" b="0" i="0" u="none" strike="noStrike" baseline="0" dirty="0">
                <a:solidFill>
                  <a:srgbClr val="292F33"/>
                </a:solidFill>
                <a:latin typeface="Arial" panose="020B0604020202020204" pitchFamily="34" charset="0"/>
                <a:cs typeface="Arial" panose="020B0604020202020204" pitchFamily="34" charset="0"/>
              </a:rPr>
              <a:t>); </a:t>
            </a:r>
            <a:r>
              <a:rPr lang="en-US" sz="1800" b="0" i="1" u="none" strike="noStrike" baseline="0" dirty="0">
                <a:solidFill>
                  <a:srgbClr val="292F33"/>
                </a:solidFill>
                <a:latin typeface="Arial" panose="020B0604020202020204" pitchFamily="34" charset="0"/>
                <a:cs typeface="Arial" panose="020B0604020202020204" pitchFamily="34" charset="0"/>
              </a:rPr>
              <a:t>peace</a:t>
            </a:r>
            <a:r>
              <a:rPr lang="en-US" sz="1800" b="0" i="0" u="none" strike="noStrike" baseline="0" dirty="0">
                <a:solidFill>
                  <a:srgbClr val="292F33"/>
                </a:solidFill>
                <a:latin typeface="Arial" panose="020B0604020202020204" pitchFamily="34" charset="0"/>
                <a:cs typeface="Arial" panose="020B0604020202020204" pitchFamily="34" charset="0"/>
              </a:rPr>
              <a:t> (literally or figuratively); by implication </a:t>
            </a:r>
            <a:r>
              <a:rPr lang="en-US" sz="1800" b="0" i="1" u="none" strike="noStrike" baseline="0" dirty="0">
                <a:solidFill>
                  <a:srgbClr val="292F33"/>
                </a:solidFill>
                <a:latin typeface="Arial" panose="020B0604020202020204" pitchFamily="34" charset="0"/>
                <a:cs typeface="Arial" panose="020B0604020202020204" pitchFamily="34" charset="0"/>
              </a:rPr>
              <a:t>prosperity:</a:t>
            </a:r>
            <a:r>
              <a:rPr lang="en-US" sz="1800" b="0" i="0" u="none" strike="noStrike" baseline="0" dirty="0">
                <a:solidFill>
                  <a:srgbClr val="292F33"/>
                </a:solidFill>
                <a:latin typeface="Arial" panose="020B0604020202020204" pitchFamily="34" charset="0"/>
                <a:cs typeface="Arial" panose="020B0604020202020204" pitchFamily="34" charset="0"/>
              </a:rPr>
              <a:t> - one, peace, quietness, rest, + set at one again</a:t>
            </a:r>
          </a:p>
          <a:p>
            <a:pPr marL="804387" lvl="2" indent="-285750">
              <a:buFont typeface="Arial" panose="020B0604020202020204" pitchFamily="34" charset="0"/>
              <a:buChar char="•"/>
            </a:pPr>
            <a:r>
              <a:rPr lang="en-US" sz="1800" b="0" i="0" dirty="0">
                <a:solidFill>
                  <a:srgbClr val="000000"/>
                </a:solidFill>
                <a:effectLst/>
                <a:latin typeface="Arial" panose="020B0604020202020204" pitchFamily="34" charset="0"/>
                <a:cs typeface="Arial" panose="020B0604020202020204" pitchFamily="34" charset="0"/>
              </a:rPr>
              <a:t>Paul uses the Greek word for peace—</a:t>
            </a:r>
            <a:r>
              <a:rPr lang="en-US" sz="1800" b="0" i="1" dirty="0" err="1">
                <a:solidFill>
                  <a:srgbClr val="000000"/>
                </a:solidFill>
                <a:effectLst/>
                <a:latin typeface="Arial" panose="020B0604020202020204" pitchFamily="34" charset="0"/>
                <a:cs typeface="Arial" panose="020B0604020202020204" pitchFamily="34" charset="0"/>
              </a:rPr>
              <a:t>eirenen</a:t>
            </a:r>
            <a:r>
              <a:rPr lang="en-US" sz="1800" b="0" i="0" dirty="0">
                <a:solidFill>
                  <a:srgbClr val="000000"/>
                </a:solidFill>
                <a:effectLst/>
                <a:latin typeface="Arial" panose="020B0604020202020204" pitchFamily="34" charset="0"/>
                <a:cs typeface="Arial" panose="020B0604020202020204" pitchFamily="34" charset="0"/>
              </a:rPr>
              <a:t>—but as a Jew his understanding of peace with God is grows out of the Hebrew </a:t>
            </a:r>
            <a:r>
              <a:rPr lang="en-US" sz="1800" b="0" i="1" dirty="0">
                <a:solidFill>
                  <a:srgbClr val="000000"/>
                </a:solidFill>
                <a:effectLst/>
                <a:latin typeface="Arial" panose="020B0604020202020204" pitchFamily="34" charset="0"/>
                <a:cs typeface="Arial" panose="020B0604020202020204" pitchFamily="34" charset="0"/>
              </a:rPr>
              <a:t>shalom</a:t>
            </a:r>
            <a:r>
              <a:rPr lang="en-US" sz="1800" b="0" i="0" dirty="0">
                <a:solidFill>
                  <a:srgbClr val="000000"/>
                </a:solidFill>
                <a:effectLst/>
                <a:latin typeface="Arial" panose="020B0604020202020204" pitchFamily="34" charset="0"/>
                <a:cs typeface="Arial" panose="020B0604020202020204" pitchFamily="34" charset="0"/>
              </a:rPr>
              <a:t>. </a:t>
            </a:r>
            <a:r>
              <a:rPr lang="en-US" sz="1800" b="0" i="1" dirty="0">
                <a:solidFill>
                  <a:srgbClr val="000000"/>
                </a:solidFill>
                <a:effectLst/>
                <a:latin typeface="Arial" panose="020B0604020202020204" pitchFamily="34" charset="0"/>
                <a:cs typeface="Arial" panose="020B0604020202020204" pitchFamily="34" charset="0"/>
              </a:rPr>
              <a:t>Shalom </a:t>
            </a:r>
            <a:r>
              <a:rPr lang="en-US" sz="1800" b="0" i="0" dirty="0">
                <a:solidFill>
                  <a:srgbClr val="000000"/>
                </a:solidFill>
                <a:effectLst/>
                <a:latin typeface="Arial" panose="020B0604020202020204" pitchFamily="34" charset="0"/>
                <a:cs typeface="Arial" panose="020B0604020202020204" pitchFamily="34" charset="0"/>
              </a:rPr>
              <a:t>suggests something more than the absence of hostility. It speaks of “the well-being, prosperity, or salvation of the godly person </a:t>
            </a:r>
            <a:r>
              <a:rPr lang="en-US" sz="1600" b="0" i="0" dirty="0">
                <a:solidFill>
                  <a:srgbClr val="000000"/>
                </a:solidFill>
                <a:effectLst/>
                <a:latin typeface="Arial" panose="020B0604020202020204" pitchFamily="34" charset="0"/>
                <a:cs typeface="Arial" panose="020B0604020202020204" pitchFamily="34" charset="0"/>
              </a:rPr>
              <a:t>(Moo)</a:t>
            </a:r>
          </a:p>
          <a:p>
            <a:pPr marL="804387" lvl="2" indent="-285750">
              <a:buFont typeface="Arial" panose="020B0604020202020204" pitchFamily="34" charset="0"/>
              <a:buChar char="•"/>
            </a:pPr>
            <a:r>
              <a:rPr lang="en-US" sz="1800" b="0" i="0" dirty="0">
                <a:solidFill>
                  <a:srgbClr val="000000"/>
                </a:solidFill>
                <a:effectLst/>
                <a:latin typeface="Arial" panose="020B0604020202020204" pitchFamily="34" charset="0"/>
                <a:cs typeface="Arial" panose="020B0604020202020204" pitchFamily="34" charset="0"/>
              </a:rPr>
              <a:t>In the context of this verse, “peace with God” bespeaks spiritual harmony with God—having one’s heart and will allied with God’s will. While a harmonious relationship with God naturally leads to inner peace, it is peace with God that Paul means here. It is possible for us to have peace with God only because of the work of our Lord Jesus Christ. </a:t>
            </a:r>
            <a:r>
              <a:rPr lang="en-US" sz="1600" b="0" i="0" dirty="0">
                <a:solidFill>
                  <a:srgbClr val="000000"/>
                </a:solidFill>
                <a:effectLst/>
                <a:latin typeface="Arial" panose="020B0604020202020204" pitchFamily="34" charset="0"/>
                <a:cs typeface="Arial" panose="020B0604020202020204" pitchFamily="34" charset="0"/>
              </a:rPr>
              <a:t>(sermon writer))</a:t>
            </a: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58621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5:2  “</a:t>
            </a:r>
            <a:r>
              <a:rPr lang="en-US" sz="2000" b="1" i="0" baseline="30000" dirty="0">
                <a:solidFill>
                  <a:srgbClr val="000000"/>
                </a:solidFill>
                <a:effectLst/>
                <a:latin typeface="Arial" panose="020B0604020202020204" pitchFamily="34" charset="0"/>
                <a:cs typeface="Arial" panose="020B0604020202020204" pitchFamily="34" charset="0"/>
              </a:rPr>
              <a:t>2 </a:t>
            </a:r>
            <a:r>
              <a:rPr lang="en-US" sz="2000" b="0" i="0" dirty="0">
                <a:solidFill>
                  <a:srgbClr val="000000"/>
                </a:solidFill>
                <a:effectLst/>
                <a:latin typeface="Arial" panose="020B0604020202020204" pitchFamily="34" charset="0"/>
                <a:cs typeface="Arial" panose="020B0604020202020204" pitchFamily="34" charset="0"/>
              </a:rPr>
              <a:t>through whom also we have access by faith into this grace in which we stand, and rejoice in hope of the glory of God.”</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Paul adds that, also through Christ, we have obtained the most important thing in the universe: access to the grace of God by our faith in Christ. Grace means a good thing that is not deserved. What each of us deserved, because of our sin, was God's angry judgment. What we've been given, instead, is God's grace. (Bibleref.com)</a:t>
            </a:r>
          </a:p>
          <a:p>
            <a:pPr lvl="2"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God’s unmerited favor toward humanity and especially his people, realized through the covenant and fulfilled through Jesus Christ” (Myers)</a:t>
            </a: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23031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5:2  “</a:t>
            </a:r>
            <a:r>
              <a:rPr lang="en-US" sz="2000" b="1" i="0" baseline="30000" dirty="0">
                <a:solidFill>
                  <a:srgbClr val="000000"/>
                </a:solidFill>
                <a:effectLst/>
                <a:latin typeface="Arial" panose="020B0604020202020204" pitchFamily="34" charset="0"/>
                <a:cs typeface="Arial" panose="020B0604020202020204" pitchFamily="34" charset="0"/>
              </a:rPr>
              <a:t>2 </a:t>
            </a:r>
            <a:r>
              <a:rPr lang="en-US" sz="2000" b="0" i="0" dirty="0">
                <a:solidFill>
                  <a:srgbClr val="000000"/>
                </a:solidFill>
                <a:effectLst/>
                <a:latin typeface="Arial" panose="020B0604020202020204" pitchFamily="34" charset="0"/>
                <a:cs typeface="Arial" panose="020B0604020202020204" pitchFamily="34" charset="0"/>
              </a:rPr>
              <a:t>through whom also we have access by faith into this grace in which we stand, and rejoice in hope of the glory of God.”</a:t>
            </a:r>
          </a:p>
          <a:p>
            <a:pPr lvl="2" eaLnBrk="1" hangingPunct="1">
              <a:buFont typeface="Arial" panose="020B0604020202020204" pitchFamily="34" charset="0"/>
              <a:buChar char="•"/>
            </a:pPr>
            <a:r>
              <a:rPr lang="en-US" sz="2000" b="1" i="0" dirty="0">
                <a:solidFill>
                  <a:srgbClr val="343F36"/>
                </a:solidFill>
                <a:effectLst/>
                <a:latin typeface="Arial" panose="020B0604020202020204" pitchFamily="34" charset="0"/>
                <a:cs typeface="Arial" panose="020B0604020202020204" pitchFamily="34" charset="0"/>
              </a:rPr>
              <a:t>Rejoice in hope of the glory of God</a:t>
            </a:r>
            <a:r>
              <a:rPr lang="en-US" sz="2000" b="1" i="0" dirty="0">
                <a:solidFill>
                  <a:srgbClr val="414042"/>
                </a:solidFill>
                <a:effectLst/>
                <a:latin typeface="Arial" panose="020B0604020202020204" pitchFamily="34" charset="0"/>
                <a:cs typeface="Arial" panose="020B0604020202020204" pitchFamily="34" charset="0"/>
              </a:rPr>
              <a:t>: </a:t>
            </a:r>
            <a:r>
              <a:rPr lang="en-US" sz="2000" b="0" i="0" dirty="0">
                <a:solidFill>
                  <a:srgbClr val="414042"/>
                </a:solidFill>
                <a:effectLst/>
                <a:latin typeface="Arial" panose="020B0604020202020204" pitchFamily="34" charset="0"/>
                <a:cs typeface="Arial" panose="020B0604020202020204" pitchFamily="34" charset="0"/>
              </a:rPr>
              <a:t>This is the logical conclusion to such peace and such a standing of grace.</a:t>
            </a:r>
          </a:p>
          <a:p>
            <a:pPr marL="804387" lvl="2" indent="-285750">
              <a:buFont typeface="Arial" panose="020B0604020202020204" pitchFamily="34" charset="0"/>
              <a:buChar char="•"/>
            </a:pPr>
            <a:r>
              <a:rPr lang="en-US" sz="2000" b="1" i="0" u="none" strike="noStrike" baseline="0" dirty="0">
                <a:solidFill>
                  <a:srgbClr val="343F36"/>
                </a:solidFill>
                <a:latin typeface="Arial" panose="020B0604020202020204" pitchFamily="34" charset="0"/>
                <a:cs typeface="Arial" panose="020B0604020202020204" pitchFamily="34" charset="0"/>
              </a:rPr>
              <a:t>Rejoice: </a:t>
            </a:r>
            <a:r>
              <a:rPr lang="en-US" sz="2000" b="1" i="0" u="none" strike="noStrike" baseline="0" dirty="0" err="1">
                <a:solidFill>
                  <a:srgbClr val="343F36"/>
                </a:solidFill>
                <a:latin typeface="Arial" panose="020B0604020202020204" pitchFamily="34" charset="0"/>
                <a:cs typeface="Arial" panose="020B0604020202020204" pitchFamily="34" charset="0"/>
              </a:rPr>
              <a:t>Kauchaomai</a:t>
            </a:r>
            <a:r>
              <a:rPr lang="en-US" sz="2000" b="1" dirty="0">
                <a:solidFill>
                  <a:srgbClr val="343F36"/>
                </a:solidFill>
                <a:latin typeface="Arial" panose="020B0604020202020204" pitchFamily="34" charset="0"/>
                <a:cs typeface="Arial" panose="020B0604020202020204" pitchFamily="34" charset="0"/>
              </a:rPr>
              <a:t> </a:t>
            </a:r>
            <a:r>
              <a:rPr lang="en-US" sz="2000" b="1" i="1" u="none" strike="noStrike" baseline="0" dirty="0" err="1">
                <a:solidFill>
                  <a:srgbClr val="343F36"/>
                </a:solidFill>
                <a:latin typeface="Arial" panose="020B0604020202020204" pitchFamily="34" charset="0"/>
                <a:cs typeface="Arial" panose="020B0604020202020204" pitchFamily="34" charset="0"/>
              </a:rPr>
              <a:t>kow</a:t>
            </a:r>
            <a:r>
              <a:rPr lang="en-US" sz="2000" b="1" i="1" u="none" strike="noStrike" baseline="0" dirty="0">
                <a:solidFill>
                  <a:srgbClr val="343F36"/>
                </a:solidFill>
                <a:latin typeface="Arial" panose="020B0604020202020204" pitchFamily="34" charset="0"/>
                <a:cs typeface="Arial" panose="020B0604020202020204" pitchFamily="34" charset="0"/>
              </a:rPr>
              <a:t>-</a:t>
            </a:r>
            <a:r>
              <a:rPr lang="en-US" sz="2000" b="1" i="1" u="none" strike="noStrike" baseline="0" dirty="0" err="1">
                <a:solidFill>
                  <a:srgbClr val="343F36"/>
                </a:solidFill>
                <a:latin typeface="Arial" panose="020B0604020202020204" pitchFamily="34" charset="0"/>
                <a:cs typeface="Arial" panose="020B0604020202020204" pitchFamily="34" charset="0"/>
              </a:rPr>
              <a:t>khah</a:t>
            </a:r>
            <a:r>
              <a:rPr lang="en-US" sz="2000" b="1" i="1" u="none" strike="noStrike" baseline="0" dirty="0">
                <a:solidFill>
                  <a:srgbClr val="343F36"/>
                </a:solidFill>
                <a:latin typeface="Arial" panose="020B0604020202020204" pitchFamily="34" charset="0"/>
                <a:cs typeface="Arial" panose="020B0604020202020204" pitchFamily="34" charset="0"/>
              </a:rPr>
              <a:t>'-om-</a:t>
            </a:r>
            <a:r>
              <a:rPr lang="en-US" sz="2000" b="1" i="1" u="none" strike="noStrike" baseline="0" dirty="0" err="1">
                <a:solidFill>
                  <a:srgbClr val="343F36"/>
                </a:solidFill>
                <a:latin typeface="Arial" panose="020B0604020202020204" pitchFamily="34" charset="0"/>
                <a:cs typeface="Arial" panose="020B0604020202020204" pitchFamily="34" charset="0"/>
              </a:rPr>
              <a:t>ahee</a:t>
            </a:r>
            <a:endParaRPr lang="en-US" sz="2000" b="1" i="0" u="none" strike="noStrike" baseline="0" dirty="0">
              <a:solidFill>
                <a:srgbClr val="343F36"/>
              </a:solidFill>
              <a:latin typeface="Arial" panose="020B0604020202020204" pitchFamily="34" charset="0"/>
              <a:cs typeface="Arial" panose="020B0604020202020204" pitchFamily="34" charset="0"/>
            </a:endParaRPr>
          </a:p>
          <a:p>
            <a:pPr marL="1725930" lvl="3" indent="-285750">
              <a:buFont typeface="Arial" panose="020B0604020202020204" pitchFamily="34" charset="0"/>
              <a:buChar char="•"/>
            </a:pPr>
            <a:r>
              <a:rPr lang="en-US" sz="2000" b="0" i="0" u="none" strike="noStrike" baseline="0" dirty="0">
                <a:solidFill>
                  <a:srgbClr val="343F36"/>
                </a:solidFill>
                <a:latin typeface="Arial" panose="020B0604020202020204" pitchFamily="34" charset="0"/>
                <a:cs typeface="Arial" panose="020B0604020202020204" pitchFamily="34" charset="0"/>
              </a:rPr>
              <a:t>From some (obsolete) base akin to that of α</a:t>
            </a:r>
            <a:r>
              <a:rPr lang="en-US" sz="2000" b="0" i="0" u="none" strike="noStrike" baseline="0" dirty="0" err="1">
                <a:solidFill>
                  <a:srgbClr val="343F36"/>
                </a:solidFill>
                <a:latin typeface="Arial" panose="020B0604020202020204" pitchFamily="34" charset="0"/>
                <a:cs typeface="Arial" panose="020B0604020202020204" pitchFamily="34" charset="0"/>
              </a:rPr>
              <a:t>ὐχέω</a:t>
            </a:r>
            <a:r>
              <a:rPr lang="en-US" sz="2000" b="0" i="0" u="none" strike="noStrike" baseline="0" dirty="0">
                <a:solidFill>
                  <a:srgbClr val="343F36"/>
                </a:solidFill>
                <a:latin typeface="Arial" panose="020B0604020202020204" pitchFamily="34" charset="0"/>
                <a:cs typeface="Arial" panose="020B0604020202020204" pitchFamily="34" charset="0"/>
              </a:rPr>
              <a:t> </a:t>
            </a:r>
            <a:r>
              <a:rPr lang="en-US" sz="2000" b="0" i="0" u="none" strike="noStrike" baseline="0" dirty="0" err="1">
                <a:solidFill>
                  <a:srgbClr val="343F36"/>
                </a:solidFill>
                <a:latin typeface="Arial" panose="020B0604020202020204" pitchFamily="34" charset="0"/>
                <a:cs typeface="Arial" panose="020B0604020202020204" pitchFamily="34" charset="0"/>
              </a:rPr>
              <a:t>aucheo</a:t>
            </a:r>
            <a:r>
              <a:rPr lang="en-US" sz="2000" b="0" i="0" u="none" strike="noStrike" baseline="0" dirty="0">
                <a:solidFill>
                  <a:srgbClr val="343F36"/>
                </a:solidFill>
                <a:latin typeface="Arial" panose="020B0604020202020204" pitchFamily="34" charset="0"/>
                <a:cs typeface="Arial" panose="020B0604020202020204" pitchFamily="34" charset="0"/>
              </a:rPr>
              <a:t>̄ (to </a:t>
            </a:r>
            <a:r>
              <a:rPr lang="en-US" sz="2000" b="0" i="1" u="none" strike="noStrike" baseline="0" dirty="0">
                <a:solidFill>
                  <a:srgbClr val="343F36"/>
                </a:solidFill>
                <a:latin typeface="Arial" panose="020B0604020202020204" pitchFamily="34" charset="0"/>
                <a:cs typeface="Arial" panose="020B0604020202020204" pitchFamily="34" charset="0"/>
              </a:rPr>
              <a:t>boast</a:t>
            </a:r>
            <a:r>
              <a:rPr lang="en-US" sz="2000" b="0" i="0" u="none" strike="noStrike" baseline="0" dirty="0">
                <a:solidFill>
                  <a:srgbClr val="343F36"/>
                </a:solidFill>
                <a:latin typeface="Arial" panose="020B0604020202020204" pitchFamily="34" charset="0"/>
                <a:cs typeface="Arial" panose="020B0604020202020204" pitchFamily="34" charset="0"/>
              </a:rPr>
              <a:t>) and G2172; to </a:t>
            </a:r>
            <a:r>
              <a:rPr lang="en-US" sz="2000" b="0" i="1" u="none" strike="noStrike" baseline="0" dirty="0">
                <a:solidFill>
                  <a:srgbClr val="343F36"/>
                </a:solidFill>
                <a:latin typeface="Arial" panose="020B0604020202020204" pitchFamily="34" charset="0"/>
                <a:cs typeface="Arial" panose="020B0604020202020204" pitchFamily="34" charset="0"/>
              </a:rPr>
              <a:t>vaunt</a:t>
            </a:r>
            <a:r>
              <a:rPr lang="en-US" sz="2000" b="0" i="0" u="none" strike="noStrike" baseline="0" dirty="0">
                <a:solidFill>
                  <a:srgbClr val="343F36"/>
                </a:solidFill>
                <a:latin typeface="Arial" panose="020B0604020202020204" pitchFamily="34" charset="0"/>
                <a:cs typeface="Arial" panose="020B0604020202020204" pitchFamily="34" charset="0"/>
              </a:rPr>
              <a:t> (in a good or a bad sense): - (make) boast, glory, joy, rejoice.</a:t>
            </a:r>
          </a:p>
          <a:p>
            <a:pPr marL="804387" lvl="2" indent="-285750">
              <a:buFont typeface="Arial" panose="020B0604020202020204" pitchFamily="34" charset="0"/>
              <a:buChar char="•"/>
            </a:pPr>
            <a:r>
              <a:rPr lang="en-US" altLang="en-US" sz="2000" b="1" dirty="0">
                <a:solidFill>
                  <a:srgbClr val="343F36"/>
                </a:solidFill>
                <a:latin typeface="Arial" panose="020B0604020202020204" pitchFamily="34" charset="0"/>
                <a:ea typeface="ＭＳ Ｐゴシック" panose="020B0600070205080204" pitchFamily="34" charset="-128"/>
                <a:cs typeface="Arial" panose="020B0604020202020204" pitchFamily="34" charset="0"/>
              </a:rPr>
              <a:t>Hope:</a:t>
            </a:r>
            <a:r>
              <a:rPr lang="en-US" sz="2000" b="0" i="0" u="none" strike="noStrike" baseline="0" dirty="0">
                <a:solidFill>
                  <a:srgbClr val="2E78C2"/>
                </a:solidFill>
                <a:latin typeface="Arial" panose="020B0604020202020204" pitchFamily="34" charset="0"/>
                <a:cs typeface="Arial" panose="020B0604020202020204" pitchFamily="34" charset="0"/>
              </a:rPr>
              <a:t> </a:t>
            </a:r>
            <a:r>
              <a:rPr lang="en-US" sz="2000" b="1" i="0" u="none" strike="noStrike" baseline="0" dirty="0" err="1">
                <a:solidFill>
                  <a:srgbClr val="343F36"/>
                </a:solidFill>
                <a:latin typeface="Arial" panose="020B0604020202020204" pitchFamily="34" charset="0"/>
                <a:cs typeface="Arial" panose="020B0604020202020204" pitchFamily="34" charset="0"/>
              </a:rPr>
              <a:t>elpis</a:t>
            </a:r>
            <a:r>
              <a:rPr lang="en-US" sz="2000" b="1" dirty="0">
                <a:solidFill>
                  <a:srgbClr val="343F36"/>
                </a:solidFill>
                <a:latin typeface="Arial" panose="020B0604020202020204" pitchFamily="34" charset="0"/>
                <a:cs typeface="Arial" panose="020B0604020202020204" pitchFamily="34" charset="0"/>
              </a:rPr>
              <a:t> </a:t>
            </a:r>
            <a:r>
              <a:rPr lang="en-US" sz="2000" b="1" i="1" u="none" strike="noStrike" baseline="0" dirty="0" err="1">
                <a:solidFill>
                  <a:srgbClr val="292F33"/>
                </a:solidFill>
                <a:latin typeface="Arial" panose="020B0604020202020204" pitchFamily="34" charset="0"/>
                <a:cs typeface="Arial" panose="020B0604020202020204" pitchFamily="34" charset="0"/>
              </a:rPr>
              <a:t>el-pece</a:t>
            </a:r>
            <a:r>
              <a:rPr lang="en-US" sz="2000" b="1" i="1" u="none" strike="noStrike" baseline="0" dirty="0">
                <a:solidFill>
                  <a:srgbClr val="292F33"/>
                </a:solidFill>
                <a:latin typeface="Arial" panose="020B0604020202020204" pitchFamily="34" charset="0"/>
                <a:cs typeface="Arial" panose="020B0604020202020204" pitchFamily="34" charset="0"/>
              </a:rPr>
              <a:t>’</a:t>
            </a:r>
            <a:endParaRPr lang="en-US" sz="2000" b="1" i="0" u="none" strike="noStrike" baseline="0" dirty="0">
              <a:solidFill>
                <a:srgbClr val="292F33"/>
              </a:solidFill>
              <a:latin typeface="Arial" panose="020B0604020202020204" pitchFamily="34" charset="0"/>
              <a:cs typeface="Arial" panose="020B0604020202020204" pitchFamily="34" charset="0"/>
            </a:endParaRPr>
          </a:p>
          <a:p>
            <a:pPr marL="1725930" lvl="3" indent="-285750">
              <a:buFont typeface="Arial" panose="020B0604020202020204" pitchFamily="34" charset="0"/>
              <a:buChar char="•"/>
            </a:pPr>
            <a:r>
              <a:rPr lang="en-US" sz="2000" b="0" i="0" u="none" strike="noStrike" baseline="0" dirty="0" err="1">
                <a:solidFill>
                  <a:srgbClr val="292F33"/>
                </a:solidFill>
                <a:latin typeface="Arial" panose="020B0604020202020204" pitchFamily="34" charset="0"/>
                <a:cs typeface="Arial" panose="020B0604020202020204" pitchFamily="34" charset="0"/>
              </a:rPr>
              <a:t>From</a:t>
            </a:r>
            <a:r>
              <a:rPr lang="en-US" sz="2000" b="0" i="0" u="none" strike="noStrike" baseline="0" dirty="0" err="1">
                <a:solidFill>
                  <a:srgbClr val="343F36"/>
                </a:solidFill>
                <a:latin typeface="Arial" panose="020B0604020202020204" pitchFamily="34" charset="0"/>
                <a:cs typeface="Arial" panose="020B0604020202020204" pitchFamily="34" charset="0"/>
              </a:rPr>
              <a:t>ε</a:t>
            </a:r>
            <a:r>
              <a:rPr lang="en-US" sz="2000" b="1" i="0" u="none" strike="noStrike" baseline="0" dirty="0">
                <a:solidFill>
                  <a:srgbClr val="343F36"/>
                </a:solidFill>
                <a:latin typeface="Arial" panose="020B0604020202020204" pitchFamily="34" charset="0"/>
                <a:cs typeface="Arial" panose="020B0604020202020204" pitchFamily="34" charset="0"/>
              </a:rPr>
              <a:t>̓́λπω </a:t>
            </a:r>
            <a:r>
              <a:rPr lang="en-US" sz="2000" b="1" i="0" u="none" strike="noStrike" baseline="0" dirty="0" err="1">
                <a:solidFill>
                  <a:srgbClr val="343F36"/>
                </a:solidFill>
                <a:latin typeface="Arial" panose="020B0604020202020204" pitchFamily="34" charset="0"/>
                <a:cs typeface="Arial" panose="020B0604020202020204" pitchFamily="34" charset="0"/>
              </a:rPr>
              <a:t>elpo</a:t>
            </a:r>
            <a:r>
              <a:rPr lang="en-US" sz="2000" i="0" u="none" strike="noStrike" baseline="0" dirty="0">
                <a:solidFill>
                  <a:srgbClr val="343F36"/>
                </a:solidFill>
                <a:latin typeface="Arial" panose="020B0604020202020204" pitchFamily="34" charset="0"/>
                <a:cs typeface="Arial" panose="020B0604020202020204" pitchFamily="34" charset="0"/>
              </a:rPr>
              <a:t>̄ </a:t>
            </a:r>
            <a:r>
              <a:rPr lang="en-US" sz="2000" b="0" i="0" u="none" strike="noStrike" baseline="0" dirty="0">
                <a:solidFill>
                  <a:srgbClr val="292F33"/>
                </a:solidFill>
                <a:latin typeface="Arial" panose="020B0604020202020204" pitchFamily="34" charset="0"/>
                <a:cs typeface="Arial" panose="020B0604020202020204" pitchFamily="34" charset="0"/>
              </a:rPr>
              <a:t>which is a primary word (to </a:t>
            </a:r>
            <a:r>
              <a:rPr lang="en-US" sz="2000" b="0" i="1" u="none" strike="noStrike" baseline="0" dirty="0">
                <a:solidFill>
                  <a:srgbClr val="292F33"/>
                </a:solidFill>
                <a:latin typeface="Arial" panose="020B0604020202020204" pitchFamily="34" charset="0"/>
                <a:cs typeface="Arial" panose="020B0604020202020204" pitchFamily="34" charset="0"/>
              </a:rPr>
              <a:t>anticipate</a:t>
            </a:r>
            <a:r>
              <a:rPr lang="en-US" sz="2000" b="0" i="0" u="none" strike="noStrike" baseline="0" dirty="0">
                <a:solidFill>
                  <a:srgbClr val="292F33"/>
                </a:solidFill>
                <a:latin typeface="Arial" panose="020B0604020202020204" pitchFamily="34" charset="0"/>
                <a:cs typeface="Arial" panose="020B0604020202020204" pitchFamily="34" charset="0"/>
              </a:rPr>
              <a:t>, usually with pleasure); </a:t>
            </a:r>
            <a:r>
              <a:rPr lang="en-US" sz="2000" b="0" i="1" u="none" strike="noStrike" baseline="0" dirty="0">
                <a:solidFill>
                  <a:srgbClr val="292F33"/>
                </a:solidFill>
                <a:latin typeface="Arial" panose="020B0604020202020204" pitchFamily="34" charset="0"/>
                <a:cs typeface="Arial" panose="020B0604020202020204" pitchFamily="34" charset="0"/>
              </a:rPr>
              <a:t>expectation</a:t>
            </a:r>
            <a:r>
              <a:rPr lang="en-US" sz="2000" b="0" i="0" u="none" strike="noStrike" baseline="0" dirty="0">
                <a:solidFill>
                  <a:srgbClr val="292F33"/>
                </a:solidFill>
                <a:latin typeface="Arial" panose="020B0604020202020204" pitchFamily="34" charset="0"/>
                <a:cs typeface="Arial" panose="020B0604020202020204" pitchFamily="34" charset="0"/>
              </a:rPr>
              <a:t> (abstract or concrete) or </a:t>
            </a:r>
            <a:r>
              <a:rPr lang="en-US" sz="2000" b="0" i="1" u="none" strike="noStrike" baseline="0" dirty="0">
                <a:solidFill>
                  <a:srgbClr val="292F33"/>
                </a:solidFill>
                <a:latin typeface="Arial" panose="020B0604020202020204" pitchFamily="34" charset="0"/>
                <a:cs typeface="Arial" panose="020B0604020202020204" pitchFamily="34" charset="0"/>
              </a:rPr>
              <a:t>confidence:</a:t>
            </a:r>
            <a:r>
              <a:rPr lang="en-US" sz="2000" b="0" i="0" u="none" strike="noStrike" baseline="0" dirty="0">
                <a:solidFill>
                  <a:srgbClr val="292F33"/>
                </a:solidFill>
                <a:latin typeface="Arial" panose="020B0604020202020204" pitchFamily="34" charset="0"/>
                <a:cs typeface="Arial" panose="020B0604020202020204" pitchFamily="34" charset="0"/>
              </a:rPr>
              <a:t> - faith, hope.</a:t>
            </a:r>
            <a:endParaRPr lang="en-US" altLang="en-US" sz="2000" b="1" dirty="0">
              <a:solidFill>
                <a:srgbClr val="343F36"/>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93681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5:3-4 “</a:t>
            </a:r>
            <a:r>
              <a:rPr lang="en-US" sz="2000" b="0" i="0" dirty="0">
                <a:solidFill>
                  <a:srgbClr val="000000"/>
                </a:solidFill>
                <a:effectLst/>
                <a:latin typeface="Arial" panose="020B0604020202020204" pitchFamily="34" charset="0"/>
                <a:cs typeface="Arial" panose="020B0604020202020204" pitchFamily="34" charset="0"/>
              </a:rPr>
              <a:t> </a:t>
            </a:r>
            <a:r>
              <a:rPr lang="en-US" sz="2000" b="1" i="0" baseline="30000" dirty="0">
                <a:solidFill>
                  <a:srgbClr val="000000"/>
                </a:solidFill>
                <a:effectLst/>
                <a:latin typeface="Arial" panose="020B0604020202020204" pitchFamily="34" charset="0"/>
                <a:cs typeface="Arial" panose="020B0604020202020204" pitchFamily="34" charset="0"/>
              </a:rPr>
              <a:t>3 </a:t>
            </a:r>
            <a:r>
              <a:rPr lang="en-US" sz="2000" b="0" i="0" dirty="0">
                <a:solidFill>
                  <a:srgbClr val="000000"/>
                </a:solidFill>
                <a:effectLst/>
                <a:latin typeface="Arial" panose="020B0604020202020204" pitchFamily="34" charset="0"/>
                <a:cs typeface="Arial" panose="020B0604020202020204" pitchFamily="34" charset="0"/>
              </a:rPr>
              <a:t>And not only </a:t>
            </a:r>
            <a:r>
              <a:rPr lang="en-US" sz="2000" b="0" i="1" dirty="0">
                <a:solidFill>
                  <a:srgbClr val="000000"/>
                </a:solidFill>
                <a:effectLst/>
                <a:latin typeface="Arial" panose="020B0604020202020204" pitchFamily="34" charset="0"/>
                <a:cs typeface="Arial" panose="020B0604020202020204" pitchFamily="34" charset="0"/>
              </a:rPr>
              <a:t>that,</a:t>
            </a:r>
            <a:r>
              <a:rPr lang="en-US" sz="2000" b="0" i="0" dirty="0">
                <a:solidFill>
                  <a:srgbClr val="000000"/>
                </a:solidFill>
                <a:effectLst/>
                <a:latin typeface="Arial" panose="020B0604020202020204" pitchFamily="34" charset="0"/>
                <a:cs typeface="Arial" panose="020B0604020202020204" pitchFamily="34" charset="0"/>
              </a:rPr>
              <a:t> but we also glory in tribulations, knowing that tribulation produces perseverance;  </a:t>
            </a:r>
            <a:r>
              <a:rPr lang="en-US" sz="2000" b="1" i="0" baseline="30000" dirty="0">
                <a:solidFill>
                  <a:srgbClr val="000000"/>
                </a:solidFill>
                <a:effectLst/>
                <a:latin typeface="Arial" panose="020B0604020202020204" pitchFamily="34" charset="0"/>
                <a:cs typeface="Arial" panose="020B0604020202020204" pitchFamily="34" charset="0"/>
              </a:rPr>
              <a:t>4 </a:t>
            </a:r>
            <a:r>
              <a:rPr lang="en-US" sz="2000" b="0" i="0" dirty="0">
                <a:solidFill>
                  <a:srgbClr val="000000"/>
                </a:solidFill>
                <a:effectLst/>
                <a:latin typeface="Arial" panose="020B0604020202020204" pitchFamily="34" charset="0"/>
                <a:cs typeface="Arial" panose="020B0604020202020204" pitchFamily="34" charset="0"/>
              </a:rPr>
              <a:t>and perseverance, character; and character, hope.</a:t>
            </a:r>
          </a:p>
          <a:p>
            <a:pPr lvl="2" eaLnBrk="1" hangingPunct="1">
              <a:buFont typeface="Arial" panose="020B0604020202020204" pitchFamily="34" charset="0"/>
              <a:buChar char="•"/>
            </a:pPr>
            <a:r>
              <a:rPr lang="en-US" sz="2000" b="1" i="0" dirty="0">
                <a:solidFill>
                  <a:srgbClr val="343F36"/>
                </a:solidFill>
                <a:effectLst/>
                <a:latin typeface="Arial" panose="020B0604020202020204" pitchFamily="34" charset="0"/>
                <a:cs typeface="Arial" panose="020B0604020202020204" pitchFamily="34" charset="0"/>
              </a:rPr>
              <a:t>And not only that, but we also glory in tribulations</a:t>
            </a:r>
            <a:r>
              <a:rPr lang="en-US" sz="2000" b="1" dirty="0">
                <a:solidFill>
                  <a:srgbClr val="343F36"/>
                </a:solidFill>
                <a:latin typeface="Arial" panose="020B0604020202020204" pitchFamily="34" charset="0"/>
                <a:cs typeface="Arial" panose="020B0604020202020204" pitchFamily="34" charset="0"/>
              </a:rPr>
              <a:t> k</a:t>
            </a:r>
            <a:r>
              <a:rPr lang="en-US" sz="2000" b="1" i="0" dirty="0">
                <a:solidFill>
                  <a:srgbClr val="343F36"/>
                </a:solidFill>
                <a:effectLst/>
                <a:latin typeface="Arial" panose="020B0604020202020204" pitchFamily="34" charset="0"/>
                <a:cs typeface="Arial" panose="020B0604020202020204" pitchFamily="34" charset="0"/>
              </a:rPr>
              <a:t>nowing that tribulation produces perseverance</a:t>
            </a:r>
          </a:p>
          <a:p>
            <a:pPr lvl="3"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In this verse, Paul points to a benefit of salvation we experience immediately. For those in Christ, our suffering </a:t>
            </a:r>
            <a:r>
              <a:rPr lang="en-US" sz="2000" b="0" i="1" dirty="0">
                <a:solidFill>
                  <a:srgbClr val="333333"/>
                </a:solidFill>
                <a:effectLst/>
                <a:latin typeface="Arial" panose="020B0604020202020204" pitchFamily="34" charset="0"/>
                <a:cs typeface="Arial" panose="020B0604020202020204" pitchFamily="34" charset="0"/>
              </a:rPr>
              <a:t>matters</a:t>
            </a:r>
            <a:r>
              <a:rPr lang="en-US" sz="2000" b="0" i="0" dirty="0">
                <a:solidFill>
                  <a:srgbClr val="333333"/>
                </a:solidFill>
                <a:effectLst/>
                <a:latin typeface="Arial" panose="020B0604020202020204" pitchFamily="34" charset="0"/>
                <a:cs typeface="Arial" panose="020B0604020202020204" pitchFamily="34" charset="0"/>
              </a:rPr>
              <a:t>. It counts for something. For those who die without Christ, suffering is merely suffering. It is pain and loss and frustration, resulting in no particular benefit, and coming to no resolution. For those in Christ, however, suffering has a point, since we're destined for something higher. It accomplishes great good in us, in fact. (bibleref.com)</a:t>
            </a:r>
            <a:endParaRPr lang="en-US" altLang="en-US" sz="2000" b="1" dirty="0">
              <a:solidFill>
                <a:srgbClr val="343F36"/>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0444657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5:3-4 “</a:t>
            </a:r>
            <a:r>
              <a:rPr lang="en-US" sz="2000" b="0" i="0" dirty="0">
                <a:solidFill>
                  <a:srgbClr val="000000"/>
                </a:solidFill>
                <a:effectLst/>
                <a:latin typeface="Arial" panose="020B0604020202020204" pitchFamily="34" charset="0"/>
                <a:cs typeface="Arial" panose="020B0604020202020204" pitchFamily="34" charset="0"/>
              </a:rPr>
              <a:t> </a:t>
            </a:r>
            <a:r>
              <a:rPr lang="en-US" sz="2000" b="1" i="0" baseline="30000" dirty="0">
                <a:solidFill>
                  <a:srgbClr val="000000"/>
                </a:solidFill>
                <a:effectLst/>
                <a:latin typeface="Arial" panose="020B0604020202020204" pitchFamily="34" charset="0"/>
                <a:cs typeface="Arial" panose="020B0604020202020204" pitchFamily="34" charset="0"/>
              </a:rPr>
              <a:t>3 </a:t>
            </a:r>
            <a:r>
              <a:rPr lang="en-US" sz="2000" b="0" i="0" dirty="0">
                <a:solidFill>
                  <a:srgbClr val="000000"/>
                </a:solidFill>
                <a:effectLst/>
                <a:latin typeface="Arial" panose="020B0604020202020204" pitchFamily="34" charset="0"/>
                <a:cs typeface="Arial" panose="020B0604020202020204" pitchFamily="34" charset="0"/>
              </a:rPr>
              <a:t>And not only </a:t>
            </a:r>
            <a:r>
              <a:rPr lang="en-US" sz="2000" b="0" i="1" dirty="0">
                <a:solidFill>
                  <a:srgbClr val="000000"/>
                </a:solidFill>
                <a:effectLst/>
                <a:latin typeface="Arial" panose="020B0604020202020204" pitchFamily="34" charset="0"/>
                <a:cs typeface="Arial" panose="020B0604020202020204" pitchFamily="34" charset="0"/>
              </a:rPr>
              <a:t>that,</a:t>
            </a:r>
            <a:r>
              <a:rPr lang="en-US" sz="2000" b="0" i="0" dirty="0">
                <a:solidFill>
                  <a:srgbClr val="000000"/>
                </a:solidFill>
                <a:effectLst/>
                <a:latin typeface="Arial" panose="020B0604020202020204" pitchFamily="34" charset="0"/>
                <a:cs typeface="Arial" panose="020B0604020202020204" pitchFamily="34" charset="0"/>
              </a:rPr>
              <a:t> but we also glory in tribulations, knowing that tribulation produces perseverance;  </a:t>
            </a:r>
            <a:r>
              <a:rPr lang="en-US" sz="2000" b="1" i="0" baseline="30000" dirty="0">
                <a:solidFill>
                  <a:srgbClr val="000000"/>
                </a:solidFill>
                <a:effectLst/>
                <a:latin typeface="Arial" panose="020B0604020202020204" pitchFamily="34" charset="0"/>
                <a:cs typeface="Arial" panose="020B0604020202020204" pitchFamily="34" charset="0"/>
              </a:rPr>
              <a:t>4 </a:t>
            </a:r>
            <a:r>
              <a:rPr lang="en-US" sz="2000" b="0" i="0" dirty="0">
                <a:solidFill>
                  <a:srgbClr val="000000"/>
                </a:solidFill>
                <a:effectLst/>
                <a:latin typeface="Arial" panose="020B0604020202020204" pitchFamily="34" charset="0"/>
                <a:cs typeface="Arial" panose="020B0604020202020204" pitchFamily="34" charset="0"/>
              </a:rPr>
              <a:t>and perseverance, character; and character, hope.</a:t>
            </a:r>
          </a:p>
          <a:p>
            <a:pPr lvl="2" eaLnBrk="1" hangingPunct="1">
              <a:buFont typeface="Arial" panose="020B0604020202020204" pitchFamily="34" charset="0"/>
              <a:buChar char="•"/>
            </a:pPr>
            <a:r>
              <a:rPr lang="en-US" sz="2000" b="1" i="0" dirty="0">
                <a:effectLst/>
                <a:latin typeface="Arial" panose="020B0604020202020204" pitchFamily="34" charset="0"/>
                <a:cs typeface="Arial" panose="020B0604020202020204" pitchFamily="34" charset="0"/>
              </a:rPr>
              <a:t>Perseverance, character; and character, hope: </a:t>
            </a:r>
          </a:p>
          <a:p>
            <a:pPr lvl="3" eaLnBrk="1" hangingPunct="1">
              <a:buFont typeface="Arial" panose="020B0604020202020204" pitchFamily="34" charset="0"/>
              <a:buChar char="•"/>
            </a:pPr>
            <a:r>
              <a:rPr lang="en-US" sz="2000" b="0" i="0" dirty="0">
                <a:solidFill>
                  <a:srgbClr val="414042"/>
                </a:solidFill>
                <a:effectLst/>
                <a:latin typeface="Arial" panose="020B0604020202020204" pitchFamily="34" charset="0"/>
                <a:cs typeface="Arial" panose="020B0604020202020204" pitchFamily="34" charset="0"/>
              </a:rPr>
              <a:t>This is a golden chain of Christian growth and maturity. One virtue builds upon another as we grow in the pattern of Jesus</a:t>
            </a:r>
          </a:p>
          <a:p>
            <a:pPr lvl="3" eaLnBrk="1" hangingPunct="1">
              <a:buFont typeface="Arial" panose="020B0604020202020204" pitchFamily="34" charset="0"/>
              <a:buChar char="•"/>
            </a:pPr>
            <a:r>
              <a:rPr lang="en-US" sz="2000" b="0" i="0" dirty="0">
                <a:solidFill>
                  <a:srgbClr val="414042"/>
                </a:solidFill>
                <a:effectLst/>
                <a:latin typeface="Arial" panose="020B0604020202020204" pitchFamily="34" charset="0"/>
                <a:cs typeface="Arial" panose="020B0604020202020204" pitchFamily="34" charset="0"/>
              </a:rPr>
              <a:t>Most every Christian wants to develop </a:t>
            </a:r>
            <a:r>
              <a:rPr lang="en-US" sz="2000" b="1" i="0" dirty="0">
                <a:effectLst/>
                <a:latin typeface="Arial" panose="020B0604020202020204" pitchFamily="34" charset="0"/>
                <a:cs typeface="Arial" panose="020B0604020202020204" pitchFamily="34" charset="0"/>
              </a:rPr>
              <a:t>character</a:t>
            </a:r>
            <a:r>
              <a:rPr lang="en-US" sz="2000" b="0" i="0" dirty="0">
                <a:solidFill>
                  <a:srgbClr val="414042"/>
                </a:solidFill>
                <a:effectLst/>
                <a:latin typeface="Arial" panose="020B0604020202020204" pitchFamily="34" charset="0"/>
                <a:cs typeface="Arial" panose="020B0604020202020204" pitchFamily="34" charset="0"/>
              </a:rPr>
              <a:t> and have more </a:t>
            </a:r>
            <a:r>
              <a:rPr lang="en-US" sz="2000" b="1" i="0" dirty="0">
                <a:effectLst/>
                <a:latin typeface="Arial" panose="020B0604020202020204" pitchFamily="34" charset="0"/>
                <a:cs typeface="Arial" panose="020B0604020202020204" pitchFamily="34" charset="0"/>
              </a:rPr>
              <a:t>hope</a:t>
            </a:r>
            <a:r>
              <a:rPr lang="en-US" sz="2000" b="0" i="0" dirty="0">
                <a:solidFill>
                  <a:srgbClr val="414042"/>
                </a:solidFill>
                <a:effectLst/>
                <a:latin typeface="Arial" panose="020B0604020202020204" pitchFamily="34" charset="0"/>
                <a:cs typeface="Arial" panose="020B0604020202020204" pitchFamily="34" charset="0"/>
              </a:rPr>
              <a:t>. These qualities spring out of </a:t>
            </a:r>
            <a:r>
              <a:rPr lang="en-US" sz="2000" b="1" i="0" dirty="0">
                <a:effectLst/>
                <a:latin typeface="Arial" panose="020B0604020202020204" pitchFamily="34" charset="0"/>
                <a:cs typeface="Arial" panose="020B0604020202020204" pitchFamily="34" charset="0"/>
              </a:rPr>
              <a:t>perseverance</a:t>
            </a:r>
            <a:r>
              <a:rPr lang="en-US" sz="2000" b="0" i="0" dirty="0">
                <a:solidFill>
                  <a:srgbClr val="414042"/>
                </a:solidFill>
                <a:effectLst/>
                <a:latin typeface="Arial" panose="020B0604020202020204" pitchFamily="34" charset="0"/>
                <a:cs typeface="Arial" panose="020B0604020202020204" pitchFamily="34" charset="0"/>
              </a:rPr>
              <a:t>, which comes through </a:t>
            </a:r>
            <a:r>
              <a:rPr lang="en-US" sz="2000" b="1" i="0" dirty="0">
                <a:effectLst/>
                <a:latin typeface="Arial" panose="020B0604020202020204" pitchFamily="34" charset="0"/>
                <a:cs typeface="Arial" panose="020B0604020202020204" pitchFamily="34" charset="0"/>
              </a:rPr>
              <a:t>tribulation</a:t>
            </a:r>
            <a:r>
              <a:rPr lang="en-US" sz="2000" b="0" i="0" dirty="0">
                <a:solidFill>
                  <a:srgbClr val="414042"/>
                </a:solidFill>
                <a:effectLst/>
                <a:latin typeface="Arial" panose="020B0604020202020204" pitchFamily="34" charset="0"/>
                <a:cs typeface="Arial" panose="020B0604020202020204" pitchFamily="34" charset="0"/>
              </a:rPr>
              <a:t>. We may wish to have better </a:t>
            </a:r>
            <a:r>
              <a:rPr lang="en-US" sz="2000" b="1" i="0" dirty="0">
                <a:effectLst/>
                <a:latin typeface="Arial" panose="020B0604020202020204" pitchFamily="34" charset="0"/>
                <a:cs typeface="Arial" panose="020B0604020202020204" pitchFamily="34" charset="0"/>
              </a:rPr>
              <a:t>character</a:t>
            </a:r>
            <a:r>
              <a:rPr lang="en-US" sz="2000" b="0" i="0" dirty="0">
                <a:solidFill>
                  <a:srgbClr val="414042"/>
                </a:solidFill>
                <a:effectLst/>
                <a:latin typeface="Arial" panose="020B0604020202020204" pitchFamily="34" charset="0"/>
                <a:cs typeface="Arial" panose="020B0604020202020204" pitchFamily="34" charset="0"/>
              </a:rPr>
              <a:t> and more </a:t>
            </a:r>
            <a:r>
              <a:rPr lang="en-US" sz="2000" b="1" i="0" dirty="0">
                <a:effectLst/>
                <a:latin typeface="Arial" panose="020B0604020202020204" pitchFamily="34" charset="0"/>
                <a:cs typeface="Arial" panose="020B0604020202020204" pitchFamily="34" charset="0"/>
              </a:rPr>
              <a:t>hope</a:t>
            </a:r>
            <a:r>
              <a:rPr lang="en-US" sz="2000" b="0" i="0" dirty="0">
                <a:solidFill>
                  <a:srgbClr val="414042"/>
                </a:solidFill>
                <a:effectLst/>
                <a:latin typeface="Arial" panose="020B0604020202020204" pitchFamily="34" charset="0"/>
                <a:cs typeface="Arial" panose="020B0604020202020204" pitchFamily="34" charset="0"/>
              </a:rPr>
              <a:t> without starting with </a:t>
            </a:r>
            <a:r>
              <a:rPr lang="en-US" sz="2000" b="1" i="0" dirty="0">
                <a:effectLst/>
                <a:latin typeface="Arial" panose="020B0604020202020204" pitchFamily="34" charset="0"/>
                <a:cs typeface="Arial" panose="020B0604020202020204" pitchFamily="34" charset="0"/>
              </a:rPr>
              <a:t>tribulation</a:t>
            </a:r>
            <a:r>
              <a:rPr lang="en-US" sz="2000" b="0" i="0" dirty="0">
                <a:solidFill>
                  <a:srgbClr val="414042"/>
                </a:solidFill>
                <a:effectLst/>
                <a:latin typeface="Arial" panose="020B0604020202020204" pitchFamily="34" charset="0"/>
                <a:cs typeface="Arial" panose="020B0604020202020204" pitchFamily="34" charset="0"/>
              </a:rPr>
              <a:t>, but that isn’t God’s pattern and plan.</a:t>
            </a:r>
            <a:endParaRPr lang="en-US" altLang="en-US" sz="2000" b="1" dirty="0">
              <a:solidFill>
                <a:srgbClr val="343F36"/>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782459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1900" dirty="0">
                <a:latin typeface="Arial" panose="020B0604020202020204" pitchFamily="34" charset="0"/>
                <a:ea typeface="ＭＳ Ｐゴシック" panose="020B0600070205080204" pitchFamily="34" charset="-128"/>
                <a:cs typeface="Arial" panose="020B0604020202020204" pitchFamily="34" charset="0"/>
              </a:rPr>
              <a:t>Rom 5:3-4 “</a:t>
            </a:r>
            <a:r>
              <a:rPr lang="en-US" sz="1900" b="0" i="0" dirty="0">
                <a:solidFill>
                  <a:srgbClr val="000000"/>
                </a:solidFill>
                <a:effectLst/>
                <a:latin typeface="Arial" panose="020B0604020202020204" pitchFamily="34" charset="0"/>
                <a:cs typeface="Arial" panose="020B0604020202020204" pitchFamily="34" charset="0"/>
              </a:rPr>
              <a:t> </a:t>
            </a:r>
            <a:r>
              <a:rPr lang="en-US" sz="1900" b="1" i="0" baseline="30000" dirty="0">
                <a:solidFill>
                  <a:srgbClr val="000000"/>
                </a:solidFill>
                <a:effectLst/>
                <a:latin typeface="Arial" panose="020B0604020202020204" pitchFamily="34" charset="0"/>
                <a:cs typeface="Arial" panose="020B0604020202020204" pitchFamily="34" charset="0"/>
              </a:rPr>
              <a:t>3 </a:t>
            </a:r>
            <a:r>
              <a:rPr lang="en-US" sz="1900" b="0" i="0" dirty="0">
                <a:solidFill>
                  <a:srgbClr val="000000"/>
                </a:solidFill>
                <a:effectLst/>
                <a:latin typeface="Arial" panose="020B0604020202020204" pitchFamily="34" charset="0"/>
                <a:cs typeface="Arial" panose="020B0604020202020204" pitchFamily="34" charset="0"/>
              </a:rPr>
              <a:t>And not only </a:t>
            </a:r>
            <a:r>
              <a:rPr lang="en-US" sz="1900" b="0" i="1" dirty="0">
                <a:solidFill>
                  <a:srgbClr val="000000"/>
                </a:solidFill>
                <a:effectLst/>
                <a:latin typeface="Arial" panose="020B0604020202020204" pitchFamily="34" charset="0"/>
                <a:cs typeface="Arial" panose="020B0604020202020204" pitchFamily="34" charset="0"/>
              </a:rPr>
              <a:t>that,</a:t>
            </a:r>
            <a:r>
              <a:rPr lang="en-US" sz="1900" b="0" i="0" dirty="0">
                <a:solidFill>
                  <a:srgbClr val="000000"/>
                </a:solidFill>
                <a:effectLst/>
                <a:latin typeface="Arial" panose="020B0604020202020204" pitchFamily="34" charset="0"/>
                <a:cs typeface="Arial" panose="020B0604020202020204" pitchFamily="34" charset="0"/>
              </a:rPr>
              <a:t> but we also glory in tribulations, knowing that tribulation produces perseverance;  </a:t>
            </a:r>
            <a:r>
              <a:rPr lang="en-US" sz="1900" b="1" i="0" baseline="30000" dirty="0">
                <a:solidFill>
                  <a:srgbClr val="000000"/>
                </a:solidFill>
                <a:effectLst/>
                <a:latin typeface="Arial" panose="020B0604020202020204" pitchFamily="34" charset="0"/>
                <a:cs typeface="Arial" panose="020B0604020202020204" pitchFamily="34" charset="0"/>
              </a:rPr>
              <a:t>4 </a:t>
            </a:r>
            <a:r>
              <a:rPr lang="en-US" sz="1900" b="0" i="0" dirty="0">
                <a:solidFill>
                  <a:srgbClr val="000000"/>
                </a:solidFill>
                <a:effectLst/>
                <a:latin typeface="Arial" panose="020B0604020202020204" pitchFamily="34" charset="0"/>
                <a:cs typeface="Arial" panose="020B0604020202020204" pitchFamily="34" charset="0"/>
              </a:rPr>
              <a:t>and perseverance, character; and </a:t>
            </a:r>
            <a:r>
              <a:rPr lang="en-US" sz="1900" b="0" i="0" dirty="0">
                <a:effectLst/>
                <a:latin typeface="Arial" panose="020B0604020202020204" pitchFamily="34" charset="0"/>
                <a:cs typeface="Arial" panose="020B0604020202020204" pitchFamily="34" charset="0"/>
              </a:rPr>
              <a:t>character, hope.</a:t>
            </a:r>
          </a:p>
          <a:p>
            <a:pPr marL="542925" lvl="1" indent="-285750">
              <a:buFont typeface="Arial" panose="020B0604020202020204" pitchFamily="34" charset="0"/>
              <a:buChar char="•"/>
            </a:pPr>
            <a:r>
              <a:rPr lang="en-US" sz="1900" b="1" i="0" u="none" strike="noStrike" baseline="0" dirty="0">
                <a:latin typeface="Arial" panose="020B0604020202020204" pitchFamily="34" charset="0"/>
                <a:cs typeface="Arial" panose="020B0604020202020204" pitchFamily="34" charset="0"/>
              </a:rPr>
              <a:t>Perseverance:	</a:t>
            </a:r>
            <a:r>
              <a:rPr lang="en-US" sz="1900" b="1" i="0" u="none" strike="noStrike" baseline="0" dirty="0" err="1">
                <a:latin typeface="Arial" panose="020B0604020202020204" pitchFamily="34" charset="0"/>
                <a:cs typeface="Arial" panose="020B0604020202020204" pitchFamily="34" charset="0"/>
              </a:rPr>
              <a:t>hupomone</a:t>
            </a:r>
            <a:r>
              <a:rPr lang="en-US" sz="1900" b="1" i="0" u="none" strike="noStrike" baseline="0" dirty="0">
                <a:latin typeface="Arial" panose="020B0604020202020204" pitchFamily="34" charset="0"/>
                <a:cs typeface="Arial" panose="020B0604020202020204" pitchFamily="34" charset="0"/>
              </a:rPr>
              <a:t>̄</a:t>
            </a:r>
            <a:r>
              <a:rPr lang="en-US" sz="1900" b="1" dirty="0">
                <a:latin typeface="Arial" panose="020B0604020202020204" pitchFamily="34" charset="0"/>
                <a:cs typeface="Arial" panose="020B0604020202020204" pitchFamily="34" charset="0"/>
              </a:rPr>
              <a:t> </a:t>
            </a:r>
            <a:r>
              <a:rPr lang="en-US" sz="1900" b="1" i="1" u="none" strike="noStrike" baseline="0" dirty="0">
                <a:solidFill>
                  <a:srgbClr val="292F33"/>
                </a:solidFill>
                <a:latin typeface="Arial" panose="020B0604020202020204" pitchFamily="34" charset="0"/>
                <a:cs typeface="Arial" panose="020B0604020202020204" pitchFamily="34" charset="0"/>
              </a:rPr>
              <a:t>hoop-om-on-ay'</a:t>
            </a:r>
            <a:endParaRPr lang="en-US" sz="1900" b="1" i="0" u="none" strike="noStrike" baseline="0" dirty="0">
              <a:solidFill>
                <a:srgbClr val="292F33"/>
              </a:solidFill>
              <a:latin typeface="Arial" panose="020B0604020202020204" pitchFamily="34" charset="0"/>
              <a:cs typeface="Arial" panose="020B0604020202020204" pitchFamily="34" charset="0"/>
            </a:endParaRPr>
          </a:p>
          <a:p>
            <a:pPr marL="804387" lvl="2" indent="-285750">
              <a:buFont typeface="Arial" panose="020B0604020202020204" pitchFamily="34" charset="0"/>
              <a:buChar char="•"/>
            </a:pPr>
            <a:r>
              <a:rPr lang="en-US" sz="1900" b="0" i="0" u="none" strike="noStrike" baseline="0" dirty="0">
                <a:solidFill>
                  <a:srgbClr val="292F33"/>
                </a:solidFill>
                <a:latin typeface="Arial" panose="020B0604020202020204" pitchFamily="34" charset="0"/>
                <a:cs typeface="Arial" panose="020B0604020202020204" pitchFamily="34" charset="0"/>
              </a:rPr>
              <a:t>From </a:t>
            </a:r>
            <a:r>
              <a:rPr lang="en-US" sz="1900" b="0" i="0" u="none" strike="noStrike" baseline="0" dirty="0">
                <a:solidFill>
                  <a:srgbClr val="9753DB"/>
                </a:solidFill>
                <a:latin typeface="Arial" panose="020B0604020202020204" pitchFamily="34" charset="0"/>
                <a:cs typeface="Arial" panose="020B0604020202020204" pitchFamily="34" charset="0"/>
              </a:rPr>
              <a:t>G5278</a:t>
            </a:r>
            <a:r>
              <a:rPr lang="en-US" sz="1900" b="0" i="0" u="none" strike="noStrike" baseline="0" dirty="0">
                <a:solidFill>
                  <a:srgbClr val="292F33"/>
                </a:solidFill>
                <a:latin typeface="Arial" panose="020B0604020202020204" pitchFamily="34" charset="0"/>
                <a:cs typeface="Arial" panose="020B0604020202020204" pitchFamily="34" charset="0"/>
              </a:rPr>
              <a:t>; cheerful (or hopeful) </a:t>
            </a:r>
            <a:r>
              <a:rPr lang="en-US" sz="1900" b="0" i="1" u="none" strike="noStrike" baseline="0" dirty="0">
                <a:solidFill>
                  <a:srgbClr val="292F33"/>
                </a:solidFill>
                <a:latin typeface="Arial" panose="020B0604020202020204" pitchFamily="34" charset="0"/>
                <a:cs typeface="Arial" panose="020B0604020202020204" pitchFamily="34" charset="0"/>
              </a:rPr>
              <a:t>endurance</a:t>
            </a:r>
            <a:r>
              <a:rPr lang="en-US" sz="1900" b="0" i="0" u="none" strike="noStrike" baseline="0" dirty="0">
                <a:solidFill>
                  <a:srgbClr val="292F33"/>
                </a:solidFill>
                <a:latin typeface="Arial" panose="020B0604020202020204" pitchFamily="34" charset="0"/>
                <a:cs typeface="Arial" panose="020B0604020202020204" pitchFamily="34" charset="0"/>
              </a:rPr>
              <a:t>, </a:t>
            </a:r>
            <a:r>
              <a:rPr lang="en-US" sz="1900" b="0" i="1" u="none" strike="noStrike" baseline="0" dirty="0">
                <a:solidFill>
                  <a:srgbClr val="292F33"/>
                </a:solidFill>
                <a:latin typeface="Arial" panose="020B0604020202020204" pitchFamily="34" charset="0"/>
                <a:cs typeface="Arial" panose="020B0604020202020204" pitchFamily="34" charset="0"/>
              </a:rPr>
              <a:t>constancy:</a:t>
            </a:r>
            <a:r>
              <a:rPr lang="en-US" sz="1900" b="0" i="0" u="none" strike="noStrike" baseline="0" dirty="0">
                <a:solidFill>
                  <a:srgbClr val="292F33"/>
                </a:solidFill>
                <a:latin typeface="Arial" panose="020B0604020202020204" pitchFamily="34" charset="0"/>
                <a:cs typeface="Arial" panose="020B0604020202020204" pitchFamily="34" charset="0"/>
              </a:rPr>
              <a:t> - enduring, patience, patient continuance (waiting).</a:t>
            </a:r>
          </a:p>
          <a:p>
            <a:pPr marL="542925" lvl="1" indent="-285750">
              <a:buFont typeface="Arial" panose="020B0604020202020204" pitchFamily="34" charset="0"/>
              <a:buChar char="•"/>
            </a:pPr>
            <a:r>
              <a:rPr lang="en-US" sz="1900" b="1" dirty="0">
                <a:solidFill>
                  <a:srgbClr val="292F33"/>
                </a:solidFill>
                <a:effectLst/>
                <a:latin typeface="Arial" panose="020B0604020202020204" pitchFamily="34" charset="0"/>
                <a:cs typeface="Arial" panose="020B0604020202020204" pitchFamily="34" charset="0"/>
              </a:rPr>
              <a:t>Character: </a:t>
            </a:r>
            <a:r>
              <a:rPr lang="en-US" sz="1900" b="1" i="0" u="none" strike="noStrike" baseline="0" dirty="0" err="1">
                <a:latin typeface="Arial" panose="020B0604020202020204" pitchFamily="34" charset="0"/>
                <a:cs typeface="Arial" panose="020B0604020202020204" pitchFamily="34" charset="0"/>
              </a:rPr>
              <a:t>dokime</a:t>
            </a:r>
            <a:r>
              <a:rPr lang="en-US" sz="1900" b="1" i="0" u="none" strike="noStrike" baseline="0" dirty="0">
                <a:latin typeface="Arial" panose="020B0604020202020204" pitchFamily="34" charset="0"/>
                <a:cs typeface="Arial" panose="020B0604020202020204" pitchFamily="34" charset="0"/>
              </a:rPr>
              <a:t>̄</a:t>
            </a:r>
            <a:r>
              <a:rPr lang="en-US" sz="1900" b="1" dirty="0">
                <a:latin typeface="Arial" panose="020B0604020202020204" pitchFamily="34" charset="0"/>
                <a:cs typeface="Arial" panose="020B0604020202020204" pitchFamily="34" charset="0"/>
              </a:rPr>
              <a:t> </a:t>
            </a:r>
            <a:r>
              <a:rPr lang="en-US" sz="1900" b="1" i="1" u="none" strike="noStrike" baseline="0" dirty="0" err="1">
                <a:solidFill>
                  <a:srgbClr val="292F33"/>
                </a:solidFill>
                <a:latin typeface="Arial" panose="020B0604020202020204" pitchFamily="34" charset="0"/>
                <a:cs typeface="Arial" panose="020B0604020202020204" pitchFamily="34" charset="0"/>
              </a:rPr>
              <a:t>dok</a:t>
            </a:r>
            <a:r>
              <a:rPr lang="en-US" sz="1900" b="1" i="1" u="none" strike="noStrike" baseline="0" dirty="0">
                <a:solidFill>
                  <a:srgbClr val="292F33"/>
                </a:solidFill>
                <a:latin typeface="Arial" panose="020B0604020202020204" pitchFamily="34" charset="0"/>
                <a:cs typeface="Arial" panose="020B0604020202020204" pitchFamily="34" charset="0"/>
              </a:rPr>
              <a:t>-</a:t>
            </a:r>
            <a:r>
              <a:rPr lang="en-US" sz="1900" b="1" i="1" u="none" strike="noStrike" baseline="0" dirty="0" err="1">
                <a:solidFill>
                  <a:srgbClr val="292F33"/>
                </a:solidFill>
                <a:latin typeface="Arial" panose="020B0604020202020204" pitchFamily="34" charset="0"/>
                <a:cs typeface="Arial" panose="020B0604020202020204" pitchFamily="34" charset="0"/>
              </a:rPr>
              <a:t>ee</a:t>
            </a:r>
            <a:r>
              <a:rPr lang="en-US" sz="1900" b="1" i="1" u="none" strike="noStrike" baseline="0" dirty="0">
                <a:solidFill>
                  <a:srgbClr val="292F33"/>
                </a:solidFill>
                <a:latin typeface="Arial" panose="020B0604020202020204" pitchFamily="34" charset="0"/>
                <a:cs typeface="Arial" panose="020B0604020202020204" pitchFamily="34" charset="0"/>
              </a:rPr>
              <a:t>-may’</a:t>
            </a:r>
            <a:endParaRPr lang="en-US" sz="1900" b="1" i="0" u="none" strike="noStrike" baseline="0" dirty="0">
              <a:solidFill>
                <a:srgbClr val="292F33"/>
              </a:solidFill>
              <a:latin typeface="Arial" panose="020B0604020202020204" pitchFamily="34" charset="0"/>
              <a:cs typeface="Arial" panose="020B0604020202020204" pitchFamily="34" charset="0"/>
            </a:endParaRPr>
          </a:p>
          <a:p>
            <a:pPr marL="804387" lvl="2" indent="-285750">
              <a:buFont typeface="Arial" panose="020B0604020202020204" pitchFamily="34" charset="0"/>
              <a:buChar char="•"/>
            </a:pPr>
            <a:r>
              <a:rPr lang="en-US" sz="1900" b="0" i="0" u="none" strike="noStrike" baseline="0" dirty="0">
                <a:solidFill>
                  <a:srgbClr val="292F33"/>
                </a:solidFill>
                <a:latin typeface="Arial" panose="020B0604020202020204" pitchFamily="34" charset="0"/>
                <a:cs typeface="Arial" panose="020B0604020202020204" pitchFamily="34" charset="0"/>
              </a:rPr>
              <a:t>From the same as </a:t>
            </a:r>
            <a:r>
              <a:rPr lang="en-US" sz="1900" b="0" i="0" u="none" strike="noStrike" baseline="0" dirty="0">
                <a:solidFill>
                  <a:srgbClr val="9753DB"/>
                </a:solidFill>
                <a:latin typeface="Arial" panose="020B0604020202020204" pitchFamily="34" charset="0"/>
                <a:cs typeface="Arial" panose="020B0604020202020204" pitchFamily="34" charset="0"/>
              </a:rPr>
              <a:t>G1384</a:t>
            </a:r>
            <a:r>
              <a:rPr lang="en-US" sz="1900" b="0" i="0" u="none" strike="noStrike" baseline="0" dirty="0">
                <a:solidFill>
                  <a:srgbClr val="292F33"/>
                </a:solidFill>
                <a:latin typeface="Arial" panose="020B0604020202020204" pitchFamily="34" charset="0"/>
                <a:cs typeface="Arial" panose="020B0604020202020204" pitchFamily="34" charset="0"/>
              </a:rPr>
              <a:t>; </a:t>
            </a:r>
            <a:r>
              <a:rPr lang="en-US" sz="1900" b="0" i="1" u="none" strike="noStrike" baseline="0" dirty="0">
                <a:solidFill>
                  <a:srgbClr val="292F33"/>
                </a:solidFill>
                <a:latin typeface="Arial" panose="020B0604020202020204" pitchFamily="34" charset="0"/>
                <a:cs typeface="Arial" panose="020B0604020202020204" pitchFamily="34" charset="0"/>
              </a:rPr>
              <a:t>test</a:t>
            </a:r>
            <a:r>
              <a:rPr lang="en-US" sz="1900" b="0" i="0" u="none" strike="noStrike" baseline="0" dirty="0">
                <a:solidFill>
                  <a:srgbClr val="292F33"/>
                </a:solidFill>
                <a:latin typeface="Arial" panose="020B0604020202020204" pitchFamily="34" charset="0"/>
                <a:cs typeface="Arial" panose="020B0604020202020204" pitchFamily="34" charset="0"/>
              </a:rPr>
              <a:t> (abstractly or concretely); by implication </a:t>
            </a:r>
            <a:r>
              <a:rPr lang="en-US" sz="1900" b="0" i="1" u="none" strike="noStrike" baseline="0" dirty="0">
                <a:solidFill>
                  <a:srgbClr val="292F33"/>
                </a:solidFill>
                <a:latin typeface="Arial" panose="020B0604020202020204" pitchFamily="34" charset="0"/>
                <a:cs typeface="Arial" panose="020B0604020202020204" pitchFamily="34" charset="0"/>
              </a:rPr>
              <a:t>trustiness:</a:t>
            </a:r>
            <a:r>
              <a:rPr lang="en-US" sz="1900" b="0" i="0" u="none" strike="noStrike" baseline="0" dirty="0">
                <a:solidFill>
                  <a:srgbClr val="292F33"/>
                </a:solidFill>
                <a:latin typeface="Arial" panose="020B0604020202020204" pitchFamily="34" charset="0"/>
                <a:cs typeface="Arial" panose="020B0604020202020204" pitchFamily="34" charset="0"/>
              </a:rPr>
              <a:t> - experience (-</a:t>
            </a:r>
            <a:r>
              <a:rPr lang="en-US" sz="1900" b="0" i="0" u="none" strike="noStrike" baseline="0" dirty="0" err="1">
                <a:solidFill>
                  <a:srgbClr val="292F33"/>
                </a:solidFill>
                <a:latin typeface="Arial" panose="020B0604020202020204" pitchFamily="34" charset="0"/>
                <a:cs typeface="Arial" panose="020B0604020202020204" pitchFamily="34" charset="0"/>
              </a:rPr>
              <a:t>riment</a:t>
            </a:r>
            <a:r>
              <a:rPr lang="en-US" sz="1900" b="0" i="0" u="none" strike="noStrike" baseline="0" dirty="0">
                <a:solidFill>
                  <a:srgbClr val="292F33"/>
                </a:solidFill>
                <a:latin typeface="Arial" panose="020B0604020202020204" pitchFamily="34" charset="0"/>
                <a:cs typeface="Arial" panose="020B0604020202020204" pitchFamily="34" charset="0"/>
              </a:rPr>
              <a:t>), proof, trial.</a:t>
            </a:r>
          </a:p>
          <a:p>
            <a:pPr marL="600075" lvl="1" indent="-342900">
              <a:buFont typeface="Arial" panose="020B0604020202020204" pitchFamily="34" charset="0"/>
              <a:buChar char="•"/>
            </a:pPr>
            <a:r>
              <a:rPr lang="en-US" sz="1900" b="1" dirty="0">
                <a:solidFill>
                  <a:srgbClr val="292F33"/>
                </a:solidFill>
                <a:effectLst/>
                <a:latin typeface="Arial" panose="020B0604020202020204" pitchFamily="34" charset="0"/>
                <a:cs typeface="Arial" panose="020B0604020202020204" pitchFamily="34" charset="0"/>
              </a:rPr>
              <a:t>Hope: </a:t>
            </a:r>
            <a:r>
              <a:rPr lang="en-US" sz="1900" i="0" u="none" strike="noStrike" baseline="0" dirty="0" err="1">
                <a:latin typeface="Arial" panose="020B0604020202020204" pitchFamily="34" charset="0"/>
                <a:cs typeface="Arial" panose="020B0604020202020204" pitchFamily="34" charset="0"/>
              </a:rPr>
              <a:t>elpis</a:t>
            </a:r>
            <a:r>
              <a:rPr lang="en-US" sz="1900" dirty="0">
                <a:latin typeface="Arial" panose="020B0604020202020204" pitchFamily="34" charset="0"/>
                <a:cs typeface="Arial" panose="020B0604020202020204" pitchFamily="34" charset="0"/>
              </a:rPr>
              <a:t> </a:t>
            </a:r>
            <a:r>
              <a:rPr lang="en-US" sz="1900" i="1" u="none" strike="noStrike" baseline="0" dirty="0" err="1">
                <a:latin typeface="Arial" panose="020B0604020202020204" pitchFamily="34" charset="0"/>
                <a:cs typeface="Arial" panose="020B0604020202020204" pitchFamily="34" charset="0"/>
              </a:rPr>
              <a:t>el-pece</a:t>
            </a:r>
            <a:r>
              <a:rPr lang="en-US" sz="1900" i="1" u="none" strike="noStrike" baseline="0" dirty="0">
                <a:latin typeface="Arial" panose="020B0604020202020204" pitchFamily="34" charset="0"/>
                <a:cs typeface="Arial" panose="020B0604020202020204" pitchFamily="34" charset="0"/>
              </a:rPr>
              <a:t>'</a:t>
            </a:r>
            <a:endParaRPr lang="en-US" sz="1900" i="0" u="none" strike="noStrike" baseline="0" dirty="0">
              <a:latin typeface="Arial" panose="020B0604020202020204" pitchFamily="34" charset="0"/>
              <a:cs typeface="Arial" panose="020B0604020202020204" pitchFamily="34" charset="0"/>
            </a:endParaRPr>
          </a:p>
          <a:p>
            <a:pPr marL="804387" lvl="2" indent="-285750">
              <a:buFont typeface="Arial" panose="020B0604020202020204" pitchFamily="34" charset="0"/>
              <a:buChar char="•"/>
            </a:pPr>
            <a:r>
              <a:rPr lang="en-US" sz="1900" b="0" i="0" u="none" strike="noStrike" baseline="0" dirty="0">
                <a:solidFill>
                  <a:srgbClr val="292F33"/>
                </a:solidFill>
                <a:latin typeface="Arial" panose="020B0604020202020204" pitchFamily="34" charset="0"/>
                <a:cs typeface="Arial" panose="020B0604020202020204" pitchFamily="34" charset="0"/>
              </a:rPr>
              <a:t>From</a:t>
            </a:r>
            <a:r>
              <a:rPr lang="en-US" sz="1900" dirty="0">
                <a:solidFill>
                  <a:srgbClr val="2E78C2"/>
                </a:solidFill>
                <a:latin typeface="Arial" panose="020B0604020202020204" pitchFamily="34" charset="0"/>
                <a:cs typeface="Arial" panose="020B0604020202020204" pitchFamily="34" charset="0"/>
              </a:rPr>
              <a:t> </a:t>
            </a:r>
            <a:r>
              <a:rPr lang="en-US" sz="1900" b="1" i="0" u="none" strike="noStrike" baseline="0" dirty="0">
                <a:latin typeface="Arial" panose="020B0604020202020204" pitchFamily="34" charset="0"/>
                <a:cs typeface="Arial" panose="020B0604020202020204" pitchFamily="34" charset="0"/>
              </a:rPr>
              <a:t>̓́λπω </a:t>
            </a:r>
            <a:r>
              <a:rPr lang="en-US" sz="1900" b="1" i="0" u="none" strike="noStrike" baseline="0" dirty="0" err="1">
                <a:latin typeface="Arial" panose="020B0604020202020204" pitchFamily="34" charset="0"/>
                <a:cs typeface="Arial" panose="020B0604020202020204" pitchFamily="34" charset="0"/>
              </a:rPr>
              <a:t>elpo</a:t>
            </a:r>
            <a:r>
              <a:rPr lang="en-US" sz="1900" b="1" i="0" u="none" strike="noStrike" baseline="0" dirty="0">
                <a:latin typeface="Arial" panose="020B0604020202020204" pitchFamily="34" charset="0"/>
                <a:cs typeface="Arial" panose="020B0604020202020204" pitchFamily="34" charset="0"/>
              </a:rPr>
              <a:t>̄ </a:t>
            </a:r>
            <a:r>
              <a:rPr lang="en-US" sz="1900" b="0" i="0" u="none" strike="noStrike" baseline="0" dirty="0">
                <a:solidFill>
                  <a:srgbClr val="292F33"/>
                </a:solidFill>
                <a:latin typeface="Arial" panose="020B0604020202020204" pitchFamily="34" charset="0"/>
                <a:cs typeface="Arial" panose="020B0604020202020204" pitchFamily="34" charset="0"/>
              </a:rPr>
              <a:t>which is a primary word (to </a:t>
            </a:r>
            <a:r>
              <a:rPr lang="en-US" sz="1900" b="0" i="1" u="none" strike="noStrike" baseline="0" dirty="0">
                <a:solidFill>
                  <a:srgbClr val="292F33"/>
                </a:solidFill>
                <a:latin typeface="Arial" panose="020B0604020202020204" pitchFamily="34" charset="0"/>
                <a:cs typeface="Arial" panose="020B0604020202020204" pitchFamily="34" charset="0"/>
              </a:rPr>
              <a:t>anticipate</a:t>
            </a:r>
            <a:r>
              <a:rPr lang="en-US" sz="1900" b="0" i="0" u="none" strike="noStrike" baseline="0" dirty="0">
                <a:solidFill>
                  <a:srgbClr val="292F33"/>
                </a:solidFill>
                <a:latin typeface="Arial" panose="020B0604020202020204" pitchFamily="34" charset="0"/>
                <a:cs typeface="Arial" panose="020B0604020202020204" pitchFamily="34" charset="0"/>
              </a:rPr>
              <a:t>, usually with pleasure); </a:t>
            </a:r>
            <a:r>
              <a:rPr lang="en-US" sz="1900" b="0" i="1" u="none" strike="noStrike" baseline="0" dirty="0">
                <a:solidFill>
                  <a:srgbClr val="292F33"/>
                </a:solidFill>
                <a:latin typeface="Arial" panose="020B0604020202020204" pitchFamily="34" charset="0"/>
                <a:cs typeface="Arial" panose="020B0604020202020204" pitchFamily="34" charset="0"/>
              </a:rPr>
              <a:t>expectation</a:t>
            </a:r>
            <a:r>
              <a:rPr lang="en-US" sz="1900" b="0" i="0" u="none" strike="noStrike" baseline="0" dirty="0">
                <a:solidFill>
                  <a:srgbClr val="292F33"/>
                </a:solidFill>
                <a:latin typeface="Arial" panose="020B0604020202020204" pitchFamily="34" charset="0"/>
                <a:cs typeface="Arial" panose="020B0604020202020204" pitchFamily="34" charset="0"/>
              </a:rPr>
              <a:t> (abstract or concrete) or </a:t>
            </a:r>
            <a:r>
              <a:rPr lang="en-US" sz="1900" b="0" i="1" u="none" strike="noStrike" baseline="0" dirty="0">
                <a:solidFill>
                  <a:srgbClr val="292F33"/>
                </a:solidFill>
                <a:latin typeface="Arial" panose="020B0604020202020204" pitchFamily="34" charset="0"/>
                <a:cs typeface="Arial" panose="020B0604020202020204" pitchFamily="34" charset="0"/>
              </a:rPr>
              <a:t>confidence:</a:t>
            </a:r>
            <a:r>
              <a:rPr lang="en-US" sz="1900" b="0" i="0" u="none" strike="noStrike" baseline="0" dirty="0">
                <a:solidFill>
                  <a:srgbClr val="292F33"/>
                </a:solidFill>
                <a:latin typeface="Arial" panose="020B0604020202020204" pitchFamily="34" charset="0"/>
                <a:cs typeface="Arial" panose="020B0604020202020204" pitchFamily="34" charset="0"/>
              </a:rPr>
              <a:t> - faith, hope.</a:t>
            </a:r>
            <a:endParaRPr lang="en-US" sz="1900" b="1" i="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0147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Blessing of our Justification (Rom 5:1-11)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5:5 “</a:t>
            </a:r>
            <a:r>
              <a:rPr lang="en-US" sz="2000" b="1" i="0" baseline="30000" dirty="0">
                <a:solidFill>
                  <a:srgbClr val="000000"/>
                </a:solidFill>
                <a:effectLst/>
                <a:latin typeface="Arial" panose="020B0604020202020204" pitchFamily="34" charset="0"/>
                <a:cs typeface="Arial" panose="020B0604020202020204" pitchFamily="34" charset="0"/>
              </a:rPr>
              <a:t>5 </a:t>
            </a:r>
            <a:r>
              <a:rPr lang="en-US" sz="2000" b="0" i="0" dirty="0">
                <a:solidFill>
                  <a:srgbClr val="000000"/>
                </a:solidFill>
                <a:effectLst/>
                <a:latin typeface="Arial" panose="020B0604020202020204" pitchFamily="34" charset="0"/>
                <a:cs typeface="Arial" panose="020B0604020202020204" pitchFamily="34" charset="0"/>
              </a:rPr>
              <a:t>Now hope does not disappoint, because the love of God has been poured out in our hearts by the Holy Spirit who was given to us”</a:t>
            </a:r>
          </a:p>
          <a:p>
            <a:pPr lvl="2" eaLnBrk="1" hangingPunct="1">
              <a:buFont typeface="Arial" panose="020B0604020202020204" pitchFamily="34" charset="0"/>
              <a:buChar char="•"/>
            </a:pPr>
            <a:r>
              <a:rPr lang="en-US" sz="2000" b="1" dirty="0">
                <a:solidFill>
                  <a:srgbClr val="000000"/>
                </a:solidFill>
                <a:latin typeface="Arial" panose="020B0604020202020204" pitchFamily="34" charset="0"/>
                <a:cs typeface="Arial" panose="020B0604020202020204" pitchFamily="34" charset="0"/>
              </a:rPr>
              <a:t>Now Hope does not disappoint</a:t>
            </a:r>
          </a:p>
          <a:p>
            <a:pPr lvl="3" eaLnBrk="1" hangingPunct="1">
              <a:buFont typeface="Arial" panose="020B0604020202020204" pitchFamily="34" charset="0"/>
              <a:buChar char="•"/>
            </a:pPr>
            <a:r>
              <a:rPr lang="en-US" sz="2000" b="0" i="0" u="none" strike="noStrike" baseline="0" dirty="0">
                <a:solidFill>
                  <a:srgbClr val="292F33"/>
                </a:solidFill>
                <a:latin typeface="Arial" panose="020B0604020202020204" pitchFamily="34" charset="0"/>
                <a:cs typeface="Arial" panose="020B0604020202020204" pitchFamily="34" charset="0"/>
              </a:rPr>
              <a:t>That is, this hope will not disappoint, or deceive. When we hope for an object which we do not obtain, we are conscious of disappointment; perhaps sometimes of a feeling of shame. But the apostle says that the Christian hope is such that it will be fulfilled; it will not disappoint; what we hope for we shall certainly obtain; (Clarke)</a:t>
            </a:r>
            <a:endParaRPr lang="en-US" sz="20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0496702"/>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6418</TotalTime>
  <Words>2898</Words>
  <Application>Microsoft Office PowerPoint</Application>
  <PresentationFormat>Custom</PresentationFormat>
  <Paragraphs>139</Paragraphs>
  <Slides>20</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PT Sans</vt:lpstr>
      <vt:lpstr>Savoye LET Plain CC.:1.0</vt:lpstr>
      <vt:lpstr>system-ui</vt:lpstr>
      <vt:lpstr>Times New Roman</vt:lpstr>
      <vt:lpstr>Wingdings</vt:lpstr>
      <vt:lpstr>Office Theme</vt:lpstr>
      <vt:lpstr>The Blessing of our Justification </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The Blessing of our Justification (Rom 5:1-11)</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322</cp:revision>
  <cp:lastPrinted>2022-08-11T16:34:45Z</cp:lastPrinted>
  <dcterms:created xsi:type="dcterms:W3CDTF">2015-06-15T16:23:32Z</dcterms:created>
  <dcterms:modified xsi:type="dcterms:W3CDTF">2022-10-29T20:47:03Z</dcterms:modified>
</cp:coreProperties>
</file>