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09728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94660"/>
  </p:normalViewPr>
  <p:slideViewPr>
    <p:cSldViewPr snapToGrid="0">
      <p:cViewPr varScale="1">
        <p:scale>
          <a:sx n="57" d="100"/>
          <a:sy n="57" d="100"/>
        </p:scale>
        <p:origin x="11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865BDC-6DD3-4A4F-BAD2-07CFC27BD868}" type="datetimeFigureOut">
              <a:rPr lang="en-US" smtClean="0"/>
              <a:t>10/29/2022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E9D5E1-6447-462A-92DC-541E575DA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634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Lk14:33 “</a:t>
            </a:r>
            <a:r>
              <a:rPr lang="en-US" baseline="30000" dirty="0"/>
              <a:t>33 </a:t>
            </a:r>
            <a:r>
              <a:rPr lang="en-US" dirty="0"/>
              <a:t>So likewise, whoever of you does not forsake all that he has cannot be My disciple.”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application of the saying is this: Discipleship requires that God be in first place. The reference to renunciation of </a:t>
            </a:r>
            <a:r>
              <a:rPr lang="en-US" i="1" dirty="0"/>
              <a:t>all his own possessions</a:t>
            </a:r>
            <a:r>
              <a:rPr lang="en-US" dirty="0"/>
              <a:t> refers to all earthly attachments that have first place. (NET notes)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E9D5E1-6447-462A-92DC-541E575DA60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195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0F28B-45E3-4585-87E3-73838692A7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668049"/>
            <a:ext cx="7626795" cy="2841914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F755B0-E17A-4B52-A99D-C35BB18BB2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3602038"/>
            <a:ext cx="7626795" cy="2501728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390C28-805B-4DA6-A10E-651C0FD01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10/29/2022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5EBBA9-C52F-4628-AE0D-DCD1772F9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5BAC57-F8E1-4B54-A111-CB53B3203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529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A5B40-C529-41A6-8D06-07AF9430A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B5A354-E2A8-4A91-9D7A-36D9E0915C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5D3944-2E3D-42BC-B83D-7630699D4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10/29/2022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FC57FA-204E-4A7A-BAE2-DF17BB0FF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BDA36D-49FF-495A-8E25-4CCC98E39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948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544ECD05-4E94-4A60-8FDA-700BF100B0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Color Fill">
            <a:extLst>
              <a:ext uri="{FF2B5EF4-FFF2-40B4-BE49-F238E27FC236}">
                <a16:creationId xmlns:a16="http://schemas.microsoft.com/office/drawing/2014/main" id="{8BCB0EB2-4067-418C-9465-9D4C71240E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4E37999-41E7-446D-8C53-B904C3CE87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300855" y="0"/>
            <a:ext cx="1891145" cy="5600700"/>
            <a:chOff x="10300855" y="0"/>
            <a:chExt cx="1891145" cy="5600700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438A90E8-87F8-4150-B5EB-E19C8A01AFB9}"/>
                </a:ext>
              </a:extLst>
            </p:cNvPr>
            <p:cNvSpPr/>
            <p:nvPr/>
          </p:nvSpPr>
          <p:spPr>
            <a:xfrm>
              <a:off x="11783194" y="2943021"/>
              <a:ext cx="246527" cy="2465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0" name="Graphic 9">
              <a:extLst>
                <a:ext uri="{FF2B5EF4-FFF2-40B4-BE49-F238E27FC236}">
                  <a16:creationId xmlns:a16="http://schemas.microsoft.com/office/drawing/2014/main" id="{724DCA1C-A8E8-4F90-8FAE-85B1426C108A}"/>
                </a:ext>
              </a:extLst>
            </p:cNvPr>
            <p:cNvSpPr/>
            <p:nvPr/>
          </p:nvSpPr>
          <p:spPr>
            <a:xfrm>
              <a:off x="10330568" y="2199078"/>
              <a:ext cx="1195288" cy="119528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lumMod val="75000"/>
                <a:alpha val="65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158D6291-6756-44E3-9FCE-0B2ECA5EE664}"/>
                </a:ext>
              </a:extLst>
            </p:cNvPr>
            <p:cNvSpPr/>
            <p:nvPr/>
          </p:nvSpPr>
          <p:spPr>
            <a:xfrm flipV="1">
              <a:off x="11151383" y="4336822"/>
              <a:ext cx="1040617" cy="1263878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C37CA96E-9DD9-4172-B63B-50DF43B576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1638492" y="2767655"/>
              <a:ext cx="553508" cy="1567713"/>
            </a:xfrm>
            <a:custGeom>
              <a:avLst/>
              <a:gdLst>
                <a:gd name="connsiteX0" fmla="*/ 612019 w 612019"/>
                <a:gd name="connsiteY0" fmla="*/ 0 h 1733435"/>
                <a:gd name="connsiteX1" fmla="*/ 612019 w 612019"/>
                <a:gd name="connsiteY1" fmla="*/ 1733435 h 1733435"/>
                <a:gd name="connsiteX2" fmla="*/ 180103 w 612019"/>
                <a:gd name="connsiteY2" fmla="*/ 1301519 h 1733435"/>
                <a:gd name="connsiteX3" fmla="*/ 180103 w 612019"/>
                <a:gd name="connsiteY3" fmla="*/ 431916 h 173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2019" h="1733435">
                  <a:moveTo>
                    <a:pt x="612019" y="0"/>
                  </a:moveTo>
                  <a:lnTo>
                    <a:pt x="612019" y="1733435"/>
                  </a:lnTo>
                  <a:lnTo>
                    <a:pt x="180103" y="1301519"/>
                  </a:lnTo>
                  <a:cubicBezTo>
                    <a:pt x="-60034" y="1061382"/>
                    <a:pt x="-60034" y="672053"/>
                    <a:pt x="180103" y="4319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3" name="Graphic 9">
              <a:extLst>
                <a:ext uri="{FF2B5EF4-FFF2-40B4-BE49-F238E27FC236}">
                  <a16:creationId xmlns:a16="http://schemas.microsoft.com/office/drawing/2014/main" id="{B335AFFE-BF3D-491C-8255-692B9DAC6775}"/>
                </a:ext>
              </a:extLst>
            </p:cNvPr>
            <p:cNvSpPr/>
            <p:nvPr/>
          </p:nvSpPr>
          <p:spPr>
            <a:xfrm flipH="1">
              <a:off x="10300855" y="0"/>
              <a:ext cx="1891145" cy="1891145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14" name="Graphic 9">
              <a:extLst>
                <a:ext uri="{FF2B5EF4-FFF2-40B4-BE49-F238E27FC236}">
                  <a16:creationId xmlns:a16="http://schemas.microsoft.com/office/drawing/2014/main" id="{AA052AAF-7A7C-4EDB-AE2C-FCA3A756C4E5}"/>
                </a:ext>
              </a:extLst>
            </p:cNvPr>
            <p:cNvSpPr/>
            <p:nvPr/>
          </p:nvSpPr>
          <p:spPr>
            <a:xfrm flipH="1">
              <a:off x="10424367" y="122795"/>
              <a:ext cx="1644119" cy="164411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sp>
        <p:nvSpPr>
          <p:cNvPr id="20" name="Texture">
            <a:extLst>
              <a:ext uri="{FF2B5EF4-FFF2-40B4-BE49-F238E27FC236}">
                <a16:creationId xmlns:a16="http://schemas.microsoft.com/office/drawing/2014/main" id="{31F99E9D-6528-47AC-B178-7032D0E17D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4DD302-622D-4E42-BD6F-FAAA98B372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06311" y="668049"/>
            <a:ext cx="2628900" cy="55089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70D9F5-C907-405F-BE11-571C61745E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668049"/>
            <a:ext cx="6689098" cy="55089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FD860-3FBD-4FE7-A9FD-1D4A4D10A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10/29/2022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0A367B-81B3-4BD3-9C95-18EC0710A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7D8E54-346D-4D66-BF99-96DA43F80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718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A2C84-1247-4534-81D1-136C3E1EB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48D490-CEA6-4844-A537-F749658D37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DAEFC9-887F-4E73-9938-6032D5286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10/29/2022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FCF0CF-134A-404E-A177-9FAAA039F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A1B0DC-2D2C-408B-A577-904A2385C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570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55431-EF88-4771-9699-27EF70A55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50"/>
            <a:ext cx="7673389" cy="3816588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AF57C3-A928-4093-B3FC-ECC2194AE9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4589463"/>
            <a:ext cx="7673389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BFD625-A893-46D3-A518-9E969CB4F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10/29/2022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CAD37A-B380-4B65-9FB9-3FB914120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E773B6-CD13-4451-9BF3-C4102BA5E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926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C1FBD0A-9F7B-4EBB-9982-B55F5F9806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olor Fill">
            <a:extLst>
              <a:ext uri="{FF2B5EF4-FFF2-40B4-BE49-F238E27FC236}">
                <a16:creationId xmlns:a16="http://schemas.microsoft.com/office/drawing/2014/main" id="{88CFF0B8-0BA9-4DD9-B7B2-0655DC8419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77B910E-9B87-4291-987B-6883212CBA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1151383" y="2767655"/>
            <a:ext cx="1040617" cy="2833045"/>
            <a:chOff x="11151383" y="2767655"/>
            <a:chExt cx="1040617" cy="2833045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05596CF7-55B3-409D-A36C-F5BE9D625628}"/>
                </a:ext>
              </a:extLst>
            </p:cNvPr>
            <p:cNvSpPr/>
            <p:nvPr/>
          </p:nvSpPr>
          <p:spPr>
            <a:xfrm>
              <a:off x="11783194" y="2943021"/>
              <a:ext cx="246527" cy="2465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92245D23-45D8-474C-8A38-633E99962676}"/>
                </a:ext>
              </a:extLst>
            </p:cNvPr>
            <p:cNvSpPr/>
            <p:nvPr/>
          </p:nvSpPr>
          <p:spPr>
            <a:xfrm flipV="1">
              <a:off x="11151383" y="4336822"/>
              <a:ext cx="1040617" cy="1263878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18A8D14-28CA-4095-B2FA-E48B3150AD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1638492" y="2767655"/>
              <a:ext cx="553508" cy="1567713"/>
            </a:xfrm>
            <a:custGeom>
              <a:avLst/>
              <a:gdLst>
                <a:gd name="connsiteX0" fmla="*/ 612019 w 612019"/>
                <a:gd name="connsiteY0" fmla="*/ 0 h 1733435"/>
                <a:gd name="connsiteX1" fmla="*/ 612019 w 612019"/>
                <a:gd name="connsiteY1" fmla="*/ 1733435 h 1733435"/>
                <a:gd name="connsiteX2" fmla="*/ 180103 w 612019"/>
                <a:gd name="connsiteY2" fmla="*/ 1301519 h 1733435"/>
                <a:gd name="connsiteX3" fmla="*/ 180103 w 612019"/>
                <a:gd name="connsiteY3" fmla="*/ 431916 h 173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2019" h="1733435">
                  <a:moveTo>
                    <a:pt x="612019" y="0"/>
                  </a:moveTo>
                  <a:lnTo>
                    <a:pt x="612019" y="1733435"/>
                  </a:lnTo>
                  <a:lnTo>
                    <a:pt x="180103" y="1301519"/>
                  </a:lnTo>
                  <a:cubicBezTo>
                    <a:pt x="-60034" y="1061382"/>
                    <a:pt x="-60034" y="672053"/>
                    <a:pt x="180103" y="4319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</p:grpSp>
      <p:sp>
        <p:nvSpPr>
          <p:cNvPr id="13" name="Texture">
            <a:extLst>
              <a:ext uri="{FF2B5EF4-FFF2-40B4-BE49-F238E27FC236}">
                <a16:creationId xmlns:a16="http://schemas.microsoft.com/office/drawing/2014/main" id="{1D1F176A-19F1-4537-800D-210F29EC1A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04C26-6125-4D95-9FC0-50DEB9419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49"/>
            <a:ext cx="10451534" cy="159174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35401A-13E5-4CED-864F-06D6EECCBC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2341329"/>
            <a:ext cx="5562600" cy="38356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513523-8F78-4766-91D7-03E329B683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341329"/>
            <a:ext cx="4736534" cy="38356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5B757F-BAD2-4343-BD57-FC02D0BE1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10/29/2022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30EF3C-A61E-4F43-9C8F-BC9A6455C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19D947-1DC8-4CE9-A031-6EEB776BD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020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C5BFA9BB-A51E-4D09-8602-5AD9010463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olor Fill">
            <a:extLst>
              <a:ext uri="{FF2B5EF4-FFF2-40B4-BE49-F238E27FC236}">
                <a16:creationId xmlns:a16="http://schemas.microsoft.com/office/drawing/2014/main" id="{A60257A1-779B-4048-BC0D-1EA579B5B1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38F4B5D0-AA24-4702-9C01-FC1A03E7B6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1151383" y="2767655"/>
            <a:ext cx="1040617" cy="2833045"/>
            <a:chOff x="11151383" y="2767655"/>
            <a:chExt cx="1040617" cy="2833045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29CBF9BD-1EB2-4122-98FE-F2B5DF8771C9}"/>
                </a:ext>
              </a:extLst>
            </p:cNvPr>
            <p:cNvSpPr/>
            <p:nvPr/>
          </p:nvSpPr>
          <p:spPr>
            <a:xfrm>
              <a:off x="11783194" y="2943021"/>
              <a:ext cx="246527" cy="2465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7C41FF89-01DF-4236-AA4D-243CB8A464B3}"/>
                </a:ext>
              </a:extLst>
            </p:cNvPr>
            <p:cNvSpPr/>
            <p:nvPr/>
          </p:nvSpPr>
          <p:spPr>
            <a:xfrm flipV="1">
              <a:off x="11151383" y="4336822"/>
              <a:ext cx="1040617" cy="1263878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D03BB88-350D-4DE0-BB34-870F643568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1638492" y="2767655"/>
              <a:ext cx="553508" cy="1567713"/>
            </a:xfrm>
            <a:custGeom>
              <a:avLst/>
              <a:gdLst>
                <a:gd name="connsiteX0" fmla="*/ 612019 w 612019"/>
                <a:gd name="connsiteY0" fmla="*/ 0 h 1733435"/>
                <a:gd name="connsiteX1" fmla="*/ 612019 w 612019"/>
                <a:gd name="connsiteY1" fmla="*/ 1733435 h 1733435"/>
                <a:gd name="connsiteX2" fmla="*/ 180103 w 612019"/>
                <a:gd name="connsiteY2" fmla="*/ 1301519 h 1733435"/>
                <a:gd name="connsiteX3" fmla="*/ 180103 w 612019"/>
                <a:gd name="connsiteY3" fmla="*/ 431916 h 173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2019" h="1733435">
                  <a:moveTo>
                    <a:pt x="612019" y="0"/>
                  </a:moveTo>
                  <a:lnTo>
                    <a:pt x="612019" y="1733435"/>
                  </a:lnTo>
                  <a:lnTo>
                    <a:pt x="180103" y="1301519"/>
                  </a:lnTo>
                  <a:cubicBezTo>
                    <a:pt x="-60034" y="1061382"/>
                    <a:pt x="-60034" y="672053"/>
                    <a:pt x="180103" y="4319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</p:grpSp>
      <p:sp>
        <p:nvSpPr>
          <p:cNvPr id="15" name="Texture">
            <a:extLst>
              <a:ext uri="{FF2B5EF4-FFF2-40B4-BE49-F238E27FC236}">
                <a16:creationId xmlns:a16="http://schemas.microsoft.com/office/drawing/2014/main" id="{4A8025C0-8995-4863-A847-7ED1F8CCE8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162335-6445-435C-A1C6-9F090B965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49"/>
            <a:ext cx="10450629" cy="13255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074B3D-418F-464D-91E7-993D0B4801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086" y="2182814"/>
            <a:ext cx="50215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904709-9362-4AB5-9AA2-32F51BF06A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086" y="3115949"/>
            <a:ext cx="5021512" cy="3073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083836-1CF5-406F-B0CB-643F37066C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90597" y="2182814"/>
            <a:ext cx="501723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4A8670-0F33-4222-AAC9-96A21C47C3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90597" y="3115949"/>
            <a:ext cx="5017232" cy="3073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1E6970-4A96-4519-9C0E-11E245D56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10/29/2022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FEE249-70F5-4359-B699-23D68A503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2AE510-A38C-45EE-B061-CB02E4E3D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859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A9D1A-F943-4838-BA2F-6DF4F2EC9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49"/>
            <a:ext cx="7685037" cy="13638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FEE401-3424-4696-A6FC-BBEE79379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10/29/2022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E9D767-A30A-4508-B510-99AB91737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0979DC-F3D5-43AB-8A0F-9C8A14E0C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767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DCDA0B-9BEE-4B57-8F97-96D5645D0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10/29/2022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282AF2-09A1-4A1C-AEB6-577962B71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4D99D9-82B1-496C-ABBC-4FF0C375D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870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7D9AFA4-EB8E-4091-A5E2-1B9D163A07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olor Fill">
            <a:extLst>
              <a:ext uri="{FF2B5EF4-FFF2-40B4-BE49-F238E27FC236}">
                <a16:creationId xmlns:a16="http://schemas.microsoft.com/office/drawing/2014/main" id="{F25018FE-FB44-4E2E-A181-B3476F3E85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6C7CD4B-70DE-49E2-A336-B6F43F58F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300855" y="0"/>
            <a:ext cx="1891145" cy="5600700"/>
            <a:chOff x="10300855" y="0"/>
            <a:chExt cx="1891145" cy="5600700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B4B8BFC9-6F67-47CB-BAE4-45260FBAF397}"/>
                </a:ext>
              </a:extLst>
            </p:cNvPr>
            <p:cNvSpPr/>
            <p:nvPr/>
          </p:nvSpPr>
          <p:spPr>
            <a:xfrm>
              <a:off x="11783194" y="2943021"/>
              <a:ext cx="246527" cy="2465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6" name="Graphic 9">
              <a:extLst>
                <a:ext uri="{FF2B5EF4-FFF2-40B4-BE49-F238E27FC236}">
                  <a16:creationId xmlns:a16="http://schemas.microsoft.com/office/drawing/2014/main" id="{40F836E5-3C5B-4DE7-B09A-AE00DEE730A9}"/>
                </a:ext>
              </a:extLst>
            </p:cNvPr>
            <p:cNvSpPr/>
            <p:nvPr/>
          </p:nvSpPr>
          <p:spPr>
            <a:xfrm>
              <a:off x="10330568" y="2199078"/>
              <a:ext cx="1195288" cy="119528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lumMod val="75000"/>
                <a:alpha val="65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8E1B8E4-080E-4F43-B33F-59DD21B6B658}"/>
                </a:ext>
              </a:extLst>
            </p:cNvPr>
            <p:cNvSpPr/>
            <p:nvPr/>
          </p:nvSpPr>
          <p:spPr>
            <a:xfrm flipV="1">
              <a:off x="11151383" y="4336822"/>
              <a:ext cx="1040617" cy="1263878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07639D4-740A-4B71-8393-99CA375EB4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1638492" y="2767655"/>
              <a:ext cx="553508" cy="1567713"/>
            </a:xfrm>
            <a:custGeom>
              <a:avLst/>
              <a:gdLst>
                <a:gd name="connsiteX0" fmla="*/ 612019 w 612019"/>
                <a:gd name="connsiteY0" fmla="*/ 0 h 1733435"/>
                <a:gd name="connsiteX1" fmla="*/ 612019 w 612019"/>
                <a:gd name="connsiteY1" fmla="*/ 1733435 h 1733435"/>
                <a:gd name="connsiteX2" fmla="*/ 180103 w 612019"/>
                <a:gd name="connsiteY2" fmla="*/ 1301519 h 1733435"/>
                <a:gd name="connsiteX3" fmla="*/ 180103 w 612019"/>
                <a:gd name="connsiteY3" fmla="*/ 431916 h 173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2019" h="1733435">
                  <a:moveTo>
                    <a:pt x="612019" y="0"/>
                  </a:moveTo>
                  <a:lnTo>
                    <a:pt x="612019" y="1733435"/>
                  </a:lnTo>
                  <a:lnTo>
                    <a:pt x="180103" y="1301519"/>
                  </a:lnTo>
                  <a:cubicBezTo>
                    <a:pt x="-60034" y="1061382"/>
                    <a:pt x="-60034" y="672053"/>
                    <a:pt x="180103" y="4319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9" name="Graphic 9">
              <a:extLst>
                <a:ext uri="{FF2B5EF4-FFF2-40B4-BE49-F238E27FC236}">
                  <a16:creationId xmlns:a16="http://schemas.microsoft.com/office/drawing/2014/main" id="{AE7E56E5-1F6A-442B-B5E0-ED19F815D2E2}"/>
                </a:ext>
              </a:extLst>
            </p:cNvPr>
            <p:cNvSpPr/>
            <p:nvPr/>
          </p:nvSpPr>
          <p:spPr>
            <a:xfrm flipH="1">
              <a:off x="10300855" y="0"/>
              <a:ext cx="1891145" cy="1891145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20" name="Graphic 9">
              <a:extLst>
                <a:ext uri="{FF2B5EF4-FFF2-40B4-BE49-F238E27FC236}">
                  <a16:creationId xmlns:a16="http://schemas.microsoft.com/office/drawing/2014/main" id="{3774E986-8FE2-4670-A4C0-96E213269BD7}"/>
                </a:ext>
              </a:extLst>
            </p:cNvPr>
            <p:cNvSpPr/>
            <p:nvPr/>
          </p:nvSpPr>
          <p:spPr>
            <a:xfrm flipH="1">
              <a:off x="10424367" y="122795"/>
              <a:ext cx="1644119" cy="164411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sp>
        <p:nvSpPr>
          <p:cNvPr id="13" name="Texture">
            <a:extLst>
              <a:ext uri="{FF2B5EF4-FFF2-40B4-BE49-F238E27FC236}">
                <a16:creationId xmlns:a16="http://schemas.microsoft.com/office/drawing/2014/main" id="{3A5846DF-A106-4887-BE2C-DCD89DAA65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67E81C-AA51-44A0-B21C-757B2F3B9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49"/>
            <a:ext cx="4314825" cy="1957828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A0438A-298D-4466-B55D-F466C345C3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668049"/>
            <a:ext cx="4875212" cy="523125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143104-0579-4974-88D2-61DF1A30D3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2749024"/>
            <a:ext cx="4314825" cy="311996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A32755-0632-47CB-AA69-7EFB212FA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10/29/2022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ED0B4F-5B59-4064-A88B-E9938A40F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512E7F-93B8-4E93-BCB3-ADE74FC15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053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F3C1870-4E69-4DE7-BF2F-DE8A7881C6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olor Fill">
            <a:extLst>
              <a:ext uri="{FF2B5EF4-FFF2-40B4-BE49-F238E27FC236}">
                <a16:creationId xmlns:a16="http://schemas.microsoft.com/office/drawing/2014/main" id="{7439AB1C-A8A1-4745-9625-B18FE9160B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ADDC4D-D9AA-48F8-BD10-2D20F14607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300855" y="0"/>
            <a:ext cx="1891145" cy="5600700"/>
            <a:chOff x="10300855" y="0"/>
            <a:chExt cx="1891145" cy="5600700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C1136312-3085-4615-A743-4EE531585B11}"/>
                </a:ext>
              </a:extLst>
            </p:cNvPr>
            <p:cNvSpPr/>
            <p:nvPr/>
          </p:nvSpPr>
          <p:spPr>
            <a:xfrm>
              <a:off x="11783194" y="2943021"/>
              <a:ext cx="246527" cy="2465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6" name="Graphic 9">
              <a:extLst>
                <a:ext uri="{FF2B5EF4-FFF2-40B4-BE49-F238E27FC236}">
                  <a16:creationId xmlns:a16="http://schemas.microsoft.com/office/drawing/2014/main" id="{29539FE4-376B-4187-A80A-C98EBA23DA30}"/>
                </a:ext>
              </a:extLst>
            </p:cNvPr>
            <p:cNvSpPr/>
            <p:nvPr/>
          </p:nvSpPr>
          <p:spPr>
            <a:xfrm>
              <a:off x="10330568" y="2199078"/>
              <a:ext cx="1195288" cy="119528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lumMod val="75000"/>
                <a:alpha val="65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11DC5D7-2276-4A57-8783-A0EFB00416E9}"/>
                </a:ext>
              </a:extLst>
            </p:cNvPr>
            <p:cNvSpPr/>
            <p:nvPr/>
          </p:nvSpPr>
          <p:spPr>
            <a:xfrm flipV="1">
              <a:off x="11151383" y="4336822"/>
              <a:ext cx="1040617" cy="1263878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7D5B578-4971-4ADC-97D8-B9CEF52AA7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1638492" y="2767655"/>
              <a:ext cx="553508" cy="1567713"/>
            </a:xfrm>
            <a:custGeom>
              <a:avLst/>
              <a:gdLst>
                <a:gd name="connsiteX0" fmla="*/ 612019 w 612019"/>
                <a:gd name="connsiteY0" fmla="*/ 0 h 1733435"/>
                <a:gd name="connsiteX1" fmla="*/ 612019 w 612019"/>
                <a:gd name="connsiteY1" fmla="*/ 1733435 h 1733435"/>
                <a:gd name="connsiteX2" fmla="*/ 180103 w 612019"/>
                <a:gd name="connsiteY2" fmla="*/ 1301519 h 1733435"/>
                <a:gd name="connsiteX3" fmla="*/ 180103 w 612019"/>
                <a:gd name="connsiteY3" fmla="*/ 431916 h 173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2019" h="1733435">
                  <a:moveTo>
                    <a:pt x="612019" y="0"/>
                  </a:moveTo>
                  <a:lnTo>
                    <a:pt x="612019" y="1733435"/>
                  </a:lnTo>
                  <a:lnTo>
                    <a:pt x="180103" y="1301519"/>
                  </a:lnTo>
                  <a:cubicBezTo>
                    <a:pt x="-60034" y="1061382"/>
                    <a:pt x="-60034" y="672053"/>
                    <a:pt x="180103" y="4319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9" name="Graphic 9">
              <a:extLst>
                <a:ext uri="{FF2B5EF4-FFF2-40B4-BE49-F238E27FC236}">
                  <a16:creationId xmlns:a16="http://schemas.microsoft.com/office/drawing/2014/main" id="{2D968E77-E43D-4870-93BC-CBF1947336B3}"/>
                </a:ext>
              </a:extLst>
            </p:cNvPr>
            <p:cNvSpPr/>
            <p:nvPr/>
          </p:nvSpPr>
          <p:spPr>
            <a:xfrm flipH="1">
              <a:off x="10300855" y="0"/>
              <a:ext cx="1891145" cy="1891145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20" name="Graphic 9">
              <a:extLst>
                <a:ext uri="{FF2B5EF4-FFF2-40B4-BE49-F238E27FC236}">
                  <a16:creationId xmlns:a16="http://schemas.microsoft.com/office/drawing/2014/main" id="{1221D41A-E71E-4587-A876-F8778E7C03E1}"/>
                </a:ext>
              </a:extLst>
            </p:cNvPr>
            <p:cNvSpPr/>
            <p:nvPr/>
          </p:nvSpPr>
          <p:spPr>
            <a:xfrm flipH="1">
              <a:off x="10424367" y="122795"/>
              <a:ext cx="1644119" cy="164411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sp>
        <p:nvSpPr>
          <p:cNvPr id="13" name="Texture">
            <a:extLst>
              <a:ext uri="{FF2B5EF4-FFF2-40B4-BE49-F238E27FC236}">
                <a16:creationId xmlns:a16="http://schemas.microsoft.com/office/drawing/2014/main" id="{50457195-385D-490A-91AB-30B969C619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06FF6D-24FA-4E04-90ED-7DBE228B2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49"/>
            <a:ext cx="4314825" cy="2235711"/>
          </a:xfrm>
        </p:spPr>
        <p:txBody>
          <a:bodyPr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32D78B-0E21-420F-9DFF-6131CB0F7E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68049"/>
            <a:ext cx="4958436" cy="523125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AC2A57-1064-4391-B96B-4D04305E0B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2941222"/>
            <a:ext cx="4314825" cy="2927765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D04EB0-850A-4256-8D12-E01A201A4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10/29/2022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9CF4AF-C757-4552-AB8A-3B89C3746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62A368-F12B-4B5E-82F0-A6AEE6AF2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548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F358BAA-9C8A-4E17-BAD8-32FD6FFEA7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olor Fill">
            <a:extLst>
              <a:ext uri="{FF2B5EF4-FFF2-40B4-BE49-F238E27FC236}">
                <a16:creationId xmlns:a16="http://schemas.microsoft.com/office/drawing/2014/main" id="{4D6F41A4-BEE3-4935-9371-4ADEA67A22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726F010-956A-40BC-8A1F-8002DC729B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351566" y="0"/>
            <a:ext cx="3840434" cy="6858000"/>
            <a:chOff x="8351565" y="0"/>
            <a:chExt cx="3840434" cy="6858000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D386E468-0048-46C4-ADDD-FBE7A6AE9F31}"/>
                </a:ext>
              </a:extLst>
            </p:cNvPr>
            <p:cNvSpPr/>
            <p:nvPr/>
          </p:nvSpPr>
          <p:spPr>
            <a:xfrm>
              <a:off x="11260165" y="519204"/>
              <a:ext cx="474635" cy="47463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5B35ED4-0C31-4C8C-A45E-6A3EDEAB2867}"/>
                </a:ext>
              </a:extLst>
            </p:cNvPr>
            <p:cNvSpPr/>
            <p:nvPr/>
          </p:nvSpPr>
          <p:spPr>
            <a:xfrm>
              <a:off x="8385871" y="0"/>
              <a:ext cx="2955657" cy="679194"/>
            </a:xfrm>
            <a:custGeom>
              <a:avLst/>
              <a:gdLst>
                <a:gd name="connsiteX0" fmla="*/ 0 w 2955657"/>
                <a:gd name="connsiteY0" fmla="*/ 0 h 679194"/>
                <a:gd name="connsiteX1" fmla="*/ 2955657 w 2955657"/>
                <a:gd name="connsiteY1" fmla="*/ 0 h 679194"/>
                <a:gd name="connsiteX2" fmla="*/ 2892839 w 2955657"/>
                <a:gd name="connsiteY2" fmla="*/ 84007 h 679194"/>
                <a:gd name="connsiteX3" fmla="*/ 1630760 w 2955657"/>
                <a:gd name="connsiteY3" fmla="*/ 679194 h 679194"/>
                <a:gd name="connsiteX4" fmla="*/ 0 w 2955657"/>
                <a:gd name="connsiteY4" fmla="*/ 679194 h 679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55657" h="679194">
                  <a:moveTo>
                    <a:pt x="0" y="0"/>
                  </a:moveTo>
                  <a:lnTo>
                    <a:pt x="2955657" y="0"/>
                  </a:lnTo>
                  <a:lnTo>
                    <a:pt x="2892839" y="84007"/>
                  </a:lnTo>
                  <a:cubicBezTo>
                    <a:pt x="2592855" y="447504"/>
                    <a:pt x="2138868" y="679194"/>
                    <a:pt x="1630760" y="679194"/>
                  </a:cubicBezTo>
                  <a:lnTo>
                    <a:pt x="0" y="679194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40A1EF3-FA93-48F4-9F82-BC0C79635750}"/>
                </a:ext>
              </a:extLst>
            </p:cNvPr>
            <p:cNvSpPr/>
            <p:nvPr/>
          </p:nvSpPr>
          <p:spPr>
            <a:xfrm>
              <a:off x="8351565" y="4121414"/>
              <a:ext cx="3266317" cy="2736586"/>
            </a:xfrm>
            <a:custGeom>
              <a:avLst/>
              <a:gdLst>
                <a:gd name="connsiteX0" fmla="*/ 1635557 w 3266317"/>
                <a:gd name="connsiteY0" fmla="*/ 0 h 2736586"/>
                <a:gd name="connsiteX1" fmla="*/ 3266317 w 3266317"/>
                <a:gd name="connsiteY1" fmla="*/ 0 h 2736586"/>
                <a:gd name="connsiteX2" fmla="*/ 3266317 w 3266317"/>
                <a:gd name="connsiteY2" fmla="*/ 1630760 h 2736586"/>
                <a:gd name="connsiteX3" fmla="*/ 2892838 w 3266317"/>
                <a:gd name="connsiteY3" fmla="*/ 2671131 h 2736586"/>
                <a:gd name="connsiteX4" fmla="*/ 2833348 w 3266317"/>
                <a:gd name="connsiteY4" fmla="*/ 2736586 h 2736586"/>
                <a:gd name="connsiteX5" fmla="*/ 0 w 3266317"/>
                <a:gd name="connsiteY5" fmla="*/ 2736586 h 2736586"/>
                <a:gd name="connsiteX6" fmla="*/ 0 w 3266317"/>
                <a:gd name="connsiteY6" fmla="*/ 1635558 h 2736586"/>
                <a:gd name="connsiteX7" fmla="*/ 1635557 w 3266317"/>
                <a:gd name="connsiteY7" fmla="*/ 0 h 27365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66317" h="2736586">
                  <a:moveTo>
                    <a:pt x="1635557" y="0"/>
                  </a:moveTo>
                  <a:lnTo>
                    <a:pt x="3266317" y="0"/>
                  </a:lnTo>
                  <a:lnTo>
                    <a:pt x="3266317" y="1630760"/>
                  </a:lnTo>
                  <a:cubicBezTo>
                    <a:pt x="3266317" y="2025955"/>
                    <a:pt x="3126159" y="2388411"/>
                    <a:pt x="2892838" y="2671131"/>
                  </a:cubicBezTo>
                  <a:lnTo>
                    <a:pt x="2833348" y="2736586"/>
                  </a:lnTo>
                  <a:lnTo>
                    <a:pt x="0" y="2736586"/>
                  </a:lnTo>
                  <a:lnTo>
                    <a:pt x="0" y="1635558"/>
                  </a:lnTo>
                  <a:cubicBezTo>
                    <a:pt x="0" y="732255"/>
                    <a:pt x="732254" y="0"/>
                    <a:pt x="1635557" y="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985F09D-6969-44D0-B04F-4EDE0FEDAF63}"/>
                </a:ext>
              </a:extLst>
            </p:cNvPr>
            <p:cNvSpPr/>
            <p:nvPr/>
          </p:nvSpPr>
          <p:spPr>
            <a:xfrm>
              <a:off x="11755674" y="3386384"/>
              <a:ext cx="436325" cy="1309674"/>
            </a:xfrm>
            <a:custGeom>
              <a:avLst/>
              <a:gdLst>
                <a:gd name="connsiteX0" fmla="*/ 470325 w 477612"/>
                <a:gd name="connsiteY0" fmla="*/ 0 h 1433600"/>
                <a:gd name="connsiteX1" fmla="*/ 475607 w 477612"/>
                <a:gd name="connsiteY1" fmla="*/ 3701 h 1433600"/>
                <a:gd name="connsiteX2" fmla="*/ 477612 w 477612"/>
                <a:gd name="connsiteY2" fmla="*/ 5160 h 1433600"/>
                <a:gd name="connsiteX3" fmla="*/ 477612 w 477612"/>
                <a:gd name="connsiteY3" fmla="*/ 1428441 h 1433600"/>
                <a:gd name="connsiteX4" fmla="*/ 475607 w 477612"/>
                <a:gd name="connsiteY4" fmla="*/ 1429900 h 1433600"/>
                <a:gd name="connsiteX5" fmla="*/ 470325 w 477612"/>
                <a:gd name="connsiteY5" fmla="*/ 1433600 h 1433600"/>
                <a:gd name="connsiteX6" fmla="*/ 0 w 477612"/>
                <a:gd name="connsiteY6" fmla="*/ 716800 h 1433600"/>
                <a:gd name="connsiteX7" fmla="*/ 470325 w 477612"/>
                <a:gd name="connsiteY7" fmla="*/ 0 h 1433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77612" h="1433600">
                  <a:moveTo>
                    <a:pt x="470325" y="0"/>
                  </a:moveTo>
                  <a:cubicBezTo>
                    <a:pt x="470325" y="0"/>
                    <a:pt x="472162" y="1254"/>
                    <a:pt x="475607" y="3701"/>
                  </a:cubicBezTo>
                  <a:lnTo>
                    <a:pt x="477612" y="5160"/>
                  </a:lnTo>
                  <a:lnTo>
                    <a:pt x="477612" y="1428441"/>
                  </a:lnTo>
                  <a:lnTo>
                    <a:pt x="475607" y="1429900"/>
                  </a:lnTo>
                  <a:cubicBezTo>
                    <a:pt x="472162" y="1432347"/>
                    <a:pt x="470325" y="1433600"/>
                    <a:pt x="470325" y="1433600"/>
                  </a:cubicBezTo>
                  <a:cubicBezTo>
                    <a:pt x="470325" y="1433600"/>
                    <a:pt x="0" y="1112672"/>
                    <a:pt x="0" y="716800"/>
                  </a:cubicBezTo>
                  <a:cubicBezTo>
                    <a:pt x="0" y="320929"/>
                    <a:pt x="470325" y="0"/>
                    <a:pt x="470325" y="0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20000"/>
                  <a:lumOff val="80000"/>
                </a:schemeClr>
              </a:fgClr>
              <a:bgClr>
                <a:schemeClr val="accent4">
                  <a:lumMod val="60000"/>
                  <a:lumOff val="40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 dirty="0"/>
            </a:p>
          </p:txBody>
        </p:sp>
        <p:sp>
          <p:nvSpPr>
            <p:cNvPr id="18" name="Graphic 9">
              <a:extLst>
                <a:ext uri="{FF2B5EF4-FFF2-40B4-BE49-F238E27FC236}">
                  <a16:creationId xmlns:a16="http://schemas.microsoft.com/office/drawing/2014/main" id="{003913A0-A3C0-4ED8-8920-318068FBC46F}"/>
                </a:ext>
              </a:extLst>
            </p:cNvPr>
            <p:cNvSpPr/>
            <p:nvPr/>
          </p:nvSpPr>
          <p:spPr>
            <a:xfrm>
              <a:off x="8385870" y="791588"/>
              <a:ext cx="3232012" cy="3232012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</p:grpSp>
      <p:sp>
        <p:nvSpPr>
          <p:cNvPr id="12" name="Texture">
            <a:extLst>
              <a:ext uri="{FF2B5EF4-FFF2-40B4-BE49-F238E27FC236}">
                <a16:creationId xmlns:a16="http://schemas.microsoft.com/office/drawing/2014/main" id="{7FE1D329-7CB2-4DF5-B0C0-36DD19EBC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13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3083B5-1505-44FE-894D-AA1AB6D60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49"/>
            <a:ext cx="7685037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3F3930-F8C8-43B1-BC1A-6264F4ACB2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2096713"/>
            <a:ext cx="7685037" cy="4080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F4F2F7-3ECA-43D7-BFF3-FBB407AEAB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spc="11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8048B-57AF-4F53-BC84-8E0A1033FBEC}" type="datetimeFigureOut">
              <a:rPr lang="en-US" smtClean="0"/>
              <a:pPr/>
              <a:t>10/29/2022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A193F-0B61-43DD-8E45-EFEAC43E38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1554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spc="11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25961-D3A8-4945-AEE4-EE1952DBDC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54512" y="6355080"/>
            <a:ext cx="795528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pc="11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A8A1B-4E1E-43EF-8A39-7D4A3879B9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1453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39" r:id="rId6"/>
    <p:sldLayoutId id="2147483744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Background Fill">
            <a:extLst>
              <a:ext uri="{FF2B5EF4-FFF2-40B4-BE49-F238E27FC236}">
                <a16:creationId xmlns:a16="http://schemas.microsoft.com/office/drawing/2014/main" id="{A7971386-B2B0-4A38-8D3B-8CF23AAA6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Color Fill">
            <a:extLst>
              <a:ext uri="{FF2B5EF4-FFF2-40B4-BE49-F238E27FC236}">
                <a16:creationId xmlns:a16="http://schemas.microsoft.com/office/drawing/2014/main" id="{96AE4BD0-E2D6-4FE1-9295-59E338A453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0056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Texture">
            <a:extLst>
              <a:ext uri="{FF2B5EF4-FFF2-40B4-BE49-F238E27FC236}">
                <a16:creationId xmlns:a16="http://schemas.microsoft.com/office/drawing/2014/main" id="{0D29D77D-2D4E-4868-960B-BEDA724F5C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742" y="-1"/>
            <a:ext cx="1097554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9E2672-D1E6-E79D-AAE5-F7FCF1765A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1479" y="676656"/>
            <a:ext cx="3147263" cy="3063240"/>
          </a:xfrm>
        </p:spPr>
        <p:txBody>
          <a:bodyPr>
            <a:normAutofit/>
          </a:bodyPr>
          <a:lstStyle/>
          <a:p>
            <a:r>
              <a:rPr lang="en-US" sz="3800" dirty="0"/>
              <a:t>Measuring our Commitment to Spiritual Growth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0A7B53-B7EC-E952-B3D1-4EC592BA3E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1480" y="3840481"/>
            <a:ext cx="2949688" cy="2347272"/>
          </a:xfrm>
        </p:spPr>
        <p:txBody>
          <a:bodyPr>
            <a:normAutofit/>
          </a:bodyPr>
          <a:lstStyle/>
          <a:p>
            <a:r>
              <a:rPr lang="en-US" b="1" i="1" dirty="0"/>
              <a:t>Phil 3:7-14</a:t>
            </a:r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3EB99B42-8104-D0EC-D77E-748C9C8C736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01" r="19765"/>
          <a:stretch/>
        </p:blipFill>
        <p:spPr>
          <a:xfrm>
            <a:off x="3561487" y="10"/>
            <a:ext cx="7411313" cy="6857990"/>
          </a:xfrm>
          <a:custGeom>
            <a:avLst/>
            <a:gdLst/>
            <a:ahLst/>
            <a:cxnLst/>
            <a:rect l="l" t="t" r="r" b="b"/>
            <a:pathLst>
              <a:path w="8234792" h="6821666">
                <a:moveTo>
                  <a:pt x="2322410" y="0"/>
                </a:moveTo>
                <a:lnTo>
                  <a:pt x="8234792" y="0"/>
                </a:lnTo>
                <a:lnTo>
                  <a:pt x="8234792" y="4503719"/>
                </a:lnTo>
                <a:lnTo>
                  <a:pt x="8215888" y="4629599"/>
                </a:lnTo>
                <a:cubicBezTo>
                  <a:pt x="8049795" y="5454493"/>
                  <a:pt x="7647096" y="6191792"/>
                  <a:pt x="7082996" y="6765066"/>
                </a:cubicBezTo>
                <a:lnTo>
                  <a:pt x="7021717" y="6821666"/>
                </a:lnTo>
                <a:lnTo>
                  <a:pt x="0" y="6821666"/>
                </a:lnTo>
                <a:lnTo>
                  <a:pt x="0" y="3790727"/>
                </a:lnTo>
                <a:cubicBezTo>
                  <a:pt x="0" y="2186928"/>
                  <a:pt x="879517" y="791919"/>
                  <a:pt x="2175128" y="76659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91211491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Background Fill">
            <a:extLst>
              <a:ext uri="{FF2B5EF4-FFF2-40B4-BE49-F238E27FC236}">
                <a16:creationId xmlns:a16="http://schemas.microsoft.com/office/drawing/2014/main" id="{FAFB3478-4AEC-431E-93B2-1593839C1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Color Fill">
            <a:extLst>
              <a:ext uri="{FF2B5EF4-FFF2-40B4-BE49-F238E27FC236}">
                <a16:creationId xmlns:a16="http://schemas.microsoft.com/office/drawing/2014/main" id="{A8A68745-355E-4D81-AA5F-942C71082A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0056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Graphic 9">
            <a:extLst>
              <a:ext uri="{FF2B5EF4-FFF2-40B4-BE49-F238E27FC236}">
                <a16:creationId xmlns:a16="http://schemas.microsoft.com/office/drawing/2014/main" id="{9A450B93-9615-4854-BEA5-4A85DF5CD6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8047" y="0"/>
            <a:ext cx="6214753" cy="6858000"/>
          </a:xfrm>
          <a:custGeom>
            <a:avLst/>
            <a:gdLst>
              <a:gd name="connsiteX0" fmla="*/ 6861546 w 6861545"/>
              <a:gd name="connsiteY0" fmla="*/ 6861546 h 6861545"/>
              <a:gd name="connsiteX1" fmla="*/ 3435812 w 6861545"/>
              <a:gd name="connsiteY1" fmla="*/ 6861546 h 6861545"/>
              <a:gd name="connsiteX2" fmla="*/ 0 w 6861545"/>
              <a:gd name="connsiteY2" fmla="*/ 3425734 h 6861545"/>
              <a:gd name="connsiteX3" fmla="*/ 0 w 6861545"/>
              <a:gd name="connsiteY3" fmla="*/ 0 h 6861545"/>
              <a:gd name="connsiteX4" fmla="*/ 3425734 w 6861545"/>
              <a:gd name="connsiteY4" fmla="*/ 0 h 6861545"/>
              <a:gd name="connsiteX5" fmla="*/ 6861546 w 6861545"/>
              <a:gd name="connsiteY5" fmla="*/ 3435812 h 6861545"/>
              <a:gd name="connsiteX6" fmla="*/ 6861546 w 6861545"/>
              <a:gd name="connsiteY6" fmla="*/ 6861546 h 6861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61545" h="6861545">
                <a:moveTo>
                  <a:pt x="6861546" y="6861546"/>
                </a:moveTo>
                <a:lnTo>
                  <a:pt x="3435812" y="6861546"/>
                </a:lnTo>
                <a:cubicBezTo>
                  <a:pt x="1538245" y="6861546"/>
                  <a:pt x="0" y="5323301"/>
                  <a:pt x="0" y="3425734"/>
                </a:cubicBezTo>
                <a:lnTo>
                  <a:pt x="0" y="0"/>
                </a:lnTo>
                <a:lnTo>
                  <a:pt x="3425734" y="0"/>
                </a:lnTo>
                <a:cubicBezTo>
                  <a:pt x="5323301" y="0"/>
                  <a:pt x="6861546" y="1538245"/>
                  <a:pt x="6861546" y="3435812"/>
                </a:cubicBezTo>
                <a:lnTo>
                  <a:pt x="6861546" y="6861546"/>
                </a:lnTo>
                <a:close/>
              </a:path>
            </a:pathLst>
          </a:custGeom>
          <a:solidFill>
            <a:schemeClr val="accent4">
              <a:alpha val="25000"/>
            </a:schemeClr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>
        <p:nvSpPr>
          <p:cNvPr id="16" name="Texture">
            <a:extLst>
              <a:ext uri="{FF2B5EF4-FFF2-40B4-BE49-F238E27FC236}">
                <a16:creationId xmlns:a16="http://schemas.microsoft.com/office/drawing/2014/main" id="{2E922E9E-A29B-4164-A634-B718A4336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43" y="0"/>
            <a:ext cx="10970057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922E099-C5DF-1D87-3B0C-74094E83C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480" y="684415"/>
            <a:ext cx="4423242" cy="1325563"/>
          </a:xfrm>
        </p:spPr>
        <p:txBody>
          <a:bodyPr anchor="b">
            <a:noAutofit/>
          </a:bodyPr>
          <a:lstStyle/>
          <a:p>
            <a:r>
              <a:rPr lang="en-US" sz="2800" dirty="0"/>
              <a:t>Phil 3:7 “</a:t>
            </a:r>
            <a:r>
              <a:rPr lang="en-US" sz="2800" baseline="30000" dirty="0"/>
              <a:t>7 </a:t>
            </a:r>
            <a:r>
              <a:rPr lang="en-US" sz="2800" dirty="0"/>
              <a:t>But what things were gain to me, these I have counted loss for Christ.”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5746B-0EB3-69BE-0551-15A7364BE6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480" y="2286000"/>
            <a:ext cx="4176656" cy="3887585"/>
          </a:xfrm>
        </p:spPr>
        <p:txBody>
          <a:bodyPr>
            <a:normAutofit/>
          </a:bodyPr>
          <a:lstStyle/>
          <a:p>
            <a:r>
              <a:rPr lang="en-US" sz="2400" dirty="0"/>
              <a:t>What have I considered as loss for Christ</a:t>
            </a:r>
          </a:p>
          <a:p>
            <a:pPr lvl="1"/>
            <a:r>
              <a:rPr lang="en-US" sz="2400" dirty="0"/>
              <a:t>Career</a:t>
            </a:r>
          </a:p>
          <a:p>
            <a:pPr lvl="1"/>
            <a:r>
              <a:rPr lang="en-US" sz="2400" dirty="0"/>
              <a:t>School </a:t>
            </a:r>
          </a:p>
          <a:p>
            <a:pPr lvl="1"/>
            <a:r>
              <a:rPr lang="en-US" sz="2400" dirty="0"/>
              <a:t>Money</a:t>
            </a:r>
          </a:p>
          <a:p>
            <a:pPr lvl="1"/>
            <a:r>
              <a:rPr lang="en-US" sz="2400" dirty="0"/>
              <a:t>Social Life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C97042D-B9C7-0382-0D27-E03F266372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8079" y="1197430"/>
            <a:ext cx="3678677" cy="4593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90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Background Fill">
            <a:extLst>
              <a:ext uri="{FF2B5EF4-FFF2-40B4-BE49-F238E27FC236}">
                <a16:creationId xmlns:a16="http://schemas.microsoft.com/office/drawing/2014/main" id="{FAFB3478-4AEC-431E-93B2-1593839C1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Color Fill">
            <a:extLst>
              <a:ext uri="{FF2B5EF4-FFF2-40B4-BE49-F238E27FC236}">
                <a16:creationId xmlns:a16="http://schemas.microsoft.com/office/drawing/2014/main" id="{A8A68745-355E-4D81-AA5F-942C71082A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0056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Graphic 9">
            <a:extLst>
              <a:ext uri="{FF2B5EF4-FFF2-40B4-BE49-F238E27FC236}">
                <a16:creationId xmlns:a16="http://schemas.microsoft.com/office/drawing/2014/main" id="{9A450B93-9615-4854-BEA5-4A85DF5CD6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8047" y="0"/>
            <a:ext cx="6214753" cy="6858000"/>
          </a:xfrm>
          <a:custGeom>
            <a:avLst/>
            <a:gdLst>
              <a:gd name="connsiteX0" fmla="*/ 6861546 w 6861545"/>
              <a:gd name="connsiteY0" fmla="*/ 6861546 h 6861545"/>
              <a:gd name="connsiteX1" fmla="*/ 3435812 w 6861545"/>
              <a:gd name="connsiteY1" fmla="*/ 6861546 h 6861545"/>
              <a:gd name="connsiteX2" fmla="*/ 0 w 6861545"/>
              <a:gd name="connsiteY2" fmla="*/ 3425734 h 6861545"/>
              <a:gd name="connsiteX3" fmla="*/ 0 w 6861545"/>
              <a:gd name="connsiteY3" fmla="*/ 0 h 6861545"/>
              <a:gd name="connsiteX4" fmla="*/ 3425734 w 6861545"/>
              <a:gd name="connsiteY4" fmla="*/ 0 h 6861545"/>
              <a:gd name="connsiteX5" fmla="*/ 6861546 w 6861545"/>
              <a:gd name="connsiteY5" fmla="*/ 3435812 h 6861545"/>
              <a:gd name="connsiteX6" fmla="*/ 6861546 w 6861545"/>
              <a:gd name="connsiteY6" fmla="*/ 6861546 h 6861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61545" h="6861545">
                <a:moveTo>
                  <a:pt x="6861546" y="6861546"/>
                </a:moveTo>
                <a:lnTo>
                  <a:pt x="3435812" y="6861546"/>
                </a:lnTo>
                <a:cubicBezTo>
                  <a:pt x="1538245" y="6861546"/>
                  <a:pt x="0" y="5323301"/>
                  <a:pt x="0" y="3425734"/>
                </a:cubicBezTo>
                <a:lnTo>
                  <a:pt x="0" y="0"/>
                </a:lnTo>
                <a:lnTo>
                  <a:pt x="3425734" y="0"/>
                </a:lnTo>
                <a:cubicBezTo>
                  <a:pt x="5323301" y="0"/>
                  <a:pt x="6861546" y="1538245"/>
                  <a:pt x="6861546" y="3435812"/>
                </a:cubicBezTo>
                <a:lnTo>
                  <a:pt x="6861546" y="6861546"/>
                </a:lnTo>
                <a:close/>
              </a:path>
            </a:pathLst>
          </a:custGeom>
          <a:solidFill>
            <a:schemeClr val="accent4">
              <a:alpha val="25000"/>
            </a:schemeClr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>
        <p:nvSpPr>
          <p:cNvPr id="16" name="Texture">
            <a:extLst>
              <a:ext uri="{FF2B5EF4-FFF2-40B4-BE49-F238E27FC236}">
                <a16:creationId xmlns:a16="http://schemas.microsoft.com/office/drawing/2014/main" id="{2E922E9E-A29B-4164-A634-B718A4336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43" y="0"/>
            <a:ext cx="10970057" cy="6858000"/>
          </a:xfrm>
          <a:prstGeom prst="rect">
            <a:avLst/>
          </a:prstGeom>
          <a:blipFill dpi="0" rotWithShape="1">
            <a:blip r:embed="rId3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B3E8F9-25A4-DC6C-55CE-23D39202F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480" y="758952"/>
            <a:ext cx="4651100" cy="1325563"/>
          </a:xfrm>
        </p:spPr>
        <p:txBody>
          <a:bodyPr anchor="b">
            <a:noAutofit/>
          </a:bodyPr>
          <a:lstStyle/>
          <a:p>
            <a:r>
              <a:rPr lang="en-US" sz="2600" dirty="0"/>
              <a:t>Phil 3:8 “</a:t>
            </a:r>
            <a:r>
              <a:rPr lang="en-US" sz="2600" baseline="30000" dirty="0"/>
              <a:t>8 </a:t>
            </a:r>
            <a:r>
              <a:rPr lang="en-US" sz="2600" dirty="0"/>
              <a:t>Yet indeed I also count </a:t>
            </a:r>
            <a:r>
              <a:rPr lang="en-US" sz="2600" dirty="0">
                <a:highlight>
                  <a:srgbClr val="FF0000"/>
                </a:highlight>
              </a:rPr>
              <a:t>all things</a:t>
            </a:r>
            <a:r>
              <a:rPr lang="en-US" sz="2600" dirty="0"/>
              <a:t> loss for the excellence of the knowledge of Christ Jesus my Lord”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AADEDB-8F45-3EC2-81BE-73B881BEE9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480" y="2286000"/>
            <a:ext cx="4176656" cy="3887585"/>
          </a:xfrm>
        </p:spPr>
        <p:txBody>
          <a:bodyPr>
            <a:noAutofit/>
          </a:bodyPr>
          <a:lstStyle/>
          <a:p>
            <a:r>
              <a:rPr lang="en-US" sz="2400" dirty="0"/>
              <a:t>What have I been unwilling to give up?	</a:t>
            </a:r>
          </a:p>
          <a:p>
            <a:pPr lvl="1"/>
            <a:r>
              <a:rPr lang="en-US" sz="2400" dirty="0"/>
              <a:t>“Giving is not measured in what you surrender to Christ but what you withhold.” </a:t>
            </a:r>
            <a:r>
              <a:rPr lang="en-US" dirty="0"/>
              <a:t>(George Muller)</a:t>
            </a:r>
          </a:p>
          <a:p>
            <a:pPr lvl="1"/>
            <a:r>
              <a:rPr lang="en-US" sz="2400" dirty="0"/>
              <a:t>The same can be said of commitment</a:t>
            </a:r>
          </a:p>
          <a:p>
            <a:pPr lvl="1"/>
            <a:r>
              <a:rPr lang="en-US" sz="2400" dirty="0"/>
              <a:t>What you holdback from Christ measures your commitment</a:t>
            </a:r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BC72D7DF-6E77-B257-A6DE-8E53E99246B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0221" y="1427118"/>
            <a:ext cx="4134394" cy="4134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102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Background Fill">
            <a:extLst>
              <a:ext uri="{FF2B5EF4-FFF2-40B4-BE49-F238E27FC236}">
                <a16:creationId xmlns:a16="http://schemas.microsoft.com/office/drawing/2014/main" id="{FAFB3478-4AEC-431E-93B2-1593839C1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Color Fill">
            <a:extLst>
              <a:ext uri="{FF2B5EF4-FFF2-40B4-BE49-F238E27FC236}">
                <a16:creationId xmlns:a16="http://schemas.microsoft.com/office/drawing/2014/main" id="{3FFB0B4B-B126-43E0-A25C-BA56343325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0056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6404A68-5931-43D8-B2F1-B632DAC4E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884259" y="-1190"/>
            <a:ext cx="3836952" cy="6859191"/>
            <a:chOff x="7649180" y="-1190"/>
            <a:chExt cx="4263283" cy="6859191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1A39B074-6320-47A6-B37F-11F5C092F5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202463" y="453951"/>
              <a:ext cx="608046" cy="608046"/>
            </a:xfrm>
            <a:prstGeom prst="ellipse">
              <a:avLst/>
            </a:pr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" name="Graphic 18">
              <a:extLst>
                <a:ext uri="{FF2B5EF4-FFF2-40B4-BE49-F238E27FC236}">
                  <a16:creationId xmlns:a16="http://schemas.microsoft.com/office/drawing/2014/main" id="{BC943D3E-EE8F-41E2-BAE3-C16E786F9C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649180" y="4581409"/>
              <a:ext cx="856614" cy="1305524"/>
            </a:xfrm>
            <a:custGeom>
              <a:avLst/>
              <a:gdLst>
                <a:gd name="connsiteX0" fmla="*/ 3413379 w 3413378"/>
                <a:gd name="connsiteY0" fmla="*/ 3266028 h 6532054"/>
                <a:gd name="connsiteX1" fmla="*/ 1706689 w 3413378"/>
                <a:gd name="connsiteY1" fmla="*/ 6532055 h 6532054"/>
                <a:gd name="connsiteX2" fmla="*/ 0 w 3413378"/>
                <a:gd name="connsiteY2" fmla="*/ 3266028 h 6532054"/>
                <a:gd name="connsiteX3" fmla="*/ 1706689 w 3413378"/>
                <a:gd name="connsiteY3" fmla="*/ 0 h 6532054"/>
                <a:gd name="connsiteX4" fmla="*/ 3413379 w 3413378"/>
                <a:gd name="connsiteY4" fmla="*/ 3266028 h 6532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13378" h="6532054">
                  <a:moveTo>
                    <a:pt x="3413379" y="3266028"/>
                  </a:moveTo>
                  <a:cubicBezTo>
                    <a:pt x="3413379" y="5069777"/>
                    <a:pt x="1706689" y="6532055"/>
                    <a:pt x="1706689" y="6532055"/>
                  </a:cubicBezTo>
                  <a:cubicBezTo>
                    <a:pt x="1706689" y="6532055"/>
                    <a:pt x="0" y="5069777"/>
                    <a:pt x="0" y="3266028"/>
                  </a:cubicBezTo>
                  <a:cubicBezTo>
                    <a:pt x="0" y="1462278"/>
                    <a:pt x="1706689" y="0"/>
                    <a:pt x="1706689" y="0"/>
                  </a:cubicBezTo>
                  <a:cubicBezTo>
                    <a:pt x="1706689" y="0"/>
                    <a:pt x="3413379" y="1462278"/>
                    <a:pt x="3413379" y="326602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61372153-F8F4-4C78-9183-AB99ED32D8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66922" y="5224794"/>
              <a:ext cx="439469" cy="439469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4C53F320-7F87-42E2-826D-DCA61223CD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9791" y="-1190"/>
              <a:ext cx="3522672" cy="1501977"/>
            </a:xfrm>
            <a:custGeom>
              <a:avLst/>
              <a:gdLst>
                <a:gd name="connsiteX0" fmla="*/ 0 w 3597981"/>
                <a:gd name="connsiteY0" fmla="*/ 0 h 1501977"/>
                <a:gd name="connsiteX1" fmla="*/ 3597981 w 3597981"/>
                <a:gd name="connsiteY1" fmla="*/ 0 h 1501977"/>
                <a:gd name="connsiteX2" fmla="*/ 3590068 w 3597981"/>
                <a:gd name="connsiteY2" fmla="*/ 51850 h 1501977"/>
                <a:gd name="connsiteX3" fmla="*/ 1810819 w 3597981"/>
                <a:gd name="connsiteY3" fmla="*/ 1501977 h 1501977"/>
                <a:gd name="connsiteX4" fmla="*/ 0 w 3597981"/>
                <a:gd name="connsiteY4" fmla="*/ 1501977 h 1501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97981" h="1501977">
                  <a:moveTo>
                    <a:pt x="0" y="0"/>
                  </a:moveTo>
                  <a:lnTo>
                    <a:pt x="3597981" y="0"/>
                  </a:lnTo>
                  <a:lnTo>
                    <a:pt x="3590068" y="51850"/>
                  </a:lnTo>
                  <a:cubicBezTo>
                    <a:pt x="3420721" y="879443"/>
                    <a:pt x="2688479" y="1501977"/>
                    <a:pt x="1810819" y="1501977"/>
                  </a:cubicBezTo>
                  <a:lnTo>
                    <a:pt x="0" y="1501977"/>
                  </a:lnTo>
                  <a:close/>
                </a:path>
              </a:pathLst>
            </a:custGeom>
            <a:solidFill>
              <a:schemeClr val="accent1">
                <a:lumMod val="75000"/>
                <a:alpha val="65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2C73C35A-A029-4C6C-BECB-D73FCEC26B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88140" y="5358010"/>
              <a:ext cx="3597678" cy="1499991"/>
            </a:xfrm>
            <a:custGeom>
              <a:avLst/>
              <a:gdLst>
                <a:gd name="connsiteX0" fmla="*/ 1786859 w 3597678"/>
                <a:gd name="connsiteY0" fmla="*/ 0 h 1499991"/>
                <a:gd name="connsiteX1" fmla="*/ 3597678 w 3597678"/>
                <a:gd name="connsiteY1" fmla="*/ 0 h 1499991"/>
                <a:gd name="connsiteX2" fmla="*/ 3597678 w 3597678"/>
                <a:gd name="connsiteY2" fmla="*/ 1499991 h 1499991"/>
                <a:gd name="connsiteX3" fmla="*/ 0 w 3597678"/>
                <a:gd name="connsiteY3" fmla="*/ 1499991 h 1499991"/>
                <a:gd name="connsiteX4" fmla="*/ 7610 w 3597678"/>
                <a:gd name="connsiteY4" fmla="*/ 1450127 h 1499991"/>
                <a:gd name="connsiteX5" fmla="*/ 1786859 w 3597678"/>
                <a:gd name="connsiteY5" fmla="*/ 0 h 1499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597678" h="1499991">
                  <a:moveTo>
                    <a:pt x="1786859" y="0"/>
                  </a:moveTo>
                  <a:lnTo>
                    <a:pt x="3597678" y="0"/>
                  </a:lnTo>
                  <a:lnTo>
                    <a:pt x="3597678" y="1499991"/>
                  </a:lnTo>
                  <a:lnTo>
                    <a:pt x="0" y="1499991"/>
                  </a:lnTo>
                  <a:lnTo>
                    <a:pt x="7610" y="1450127"/>
                  </a:lnTo>
                  <a:cubicBezTo>
                    <a:pt x="176957" y="622534"/>
                    <a:pt x="909198" y="0"/>
                    <a:pt x="1786859" y="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0" name="Graphic 9">
              <a:extLst>
                <a:ext uri="{FF2B5EF4-FFF2-40B4-BE49-F238E27FC236}">
                  <a16:creationId xmlns:a16="http://schemas.microsoft.com/office/drawing/2014/main" id="{1F17AF78-D785-4C1C-B823-1B0A9F422C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9791" y="1693710"/>
              <a:ext cx="3496027" cy="3496025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rgbClr val="FFFFFF"/>
            </a:solidFill>
            <a:ln w="38100" cap="flat">
              <a:solidFill>
                <a:srgbClr val="F7F7F7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2" name="Texture">
            <a:extLst>
              <a:ext uri="{FF2B5EF4-FFF2-40B4-BE49-F238E27FC236}">
                <a16:creationId xmlns:a16="http://schemas.microsoft.com/office/drawing/2014/main" id="{2E922E9E-A29B-4164-A634-B718A4336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43" y="0"/>
            <a:ext cx="10970057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4CB177-8EDD-26EB-0FC6-F91802D68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480" y="758952"/>
            <a:ext cx="6249352" cy="1325563"/>
          </a:xfrm>
        </p:spPr>
        <p:txBody>
          <a:bodyPr anchor="b">
            <a:normAutofit/>
          </a:bodyPr>
          <a:lstStyle/>
          <a:p>
            <a:r>
              <a:rPr lang="en-US" sz="3100" dirty="0"/>
              <a:t>Phil 4:12 “</a:t>
            </a:r>
            <a:r>
              <a:rPr lang="en-US" sz="3100" baseline="30000" dirty="0"/>
              <a:t>12 </a:t>
            </a:r>
            <a:r>
              <a:rPr lang="en-US" sz="3100" dirty="0"/>
              <a:t>Not that I have already attained,</a:t>
            </a:r>
            <a:r>
              <a:rPr lang="en-US" sz="3100" baseline="30000" dirty="0"/>
              <a:t> </a:t>
            </a:r>
            <a:r>
              <a:rPr lang="en-US" sz="3100" dirty="0"/>
              <a:t>or am already perfected;”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8991EB-455C-3540-50D9-7028CF16A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480" y="2286000"/>
            <a:ext cx="6249352" cy="3878712"/>
          </a:xfrm>
        </p:spPr>
        <p:txBody>
          <a:bodyPr>
            <a:normAutofit/>
          </a:bodyPr>
          <a:lstStyle/>
          <a:p>
            <a:r>
              <a:rPr lang="en-US" dirty="0"/>
              <a:t>When was the last time I measured (evaluated) my growth in Christ</a:t>
            </a:r>
          </a:p>
          <a:p>
            <a:pPr lvl="1"/>
            <a:r>
              <a:rPr lang="en-US" dirty="0"/>
              <a:t>Paul is considering his growth in Christ</a:t>
            </a:r>
          </a:p>
          <a:p>
            <a:pPr lvl="1"/>
            <a:r>
              <a:rPr lang="en-US" dirty="0"/>
              <a:t>Paul looks to himself and recognizes there is still work to do</a:t>
            </a:r>
          </a:p>
          <a:p>
            <a:pPr lvl="1"/>
            <a:endParaRPr lang="en-US" dirty="0"/>
          </a:p>
          <a:p>
            <a:r>
              <a:rPr lang="en-US" dirty="0"/>
              <a:t>Consider what Paul has accomplished and endured and yet still feels the need to maintain his purpose and focus to do more/better</a:t>
            </a:r>
          </a:p>
          <a:p>
            <a:pPr lvl="1"/>
            <a:r>
              <a:rPr lang="en-US" dirty="0"/>
              <a:t>Paul converted many</a:t>
            </a:r>
          </a:p>
          <a:p>
            <a:pPr lvl="1"/>
            <a:r>
              <a:rPr lang="en-US" dirty="0"/>
              <a:t>Paul started many works</a:t>
            </a:r>
          </a:p>
        </p:txBody>
      </p:sp>
      <p:pic>
        <p:nvPicPr>
          <p:cNvPr id="5" name="Picture 4" descr="A picture containing text, tree, outdoor, plant&#10;&#10;Description automatically generated">
            <a:extLst>
              <a:ext uri="{FF2B5EF4-FFF2-40B4-BE49-F238E27FC236}">
                <a16:creationId xmlns:a16="http://schemas.microsoft.com/office/drawing/2014/main" id="{126733F0-D443-C033-F10A-07EFE86EC9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7606" y="2508669"/>
            <a:ext cx="2613773" cy="1575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7790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0" name="Background Fill">
            <a:extLst>
              <a:ext uri="{FF2B5EF4-FFF2-40B4-BE49-F238E27FC236}">
                <a16:creationId xmlns:a16="http://schemas.microsoft.com/office/drawing/2014/main" id="{FAFB3478-4AEC-431E-93B2-1593839C1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52" name="Color Fill">
            <a:extLst>
              <a:ext uri="{FF2B5EF4-FFF2-40B4-BE49-F238E27FC236}">
                <a16:creationId xmlns:a16="http://schemas.microsoft.com/office/drawing/2014/main" id="{A8A68745-355E-4D81-AA5F-942C71082A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0056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4" name="Graphic 9">
            <a:extLst>
              <a:ext uri="{FF2B5EF4-FFF2-40B4-BE49-F238E27FC236}">
                <a16:creationId xmlns:a16="http://schemas.microsoft.com/office/drawing/2014/main" id="{9A450B93-9615-4854-BEA5-4A85DF5CD6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8047" y="0"/>
            <a:ext cx="6214753" cy="6858000"/>
          </a:xfrm>
          <a:custGeom>
            <a:avLst/>
            <a:gdLst>
              <a:gd name="connsiteX0" fmla="*/ 6861546 w 6861545"/>
              <a:gd name="connsiteY0" fmla="*/ 6861546 h 6861545"/>
              <a:gd name="connsiteX1" fmla="*/ 3435812 w 6861545"/>
              <a:gd name="connsiteY1" fmla="*/ 6861546 h 6861545"/>
              <a:gd name="connsiteX2" fmla="*/ 0 w 6861545"/>
              <a:gd name="connsiteY2" fmla="*/ 3425734 h 6861545"/>
              <a:gd name="connsiteX3" fmla="*/ 0 w 6861545"/>
              <a:gd name="connsiteY3" fmla="*/ 0 h 6861545"/>
              <a:gd name="connsiteX4" fmla="*/ 3425734 w 6861545"/>
              <a:gd name="connsiteY4" fmla="*/ 0 h 6861545"/>
              <a:gd name="connsiteX5" fmla="*/ 6861546 w 6861545"/>
              <a:gd name="connsiteY5" fmla="*/ 3435812 h 6861545"/>
              <a:gd name="connsiteX6" fmla="*/ 6861546 w 6861545"/>
              <a:gd name="connsiteY6" fmla="*/ 6861546 h 6861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61545" h="6861545">
                <a:moveTo>
                  <a:pt x="6861546" y="6861546"/>
                </a:moveTo>
                <a:lnTo>
                  <a:pt x="3435812" y="6861546"/>
                </a:lnTo>
                <a:cubicBezTo>
                  <a:pt x="1538245" y="6861546"/>
                  <a:pt x="0" y="5323301"/>
                  <a:pt x="0" y="3425734"/>
                </a:cubicBezTo>
                <a:lnTo>
                  <a:pt x="0" y="0"/>
                </a:lnTo>
                <a:lnTo>
                  <a:pt x="3425734" y="0"/>
                </a:lnTo>
                <a:cubicBezTo>
                  <a:pt x="5323301" y="0"/>
                  <a:pt x="6861546" y="1538245"/>
                  <a:pt x="6861546" y="3435812"/>
                </a:cubicBezTo>
                <a:lnTo>
                  <a:pt x="6861546" y="6861546"/>
                </a:lnTo>
                <a:close/>
              </a:path>
            </a:pathLst>
          </a:custGeom>
          <a:solidFill>
            <a:schemeClr val="accent4">
              <a:alpha val="25000"/>
            </a:schemeClr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>
        <p:nvSpPr>
          <p:cNvPr id="56" name="Texture">
            <a:extLst>
              <a:ext uri="{FF2B5EF4-FFF2-40B4-BE49-F238E27FC236}">
                <a16:creationId xmlns:a16="http://schemas.microsoft.com/office/drawing/2014/main" id="{2E922E9E-A29B-4164-A634-B718A4336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43" y="0"/>
            <a:ext cx="10970057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92D695-9C94-0C8B-C344-C2BED984D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480" y="758952"/>
            <a:ext cx="4176656" cy="1325563"/>
          </a:xfrm>
        </p:spPr>
        <p:txBody>
          <a:bodyPr anchor="b">
            <a:noAutofit/>
          </a:bodyPr>
          <a:lstStyle/>
          <a:p>
            <a:r>
              <a:rPr lang="en-US" sz="2600" dirty="0"/>
              <a:t>Phil 4:13 “forgetting those things which are behind and reaching forward to those things which are ahead,”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2A1DC-346F-FFCF-CD01-77AF98355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480" y="2286000"/>
            <a:ext cx="4176656" cy="3887585"/>
          </a:xfrm>
        </p:spPr>
        <p:txBody>
          <a:bodyPr>
            <a:normAutofit/>
          </a:bodyPr>
          <a:lstStyle/>
          <a:p>
            <a:r>
              <a:rPr lang="en-US" sz="2400" dirty="0"/>
              <a:t>Am I holding onto the past… am I holding a grudge</a:t>
            </a:r>
          </a:p>
          <a:p>
            <a:pPr lvl="1"/>
            <a:r>
              <a:rPr lang="en-US" sz="2400" dirty="0"/>
              <a:t>We should not remember what God has forgotten (Heb 8:12)</a:t>
            </a:r>
          </a:p>
          <a:p>
            <a:pPr lvl="1"/>
            <a:r>
              <a:rPr lang="en-US" sz="2400" dirty="0"/>
              <a:t>We must forgive and forget as God has done for us</a:t>
            </a:r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FB889123-38E0-4817-8DDC-533DFFDAF7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2844" y="758952"/>
            <a:ext cx="5398476" cy="4285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785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Background Fill">
            <a:extLst>
              <a:ext uri="{FF2B5EF4-FFF2-40B4-BE49-F238E27FC236}">
                <a16:creationId xmlns:a16="http://schemas.microsoft.com/office/drawing/2014/main" id="{FAFB3478-4AEC-431E-93B2-1593839C1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Color Fill">
            <a:extLst>
              <a:ext uri="{FF2B5EF4-FFF2-40B4-BE49-F238E27FC236}">
                <a16:creationId xmlns:a16="http://schemas.microsoft.com/office/drawing/2014/main" id="{A8A68745-355E-4D81-AA5F-942C71082A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0056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Graphic 9">
            <a:extLst>
              <a:ext uri="{FF2B5EF4-FFF2-40B4-BE49-F238E27FC236}">
                <a16:creationId xmlns:a16="http://schemas.microsoft.com/office/drawing/2014/main" id="{9A450B93-9615-4854-BEA5-4A85DF5CD6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8047" y="0"/>
            <a:ext cx="6214753" cy="6858000"/>
          </a:xfrm>
          <a:custGeom>
            <a:avLst/>
            <a:gdLst>
              <a:gd name="connsiteX0" fmla="*/ 6861546 w 6861545"/>
              <a:gd name="connsiteY0" fmla="*/ 6861546 h 6861545"/>
              <a:gd name="connsiteX1" fmla="*/ 3435812 w 6861545"/>
              <a:gd name="connsiteY1" fmla="*/ 6861546 h 6861545"/>
              <a:gd name="connsiteX2" fmla="*/ 0 w 6861545"/>
              <a:gd name="connsiteY2" fmla="*/ 3425734 h 6861545"/>
              <a:gd name="connsiteX3" fmla="*/ 0 w 6861545"/>
              <a:gd name="connsiteY3" fmla="*/ 0 h 6861545"/>
              <a:gd name="connsiteX4" fmla="*/ 3425734 w 6861545"/>
              <a:gd name="connsiteY4" fmla="*/ 0 h 6861545"/>
              <a:gd name="connsiteX5" fmla="*/ 6861546 w 6861545"/>
              <a:gd name="connsiteY5" fmla="*/ 3435812 h 6861545"/>
              <a:gd name="connsiteX6" fmla="*/ 6861546 w 6861545"/>
              <a:gd name="connsiteY6" fmla="*/ 6861546 h 6861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61545" h="6861545">
                <a:moveTo>
                  <a:pt x="6861546" y="6861546"/>
                </a:moveTo>
                <a:lnTo>
                  <a:pt x="3435812" y="6861546"/>
                </a:lnTo>
                <a:cubicBezTo>
                  <a:pt x="1538245" y="6861546"/>
                  <a:pt x="0" y="5323301"/>
                  <a:pt x="0" y="3425734"/>
                </a:cubicBezTo>
                <a:lnTo>
                  <a:pt x="0" y="0"/>
                </a:lnTo>
                <a:lnTo>
                  <a:pt x="3425734" y="0"/>
                </a:lnTo>
                <a:cubicBezTo>
                  <a:pt x="5323301" y="0"/>
                  <a:pt x="6861546" y="1538245"/>
                  <a:pt x="6861546" y="3435812"/>
                </a:cubicBezTo>
                <a:lnTo>
                  <a:pt x="6861546" y="6861546"/>
                </a:lnTo>
                <a:close/>
              </a:path>
            </a:pathLst>
          </a:custGeom>
          <a:solidFill>
            <a:schemeClr val="accent4">
              <a:alpha val="25000"/>
            </a:schemeClr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>
        <p:nvSpPr>
          <p:cNvPr id="21" name="Texture">
            <a:extLst>
              <a:ext uri="{FF2B5EF4-FFF2-40B4-BE49-F238E27FC236}">
                <a16:creationId xmlns:a16="http://schemas.microsoft.com/office/drawing/2014/main" id="{2E922E9E-A29B-4164-A634-B718A4336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43" y="0"/>
            <a:ext cx="10970057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AF89BD-E049-6B4A-814E-8A15DC6FD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480" y="758952"/>
            <a:ext cx="4176656" cy="1325563"/>
          </a:xfrm>
        </p:spPr>
        <p:txBody>
          <a:bodyPr anchor="b">
            <a:normAutofit/>
          </a:bodyPr>
          <a:lstStyle/>
          <a:p>
            <a:r>
              <a:rPr lang="en-US" sz="2400" dirty="0"/>
              <a:t>Phil 3:14 “</a:t>
            </a:r>
            <a:r>
              <a:rPr lang="en-US" sz="2400" baseline="30000" dirty="0"/>
              <a:t>14 </a:t>
            </a:r>
            <a:r>
              <a:rPr lang="en-US" sz="2400" dirty="0"/>
              <a:t>I press toward the goal for the prize of the upward call of God in Christ Jesus”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9AAAC4-B544-C7EF-57C6-CEB8FDA5D6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479" y="2286000"/>
            <a:ext cx="4343823" cy="396005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Am I ready for Christ’s return</a:t>
            </a:r>
          </a:p>
          <a:p>
            <a:pPr lvl="1"/>
            <a:r>
              <a:rPr lang="en-US" dirty="0"/>
              <a:t>Paul is once again using an athletic analogy</a:t>
            </a:r>
          </a:p>
          <a:p>
            <a:pPr lvl="1"/>
            <a:r>
              <a:rPr lang="en-US" dirty="0"/>
              <a:t>He is pressing forward, striving for the goal, expecting the prize</a:t>
            </a:r>
          </a:p>
          <a:p>
            <a:r>
              <a:rPr lang="en-US" dirty="0"/>
              <a:t>When will this prize be presented</a:t>
            </a:r>
          </a:p>
          <a:p>
            <a:pPr lvl="1"/>
            <a:r>
              <a:rPr lang="en-US" dirty="0"/>
              <a:t>At the high call of God in Christ Jesus (</a:t>
            </a:r>
            <a:r>
              <a:rPr lang="en-US" dirty="0" err="1"/>
              <a:t>ie</a:t>
            </a:r>
            <a:r>
              <a:rPr lang="en-US" dirty="0"/>
              <a:t> when God calls His children home)</a:t>
            </a:r>
          </a:p>
          <a:p>
            <a:pPr lvl="1"/>
            <a:r>
              <a:rPr lang="en-US" dirty="0"/>
              <a:t>Paul lived every day of his life prepared for and awaiting this day</a:t>
            </a:r>
          </a:p>
          <a:p>
            <a:pPr lvl="1"/>
            <a:r>
              <a:rPr lang="en-US" dirty="0"/>
              <a:t>I should constantly ask myself, “What if Christ returned today?”</a:t>
            </a:r>
          </a:p>
          <a:p>
            <a:pPr lvl="1"/>
            <a:endParaRPr lang="en-US" sz="1700" dirty="0"/>
          </a:p>
        </p:txBody>
      </p:sp>
      <p:pic>
        <p:nvPicPr>
          <p:cNvPr id="5" name="Picture 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D37E4677-911E-579C-1950-7D64B63BF7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0221" y="2186813"/>
            <a:ext cx="4134394" cy="2615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2703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Background Fill">
            <a:extLst>
              <a:ext uri="{FF2B5EF4-FFF2-40B4-BE49-F238E27FC236}">
                <a16:creationId xmlns:a16="http://schemas.microsoft.com/office/drawing/2014/main" id="{681F9FCB-1E38-43E9-8567-6292F48420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972800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Color Fill">
            <a:extLst>
              <a:ext uri="{FF2B5EF4-FFF2-40B4-BE49-F238E27FC236}">
                <a16:creationId xmlns:a16="http://schemas.microsoft.com/office/drawing/2014/main" id="{774C59F6-927E-4017-B42A-7B08AAE14C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71" y="0"/>
            <a:ext cx="10970057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Texture">
            <a:extLst>
              <a:ext uri="{FF2B5EF4-FFF2-40B4-BE49-F238E27FC236}">
                <a16:creationId xmlns:a16="http://schemas.microsoft.com/office/drawing/2014/main" id="{6ECF82C0-05FE-4A82-B7AC-32C94138E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43" y="0"/>
            <a:ext cx="10970057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7" name="Picture 6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83B5C79-C786-E7FA-4060-33A52E634F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053" y="1410286"/>
            <a:ext cx="10138691" cy="4037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953338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TropicVTI">
  <a:themeElements>
    <a:clrScheme name="Tropic">
      <a:dk1>
        <a:srgbClr val="000000"/>
      </a:dk1>
      <a:lt1>
        <a:sysClr val="window" lastClr="FFFFFF"/>
      </a:lt1>
      <a:dk2>
        <a:srgbClr val="09392F"/>
      </a:dk2>
      <a:lt2>
        <a:srgbClr val="ECF0F0"/>
      </a:lt2>
      <a:accent1>
        <a:srgbClr val="1EBE9B"/>
      </a:accent1>
      <a:accent2>
        <a:srgbClr val="FD7C7C"/>
      </a:accent2>
      <a:accent3>
        <a:srgbClr val="7DA8B5"/>
      </a:accent3>
      <a:accent4>
        <a:srgbClr val="168E74"/>
      </a:accent4>
      <a:accent5>
        <a:srgbClr val="FB7365"/>
      </a:accent5>
      <a:accent6>
        <a:srgbClr val="D39B17"/>
      </a:accent6>
      <a:hlink>
        <a:srgbClr val="EF08F7"/>
      </a:hlink>
      <a:folHlink>
        <a:srgbClr val="8477FE"/>
      </a:folHlink>
    </a:clrScheme>
    <a:fontScheme name="Tropic">
      <a:majorFont>
        <a:latin typeface="Gill Sans Nova"/>
        <a:ea typeface=""/>
        <a:cs typeface=""/>
      </a:majorFont>
      <a:minorFont>
        <a:latin typeface="Gill Sans No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ropicVTI" id="{DE8751F2-0439-4D1D-A674-AFC241C9701D}" vid="{C41D9140-98E0-4A26-97C4-97FDCB8D6E0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188</TotalTime>
  <Words>405</Words>
  <Application>Microsoft Office PowerPoint</Application>
  <PresentationFormat>Custom</PresentationFormat>
  <Paragraphs>39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Gill Sans Nova</vt:lpstr>
      <vt:lpstr>TropicVTI</vt:lpstr>
      <vt:lpstr>Measuring our Commitment to Spiritual Growth</vt:lpstr>
      <vt:lpstr>Phil 3:7 “7 But what things were gain to me, these I have counted loss for Christ.” </vt:lpstr>
      <vt:lpstr>Phil 3:8 “8 Yet indeed I also count all things loss for the excellence of the knowledge of Christ Jesus my Lord”</vt:lpstr>
      <vt:lpstr>Phil 4:12 “12 Not that I have already attained, or am already perfected;”</vt:lpstr>
      <vt:lpstr>Phil 4:13 “forgetting those things which are behind and reaching forward to those things which are ahead,”</vt:lpstr>
      <vt:lpstr>Phil 3:14 “14 I press toward the goal for the prize of the upward call of God in Christ Jesus”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Measuring our Spiritual Commitment to Growth</dc:title>
  <dc:creator>Rob Miller</dc:creator>
  <cp:lastModifiedBy>West End</cp:lastModifiedBy>
  <cp:revision>2</cp:revision>
  <dcterms:created xsi:type="dcterms:W3CDTF">2022-10-26T20:01:41Z</dcterms:created>
  <dcterms:modified xsi:type="dcterms:W3CDTF">2022-10-29T20:54:28Z</dcterms:modified>
</cp:coreProperties>
</file>