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9728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4286ED-C780-455E-AB59-2424BFB911AB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162050"/>
            <a:ext cx="5019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D34FC7-D78A-4AC3-B5B4-9A31E07C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0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Cor 2:14 “</a:t>
            </a:r>
            <a:r>
              <a:rPr lang="en-US" baseline="30000" dirty="0"/>
              <a:t>14 </a:t>
            </a:r>
            <a:r>
              <a:rPr lang="en-US" dirty="0"/>
              <a:t>But the natural man does not receive the things of the Spirit of God, for they are foolishness to him; nor can he know </a:t>
            </a:r>
            <a:r>
              <a:rPr lang="en-US" i="1" dirty="0"/>
              <a:t>them,</a:t>
            </a:r>
            <a:r>
              <a:rPr lang="en-US" dirty="0"/>
              <a:t> because they are spiritually discerned.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34FC7-D78A-4AC3-B5B4-9A31E07CB7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2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4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20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70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9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16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37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02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67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40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8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10/15/2022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2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10/15/2022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7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0" r:id="rId6"/>
    <p:sldLayoutId id="2147483826" r:id="rId7"/>
    <p:sldLayoutId id="2147483827" r:id="rId8"/>
    <p:sldLayoutId id="2147483828" r:id="rId9"/>
    <p:sldLayoutId id="2147483829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DC8754-5676-A6A8-6943-DF761E7F60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465" y="2176889"/>
            <a:ext cx="3971177" cy="3626217"/>
          </a:xfrm>
        </p:spPr>
        <p:txBody>
          <a:bodyPr anchor="t">
            <a:normAutofit/>
          </a:bodyPr>
          <a:lstStyle/>
          <a:p>
            <a:pPr algn="r"/>
            <a:r>
              <a:rPr lang="en-US" sz="7600" dirty="0">
                <a:solidFill>
                  <a:schemeClr val="bg1"/>
                </a:solidFill>
              </a:rPr>
              <a:t>1 Cor 15:1-23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6EB45-0A54-4B83-F529-19C182A48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" y="5350213"/>
            <a:ext cx="3971175" cy="1031537"/>
          </a:xfrm>
        </p:spPr>
        <p:txBody>
          <a:bodyPr>
            <a:normAutofit/>
          </a:bodyPr>
          <a:lstStyle/>
          <a:p>
            <a:pPr algn="r"/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9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60830" y="1267063"/>
            <a:ext cx="125133" cy="139039"/>
          </a:xfrm>
          <a:custGeom>
            <a:avLst/>
            <a:gdLst>
              <a:gd name="connsiteX0" fmla="*/ 129600 w 139037"/>
              <a:gd name="connsiteY0" fmla="*/ 60082 h 139039"/>
              <a:gd name="connsiteX1" fmla="*/ 78955 w 139037"/>
              <a:gd name="connsiteY1" fmla="*/ 60082 h 139039"/>
              <a:gd name="connsiteX2" fmla="*/ 78955 w 139037"/>
              <a:gd name="connsiteY2" fmla="*/ 9437 h 139039"/>
              <a:gd name="connsiteX3" fmla="*/ 69519 w 139037"/>
              <a:gd name="connsiteY3" fmla="*/ 0 h 139039"/>
              <a:gd name="connsiteX4" fmla="*/ 60082 w 139037"/>
              <a:gd name="connsiteY4" fmla="*/ 9437 h 139039"/>
              <a:gd name="connsiteX5" fmla="*/ 60082 w 139037"/>
              <a:gd name="connsiteY5" fmla="*/ 60082 h 139039"/>
              <a:gd name="connsiteX6" fmla="*/ 9437 w 139037"/>
              <a:gd name="connsiteY6" fmla="*/ 60082 h 139039"/>
              <a:gd name="connsiteX7" fmla="*/ 0 w 139037"/>
              <a:gd name="connsiteY7" fmla="*/ 69520 h 139039"/>
              <a:gd name="connsiteX8" fmla="*/ 9437 w 139037"/>
              <a:gd name="connsiteY8" fmla="*/ 78957 h 139039"/>
              <a:gd name="connsiteX9" fmla="*/ 60082 w 139037"/>
              <a:gd name="connsiteY9" fmla="*/ 78957 h 139039"/>
              <a:gd name="connsiteX10" fmla="*/ 60082 w 139037"/>
              <a:gd name="connsiteY10" fmla="*/ 129602 h 139039"/>
              <a:gd name="connsiteX11" fmla="*/ 69519 w 139037"/>
              <a:gd name="connsiteY11" fmla="*/ 139039 h 139039"/>
              <a:gd name="connsiteX12" fmla="*/ 78955 w 139037"/>
              <a:gd name="connsiteY12" fmla="*/ 129602 h 139039"/>
              <a:gd name="connsiteX13" fmla="*/ 78955 w 139037"/>
              <a:gd name="connsiteY13" fmla="*/ 78957 h 139039"/>
              <a:gd name="connsiteX14" fmla="*/ 129600 w 139037"/>
              <a:gd name="connsiteY14" fmla="*/ 78957 h 139039"/>
              <a:gd name="connsiteX15" fmla="*/ 139037 w 139037"/>
              <a:gd name="connsiteY15" fmla="*/ 69520 h 139039"/>
              <a:gd name="connsiteX16" fmla="*/ 129600 w 139037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7" h="139039">
                <a:moveTo>
                  <a:pt x="129600" y="60082"/>
                </a:moveTo>
                <a:lnTo>
                  <a:pt x="78955" y="60082"/>
                </a:lnTo>
                <a:lnTo>
                  <a:pt x="78955" y="9437"/>
                </a:lnTo>
                <a:cubicBezTo>
                  <a:pt x="78955" y="4225"/>
                  <a:pt x="74730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7" y="139039"/>
                  <a:pt x="69519" y="139039"/>
                </a:cubicBezTo>
                <a:cubicBezTo>
                  <a:pt x="74730" y="139039"/>
                  <a:pt x="78955" y="134814"/>
                  <a:pt x="78955" y="129602"/>
                </a:cubicBezTo>
                <a:lnTo>
                  <a:pt x="78955" y="78957"/>
                </a:lnTo>
                <a:lnTo>
                  <a:pt x="129600" y="78957"/>
                </a:lnTo>
                <a:cubicBezTo>
                  <a:pt x="134812" y="78957"/>
                  <a:pt x="139037" y="74731"/>
                  <a:pt x="139037" y="69520"/>
                </a:cubicBezTo>
                <a:cubicBezTo>
                  <a:pt x="139037" y="64308"/>
                  <a:pt x="134812" y="60082"/>
                  <a:pt x="129600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02589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69C95B2-7A19-BD87-03F0-C25FEC8C1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233" y="2110169"/>
            <a:ext cx="5012878" cy="3759658"/>
          </a:xfrm>
          <a:prstGeom prst="rect">
            <a:avLst/>
          </a:prstGeom>
        </p:spPr>
      </p:pic>
      <p:sp>
        <p:nvSpPr>
          <p:cNvPr id="21" name="Graphic 21">
            <a:extLst>
              <a:ext uri="{FF2B5EF4-FFF2-40B4-BE49-F238E27FC236}">
                <a16:creationId xmlns:a16="http://schemas.microsoft.com/office/drawing/2014/main" id="{8D61482F-F3C5-4D66-8C5D-C6BBE3E1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7520" y="1659316"/>
            <a:ext cx="114942" cy="127714"/>
          </a:xfrm>
          <a:custGeom>
            <a:avLst/>
            <a:gdLst>
              <a:gd name="connsiteX0" fmla="*/ 63857 w 127713"/>
              <a:gd name="connsiteY0" fmla="*/ 18874 h 127714"/>
              <a:gd name="connsiteX1" fmla="*/ 108839 w 127713"/>
              <a:gd name="connsiteY1" fmla="*/ 63857 h 127714"/>
              <a:gd name="connsiteX2" fmla="*/ 63857 w 127713"/>
              <a:gd name="connsiteY2" fmla="*/ 108840 h 127714"/>
              <a:gd name="connsiteX3" fmla="*/ 18874 w 127713"/>
              <a:gd name="connsiteY3" fmla="*/ 63857 h 127714"/>
              <a:gd name="connsiteX4" fmla="*/ 63857 w 127713"/>
              <a:gd name="connsiteY4" fmla="*/ 18874 h 127714"/>
              <a:gd name="connsiteX5" fmla="*/ 63857 w 127713"/>
              <a:gd name="connsiteY5" fmla="*/ 0 h 127714"/>
              <a:gd name="connsiteX6" fmla="*/ 0 w 127713"/>
              <a:gd name="connsiteY6" fmla="*/ 63857 h 127714"/>
              <a:gd name="connsiteX7" fmla="*/ 63857 w 127713"/>
              <a:gd name="connsiteY7" fmla="*/ 127714 h 127714"/>
              <a:gd name="connsiteX8" fmla="*/ 127713 w 127713"/>
              <a:gd name="connsiteY8" fmla="*/ 63857 h 127714"/>
              <a:gd name="connsiteX9" fmla="*/ 63857 w 127713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4">
                <a:moveTo>
                  <a:pt x="63857" y="18874"/>
                </a:moveTo>
                <a:cubicBezTo>
                  <a:pt x="88700" y="18874"/>
                  <a:pt x="108839" y="39014"/>
                  <a:pt x="108839" y="63857"/>
                </a:cubicBezTo>
                <a:cubicBezTo>
                  <a:pt x="108839" y="88700"/>
                  <a:pt x="88700" y="108840"/>
                  <a:pt x="63857" y="108840"/>
                </a:cubicBezTo>
                <a:cubicBezTo>
                  <a:pt x="39013" y="108840"/>
                  <a:pt x="18874" y="88700"/>
                  <a:pt x="18874" y="63857"/>
                </a:cubicBezTo>
                <a:cubicBezTo>
                  <a:pt x="18898" y="39024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0769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78B28390-D559-BB74-8068-C8BBEA962B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0" r="11533"/>
          <a:stretch/>
        </p:blipFill>
        <p:spPr>
          <a:xfrm>
            <a:off x="1908501" y="10"/>
            <a:ext cx="7155797" cy="6857990"/>
          </a:xfrm>
          <a:custGeom>
            <a:avLst/>
            <a:gdLst/>
            <a:ahLst/>
            <a:cxnLst/>
            <a:rect l="l" t="t" r="r" b="b"/>
            <a:pathLst>
              <a:path w="7950886" h="6858000">
                <a:moveTo>
                  <a:pt x="1964633" y="0"/>
                </a:moveTo>
                <a:lnTo>
                  <a:pt x="5986254" y="0"/>
                </a:lnTo>
                <a:lnTo>
                  <a:pt x="6036855" y="29095"/>
                </a:lnTo>
                <a:cubicBezTo>
                  <a:pt x="7184362" y="726337"/>
                  <a:pt x="7950886" y="1988153"/>
                  <a:pt x="7950886" y="3429000"/>
                </a:cubicBezTo>
                <a:cubicBezTo>
                  <a:pt x="7950886" y="4869847"/>
                  <a:pt x="7184362" y="6131663"/>
                  <a:pt x="6036855" y="6828905"/>
                </a:cubicBezTo>
                <a:lnTo>
                  <a:pt x="5986253" y="6858000"/>
                </a:lnTo>
                <a:lnTo>
                  <a:pt x="1964633" y="6858000"/>
                </a:lnTo>
                <a:lnTo>
                  <a:pt x="1914032" y="6828905"/>
                </a:lnTo>
                <a:cubicBezTo>
                  <a:pt x="766525" y="6131663"/>
                  <a:pt x="0" y="4869847"/>
                  <a:pt x="0" y="3429000"/>
                </a:cubicBezTo>
                <a:cubicBezTo>
                  <a:pt x="0" y="1988153"/>
                  <a:pt x="766525" y="726337"/>
                  <a:pt x="1914032" y="29095"/>
                </a:cubicBezTo>
                <a:close/>
              </a:path>
            </a:pathLst>
          </a:custGeom>
        </p:spPr>
      </p:pic>
      <p:sp>
        <p:nvSpPr>
          <p:cNvPr id="11" name="Graphic 10">
            <a:extLst>
              <a:ext uri="{FF2B5EF4-FFF2-40B4-BE49-F238E27FC236}">
                <a16:creationId xmlns:a16="http://schemas.microsoft.com/office/drawing/2014/main" id="{41E76188-5CDF-4279-90D1-82FF3E523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6806" y="644279"/>
            <a:ext cx="125134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9">
            <a:extLst>
              <a:ext uri="{FF2B5EF4-FFF2-40B4-BE49-F238E27FC236}">
                <a16:creationId xmlns:a16="http://schemas.microsoft.com/office/drawing/2014/main" id="{71511A72-95BD-471D-BEA0-874989E46A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49277" y="1666434"/>
            <a:ext cx="82024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5D61DBFA-1601-4D6C-AF8C-257D581BA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2518" y="5412094"/>
            <a:ext cx="114942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434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1919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CFAC74-9F44-51D0-43AD-B39BA2075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62" y="381935"/>
            <a:ext cx="3607724" cy="5974414"/>
          </a:xfrm>
        </p:spPr>
        <p:txBody>
          <a:bodyPr anchor="ctr">
            <a:normAutofit/>
          </a:bodyPr>
          <a:lstStyle/>
          <a:p>
            <a:r>
              <a:rPr lang="en-US" sz="4300" dirty="0">
                <a:solidFill>
                  <a:schemeClr val="bg1"/>
                </a:solidFill>
              </a:rPr>
              <a:t>The Resurrection has been Proven       (vs 1-8)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754" y="554152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78" y="837005"/>
            <a:ext cx="101184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2502" y="1472473"/>
            <a:ext cx="141791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DF041-282B-7A67-DC84-2FB8D1ABF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381935"/>
            <a:ext cx="4488259" cy="597441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1 Cor 15:3-4 (The scriptures)</a:t>
            </a:r>
          </a:p>
          <a:p>
            <a:pPr lvl="1"/>
            <a:r>
              <a:rPr lang="en-US" sz="2200" dirty="0"/>
              <a:t>Predicted in the OT </a:t>
            </a:r>
          </a:p>
          <a:p>
            <a:pPr lvl="2"/>
            <a:r>
              <a:rPr lang="en-US" sz="2200" dirty="0"/>
              <a:t>(Ps 16:10 referenced by Peter Acts 2:24-32)</a:t>
            </a:r>
          </a:p>
          <a:p>
            <a:pPr lvl="2"/>
            <a:r>
              <a:rPr lang="en-US" sz="2200" dirty="0"/>
              <a:t>Correlation of Jonah in the great fish (Jonah 1:17 referenced Mt 12:39-40)</a:t>
            </a:r>
          </a:p>
          <a:p>
            <a:pPr lvl="1"/>
            <a:r>
              <a:rPr lang="en-US" sz="2200" dirty="0"/>
              <a:t>Promised by Christ </a:t>
            </a:r>
          </a:p>
          <a:p>
            <a:pPr lvl="2"/>
            <a:r>
              <a:rPr lang="en-US" sz="2200" dirty="0"/>
              <a:t>Mt 17:22-23; 29:17-19</a:t>
            </a:r>
          </a:p>
          <a:p>
            <a:pPr lvl="2"/>
            <a:r>
              <a:rPr lang="en-US" sz="2200" dirty="0"/>
              <a:t>Lk 9:22; 18:31-33; 24:46</a:t>
            </a:r>
          </a:p>
          <a:p>
            <a:pPr lvl="1"/>
            <a:r>
              <a:rPr lang="en-US" sz="2200" dirty="0"/>
              <a:t>Performed by Christ </a:t>
            </a:r>
          </a:p>
          <a:p>
            <a:pPr lvl="2"/>
            <a:r>
              <a:rPr lang="en-US" sz="2200" dirty="0"/>
              <a:t>Mt 28:1-6</a:t>
            </a:r>
          </a:p>
          <a:p>
            <a:pPr lvl="2"/>
            <a:r>
              <a:rPr lang="en-US" sz="2200" dirty="0"/>
              <a:t>Mk 16:1-8</a:t>
            </a:r>
          </a:p>
          <a:p>
            <a:pPr lvl="2"/>
            <a:endParaRPr lang="en-US" sz="1700" dirty="0"/>
          </a:p>
          <a:p>
            <a:pPr lvl="1"/>
            <a:endParaRPr lang="en-US" sz="17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681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1919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5E25B-17AA-7274-EB1F-63DF9098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62" y="381935"/>
            <a:ext cx="3607724" cy="5974414"/>
          </a:xfrm>
        </p:spPr>
        <p:txBody>
          <a:bodyPr anchor="ctr">
            <a:normAutofit/>
          </a:bodyPr>
          <a:lstStyle/>
          <a:p>
            <a:r>
              <a:rPr lang="en-US" sz="4300" dirty="0">
                <a:solidFill>
                  <a:schemeClr val="bg1"/>
                </a:solidFill>
              </a:rPr>
              <a:t>The Resurrection has Been Proven       (vs 1-8)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754" y="554152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78" y="837005"/>
            <a:ext cx="101184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2502" y="1472473"/>
            <a:ext cx="141791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7186C-1B99-EF16-BAD1-A750C64F5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381935"/>
            <a:ext cx="4488259" cy="597441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The Women who saw him</a:t>
            </a:r>
          </a:p>
          <a:p>
            <a:pPr lvl="1"/>
            <a:r>
              <a:rPr lang="en-US" sz="2200" dirty="0"/>
              <a:t>Mt 28:10</a:t>
            </a:r>
          </a:p>
          <a:p>
            <a:r>
              <a:rPr lang="en-US" sz="2200" dirty="0"/>
              <a:t>Mary Magdalene</a:t>
            </a:r>
          </a:p>
          <a:p>
            <a:pPr lvl="1"/>
            <a:r>
              <a:rPr lang="en-US" sz="2200" dirty="0"/>
              <a:t>Mk 16:9</a:t>
            </a:r>
          </a:p>
          <a:p>
            <a:r>
              <a:rPr lang="en-US" sz="2200" dirty="0"/>
              <a:t>Two Men on the road to Emmaus</a:t>
            </a:r>
          </a:p>
          <a:p>
            <a:pPr lvl="1"/>
            <a:r>
              <a:rPr lang="en-US" sz="2200" dirty="0"/>
              <a:t>Mk 16:12</a:t>
            </a:r>
          </a:p>
          <a:p>
            <a:r>
              <a:rPr lang="en-US" sz="2200" dirty="0"/>
              <a:t>The disciples</a:t>
            </a:r>
          </a:p>
          <a:p>
            <a:pPr lvl="1"/>
            <a:r>
              <a:rPr lang="en-US" sz="2200" dirty="0"/>
              <a:t>Mk 16:14</a:t>
            </a:r>
          </a:p>
          <a:p>
            <a:r>
              <a:rPr lang="en-US" sz="2200" dirty="0"/>
              <a:t>Over 500 </a:t>
            </a:r>
          </a:p>
          <a:p>
            <a:pPr lvl="1"/>
            <a:r>
              <a:rPr lang="en-US" sz="2200" dirty="0"/>
              <a:t>1 Cor 15:6-8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467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575" y="554152"/>
            <a:ext cx="5167970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42D10E-97A1-8422-3584-3ABC02F56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564" y="1289765"/>
            <a:ext cx="328599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dirty="0">
                <a:solidFill>
                  <a:schemeClr val="bg1"/>
                </a:solidFill>
              </a:rPr>
              <a:t>The Resurrection Has Been Protested by Many           (vs 12-19)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43" y="374394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098" y="1084507"/>
            <a:ext cx="141790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18AF1-4BAF-C671-D4ED-852E5269A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5" y="381935"/>
            <a:ext cx="4217324" cy="597441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There were people in Corinth who refused to believe in the resurrection</a:t>
            </a:r>
          </a:p>
          <a:p>
            <a:r>
              <a:rPr lang="en-US" sz="2400" dirty="0"/>
              <a:t>They could not understand how a man could die and then rise again from the dead at a later date</a:t>
            </a:r>
          </a:p>
          <a:p>
            <a:r>
              <a:rPr lang="en-US" sz="2400" dirty="0"/>
              <a:t>This is same Protest of His resurrection exists in our time today</a:t>
            </a:r>
          </a:p>
          <a:p>
            <a:r>
              <a:rPr lang="en-US" sz="2400" dirty="0"/>
              <a:t>We must remember the problem of the thinking of the “natural man”               (1 Co 2:14)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2892" y="5751820"/>
            <a:ext cx="101183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000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575" y="554152"/>
            <a:ext cx="5167970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EA1ACB-DA7B-AB09-A4AB-76AD36DA9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564" y="1289765"/>
            <a:ext cx="3437368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dirty="0">
                <a:solidFill>
                  <a:schemeClr val="bg1"/>
                </a:solidFill>
              </a:rPr>
              <a:t>Consequences of the Protest… If They are Right…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43" y="374394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098" y="1084507"/>
            <a:ext cx="141790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556B-1A56-221C-E56B-209E0420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5" y="381935"/>
            <a:ext cx="4217324" cy="597441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Jesus is still in the tomb (vs 13)</a:t>
            </a:r>
          </a:p>
          <a:p>
            <a:r>
              <a:rPr lang="en-US" sz="2400" dirty="0"/>
              <a:t>Our preaching and faith are empty (vs 14)</a:t>
            </a:r>
          </a:p>
          <a:p>
            <a:r>
              <a:rPr lang="en-US" sz="2400" dirty="0"/>
              <a:t>All who proclaim His resurrection are false teachers (vs 15)</a:t>
            </a:r>
          </a:p>
          <a:p>
            <a:r>
              <a:rPr lang="en-US" sz="2400" dirty="0"/>
              <a:t>We are still lost in our sins (vs 17)</a:t>
            </a:r>
          </a:p>
          <a:p>
            <a:r>
              <a:rPr lang="en-US" sz="2400" dirty="0"/>
              <a:t>There is no hope for any who have passed before us (vs 18)</a:t>
            </a:r>
          </a:p>
          <a:p>
            <a:r>
              <a:rPr lang="en-US" sz="2400" dirty="0"/>
              <a:t>We of all men are the most pitiful… no hope for the future (vs 19)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2892" y="5751820"/>
            <a:ext cx="101183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261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D788FE37-CFC6-92DD-10ED-9F2408638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1" y="520505"/>
            <a:ext cx="10185009" cy="596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4130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F3CC-012F-B0FB-B1D3-383E5A1C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Resurrection is a Precious Event that did Occur (20-23)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FDE0D-C57B-D7B0-5804-477D9498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Paul affirms Christ is risen from the dead (vs 20)</a:t>
            </a:r>
          </a:p>
          <a:p>
            <a:endParaRPr lang="en-US" dirty="0"/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29392307-EBE8-D65E-B7F5-6F0E8E8F69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2" y="2560320"/>
            <a:ext cx="10016198" cy="403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95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01919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81345D-6CFC-69D4-9D39-BB757BD3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62" y="381935"/>
            <a:ext cx="3607724" cy="5974414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Because Jesus lives, all the Negatives from Verses 12-19 Become Positives</a:t>
            </a:r>
          </a:p>
        </p:txBody>
      </p:sp>
      <p:sp>
        <p:nvSpPr>
          <p:cNvPr id="3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754" y="554152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78" y="837005"/>
            <a:ext cx="101184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2502" y="1472473"/>
            <a:ext cx="141791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9E721-12D3-8FEE-AF54-FE7E71D23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381935"/>
            <a:ext cx="4488259" cy="597441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Because He lives His tomb is empty (Mt 28:1-6)</a:t>
            </a:r>
          </a:p>
          <a:p>
            <a:r>
              <a:rPr lang="en-US" sz="2200" dirty="0"/>
              <a:t>Because He lives we preach powerful truth (Heb 4:12)</a:t>
            </a:r>
          </a:p>
          <a:p>
            <a:r>
              <a:rPr lang="en-US" sz="2200" dirty="0"/>
              <a:t>Because He lives our testimony is truth (Jn 17:17)</a:t>
            </a:r>
          </a:p>
          <a:p>
            <a:r>
              <a:rPr lang="en-US" sz="2200" dirty="0"/>
              <a:t>Because He lives our sins have been removed (Heb 10:10-12)</a:t>
            </a:r>
          </a:p>
          <a:p>
            <a:r>
              <a:rPr lang="en-US" sz="2200" dirty="0"/>
              <a:t>Because He lives the saints who have passed on have hope (1 </a:t>
            </a:r>
            <a:r>
              <a:rPr lang="en-US" sz="2200" dirty="0" err="1"/>
              <a:t>Thes</a:t>
            </a:r>
            <a:r>
              <a:rPr lang="en-US" sz="2200" dirty="0"/>
              <a:t> 4:13-14)</a:t>
            </a:r>
          </a:p>
          <a:p>
            <a:r>
              <a:rPr lang="en-US" sz="2200" dirty="0"/>
              <a:t>Because He lives we have hope in the world to come                  (Rev 21:1-4)</a:t>
            </a:r>
          </a:p>
          <a:p>
            <a:r>
              <a:rPr lang="en-US" sz="2200" dirty="0"/>
              <a:t>Because He lives we have Joy inexpressible (1 Pet 1:6-8)</a:t>
            </a:r>
          </a:p>
          <a:p>
            <a:endParaRPr lang="en-US" sz="1700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858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9575" y="554152"/>
            <a:ext cx="5167970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910B3-F528-99D3-0F19-F01B9D798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564" y="1289765"/>
            <a:ext cx="328599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3700" dirty="0">
                <a:solidFill>
                  <a:schemeClr val="bg1"/>
                </a:solidFill>
              </a:rPr>
              <a:t>His Resurrection is Precious because of its Victory        (vs 22-23)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1143" y="374394"/>
            <a:ext cx="154364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098" y="1084507"/>
            <a:ext cx="141790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55172-C7F5-22B4-AA00-D81C94900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335" y="381935"/>
            <a:ext cx="4217324" cy="5974415"/>
          </a:xfrm>
        </p:spPr>
        <p:txBody>
          <a:bodyPr anchor="ctr">
            <a:normAutofit/>
          </a:bodyPr>
          <a:lstStyle/>
          <a:p>
            <a:r>
              <a:rPr lang="en-US" sz="2200" dirty="0"/>
              <a:t>He is the “</a:t>
            </a:r>
            <a:r>
              <a:rPr lang="en-US" sz="2200" dirty="0" err="1"/>
              <a:t>Firstfruits</a:t>
            </a:r>
            <a:r>
              <a:rPr lang="en-US" sz="2200" dirty="0"/>
              <a:t> from the dead”</a:t>
            </a:r>
          </a:p>
          <a:p>
            <a:r>
              <a:rPr lang="en-US" sz="2200" dirty="0"/>
              <a:t>This means He is the first to rise from the dead with many to follow after</a:t>
            </a:r>
          </a:p>
          <a:p>
            <a:r>
              <a:rPr lang="en-US" sz="2200" dirty="0"/>
              <a:t>Because He lives forever, He will share in His life forever if we are in Him                  (Jn 10:27-28)</a:t>
            </a:r>
          </a:p>
          <a:p>
            <a:r>
              <a:rPr lang="en-US" sz="2200" dirty="0"/>
              <a:t>Jesus has given us victory over our greatest enemy     (Jn 5:24)</a:t>
            </a:r>
          </a:p>
          <a:p>
            <a:pPr lvl="1"/>
            <a:r>
              <a:rPr lang="en-US" sz="2200" dirty="0"/>
              <a:t>This includes both the saints who are currently living as well as those who have passed on before (1 </a:t>
            </a:r>
            <a:r>
              <a:rPr lang="en-US" sz="2200" dirty="0" err="1"/>
              <a:t>Thes</a:t>
            </a:r>
            <a:r>
              <a:rPr lang="en-US" sz="2200" dirty="0"/>
              <a:t> 4:13-18)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2892" y="5751820"/>
            <a:ext cx="101183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27545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073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adientVTI">
  <a:themeElements>
    <a:clrScheme name="Float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522</Words>
  <Application>Microsoft Office PowerPoint</Application>
  <PresentationFormat>Custom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Univers</vt:lpstr>
      <vt:lpstr>GradientVTI</vt:lpstr>
      <vt:lpstr>1 Cor 15:1-23</vt:lpstr>
      <vt:lpstr>The Resurrection has been Proven       (vs 1-8)</vt:lpstr>
      <vt:lpstr>The Resurrection has Been Proven       (vs 1-8)</vt:lpstr>
      <vt:lpstr>The Resurrection Has Been Protested by Many           (vs 12-19)</vt:lpstr>
      <vt:lpstr>Consequences of the Protest… If They are Right…</vt:lpstr>
      <vt:lpstr>PowerPoint Presentation</vt:lpstr>
      <vt:lpstr>The Resurrection is a Precious Event that did Occur (20-23)</vt:lpstr>
      <vt:lpstr>Because Jesus lives, all the Negatives from Verses 12-19 Become Positives</vt:lpstr>
      <vt:lpstr>His Resurrection is Precious because of its Victory        (vs 22-23)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Cor 15:1-23</dc:title>
  <dc:creator>Rob Miller</dc:creator>
  <cp:lastModifiedBy>West End</cp:lastModifiedBy>
  <cp:revision>1</cp:revision>
  <cp:lastPrinted>2022-10-15T17:57:31Z</cp:lastPrinted>
  <dcterms:created xsi:type="dcterms:W3CDTF">2022-10-13T02:38:03Z</dcterms:created>
  <dcterms:modified xsi:type="dcterms:W3CDTF">2022-10-15T17:57:43Z</dcterms:modified>
</cp:coreProperties>
</file>