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5" r:id="rId12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0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45EAE8-86C6-4E6B-8B8F-6CDB58F00936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6AA9A-EB4E-40AF-90E5-501BE58C4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11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phil+2%3A1-8&amp;version=NKJV;NET;ESV;KJV#fen-NKJV-29393a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biblegateway.com/passage/?search=phil+2%3A1-8&amp;version=NKJV;NET;ESV;KJV#fen-NKJV-29399c" TargetMode="External"/><Relationship Id="rId4" Type="http://schemas.openxmlformats.org/officeDocument/2006/relationships/hyperlink" Target="https://www.biblegateway.com/passage/?search=phil+2%3A1-8&amp;version=NKJV;NET;ESV;KJV#fen-NKJV-29398b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 Therefore if </a:t>
            </a:r>
            <a:r>
              <a:rPr lang="en-US" i="1" dirty="0"/>
              <a:t>there is</a:t>
            </a:r>
            <a:r>
              <a:rPr lang="en-US" dirty="0"/>
              <a:t> any </a:t>
            </a:r>
            <a:r>
              <a:rPr lang="en-US" baseline="30000" dirty="0"/>
              <a:t>[</a:t>
            </a:r>
            <a:r>
              <a:rPr lang="en-US" baseline="30000" dirty="0">
                <a:hlinkClick r:id="rId3" tooltip="See footnote a"/>
              </a:rPr>
              <a:t>a</a:t>
            </a:r>
            <a:r>
              <a:rPr lang="en-US" baseline="30000" dirty="0"/>
              <a:t>]</a:t>
            </a:r>
            <a:r>
              <a:rPr lang="en-US" dirty="0"/>
              <a:t>consolation in Christ, if any comfort of love, if any fellowship of the Spirit, if any affection and mercy, </a:t>
            </a:r>
            <a:r>
              <a:rPr lang="en-US" baseline="30000" dirty="0"/>
              <a:t>2 </a:t>
            </a:r>
            <a:r>
              <a:rPr lang="en-US" dirty="0"/>
              <a:t>fulfill my joy by being like-minded, having the same love, </a:t>
            </a:r>
            <a:r>
              <a:rPr lang="en-US" i="1" dirty="0"/>
              <a:t>being</a:t>
            </a:r>
            <a:r>
              <a:rPr lang="en-US" dirty="0"/>
              <a:t> of one accord, of one mind. </a:t>
            </a:r>
            <a:r>
              <a:rPr lang="en-US" baseline="30000" dirty="0"/>
              <a:t>3 </a:t>
            </a:r>
            <a:r>
              <a:rPr lang="en-US" i="1" dirty="0"/>
              <a:t>Let</a:t>
            </a:r>
            <a:r>
              <a:rPr lang="en-US" dirty="0"/>
              <a:t> nothing </a:t>
            </a:r>
            <a:r>
              <a:rPr lang="en-US" i="1" dirty="0"/>
              <a:t>be done</a:t>
            </a:r>
            <a:r>
              <a:rPr lang="en-US" dirty="0"/>
              <a:t> through selfish ambition or conceit, but in lowliness of mind let each esteem others better than himself. </a:t>
            </a:r>
            <a:r>
              <a:rPr lang="en-US" baseline="30000" dirty="0"/>
              <a:t>4 </a:t>
            </a:r>
            <a:r>
              <a:rPr lang="en-US" dirty="0"/>
              <a:t>Let each of you look out not only for his own interests, but also for the interests of others.</a:t>
            </a:r>
          </a:p>
          <a:p>
            <a:endParaRPr lang="en-US" b="1" dirty="0"/>
          </a:p>
          <a:p>
            <a:r>
              <a:rPr lang="en-US" b="1" dirty="0"/>
              <a:t>The Humbled and Exalted Christ</a:t>
            </a:r>
          </a:p>
          <a:p>
            <a:r>
              <a:rPr lang="en-US" baseline="30000" dirty="0"/>
              <a:t>5 </a:t>
            </a:r>
            <a:r>
              <a:rPr lang="en-US" dirty="0"/>
              <a:t>Let this mind be in you which was also in Christ Jesus, </a:t>
            </a:r>
            <a:r>
              <a:rPr lang="en-US" baseline="30000" dirty="0"/>
              <a:t>6 </a:t>
            </a:r>
            <a:r>
              <a:rPr lang="en-US" dirty="0"/>
              <a:t>who, being in the form of God, did not consider it </a:t>
            </a:r>
            <a:r>
              <a:rPr lang="en-US" baseline="30000" dirty="0"/>
              <a:t>[</a:t>
            </a:r>
            <a:r>
              <a:rPr lang="en-US" baseline="30000" dirty="0">
                <a:hlinkClick r:id="rId4" tooltip="See footnote b"/>
              </a:rPr>
              <a:t>b</a:t>
            </a:r>
            <a:r>
              <a:rPr lang="en-US" baseline="30000" dirty="0"/>
              <a:t>]</a:t>
            </a:r>
            <a:r>
              <a:rPr lang="en-US" dirty="0"/>
              <a:t>robbery to be equal with God, </a:t>
            </a:r>
            <a:r>
              <a:rPr lang="en-US" baseline="30000" dirty="0"/>
              <a:t>7 </a:t>
            </a:r>
            <a:r>
              <a:rPr lang="en-US" dirty="0"/>
              <a:t>but </a:t>
            </a:r>
            <a:r>
              <a:rPr lang="en-US" baseline="30000" dirty="0"/>
              <a:t>[</a:t>
            </a:r>
            <a:r>
              <a:rPr lang="en-US" baseline="30000" dirty="0">
                <a:hlinkClick r:id="rId5" tooltip="See footnote c"/>
              </a:rPr>
              <a:t>c</a:t>
            </a:r>
            <a:r>
              <a:rPr lang="en-US" baseline="30000" dirty="0"/>
              <a:t>]</a:t>
            </a:r>
            <a:r>
              <a:rPr lang="en-US" dirty="0"/>
              <a:t>made Himself of no reputation, taking the form of a bondservant, </a:t>
            </a:r>
            <a:r>
              <a:rPr lang="en-US" i="1" dirty="0"/>
              <a:t>and</a:t>
            </a:r>
            <a:r>
              <a:rPr lang="en-US" dirty="0"/>
              <a:t> coming in the likeness of men. </a:t>
            </a:r>
            <a:r>
              <a:rPr lang="en-US" baseline="30000" dirty="0"/>
              <a:t>8 </a:t>
            </a:r>
            <a:r>
              <a:rPr lang="en-US" dirty="0"/>
              <a:t>And being found in appearance as a man, He humbled Himself and became obedient to </a:t>
            </a:r>
            <a:r>
              <a:rPr lang="en-US" i="1" dirty="0"/>
              <a:t>the point of</a:t>
            </a:r>
            <a:r>
              <a:rPr lang="en-US" dirty="0"/>
              <a:t> death, even the death of the cross.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46AA9A-EB4E-40AF-90E5-501BE58C4C7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87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01881" y="3085765"/>
            <a:ext cx="10169039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3072" y="1020431"/>
            <a:ext cx="9894194" cy="1475013"/>
          </a:xfrm>
          <a:effectLst/>
        </p:spPr>
        <p:txBody>
          <a:bodyPr anchor="b">
            <a:normAutofit/>
          </a:bodyPr>
          <a:lstStyle>
            <a:lvl1pPr>
              <a:defRPr sz="324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3075" y="2495446"/>
            <a:ext cx="9894191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440" cap="all">
                <a:solidFill>
                  <a:schemeClr val="accent1"/>
                </a:solidFill>
              </a:defRPr>
            </a:lvl1pPr>
            <a:lvl2pPr marL="411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2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5/12/2022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025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23073" y="702156"/>
            <a:ext cx="9926654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63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7252336" y="599725"/>
            <a:ext cx="3318584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83780" y="863600"/>
            <a:ext cx="281178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7431" y="863600"/>
            <a:ext cx="6445463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01881" y="457200"/>
            <a:ext cx="3332988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7237932" y="453643"/>
            <a:ext cx="3332988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3817647" y="457200"/>
            <a:ext cx="3332988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5/12/2022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010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073" y="702156"/>
            <a:ext cx="9926654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073" y="2340864"/>
            <a:ext cx="9926654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5/12/2022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68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03035" y="5141975"/>
            <a:ext cx="10161774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074" y="2393951"/>
            <a:ext cx="9926654" cy="2147467"/>
          </a:xfrm>
        </p:spPr>
        <p:txBody>
          <a:bodyPr anchor="b">
            <a:normAutofit/>
          </a:bodyPr>
          <a:lstStyle>
            <a:lvl1pPr algn="l">
              <a:defRPr sz="324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73" y="4541417"/>
            <a:ext cx="9926654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620" cap="all">
                <a:solidFill>
                  <a:schemeClr val="accent1"/>
                </a:solidFill>
              </a:defRPr>
            </a:lvl1pPr>
            <a:lvl2pPr marL="41148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5/12/2022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454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074" y="729658"/>
            <a:ext cx="9926654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3074" y="2228004"/>
            <a:ext cx="46752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74436" y="2228004"/>
            <a:ext cx="46752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5/12/2022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687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23074" y="729658"/>
            <a:ext cx="9926654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72" y="2250891"/>
            <a:ext cx="4675292" cy="557784"/>
          </a:xfrm>
        </p:spPr>
        <p:txBody>
          <a:bodyPr anchor="ctr">
            <a:noAutofit/>
          </a:bodyPr>
          <a:lstStyle>
            <a:lvl1pPr marL="0" indent="0"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3075" y="2926053"/>
            <a:ext cx="4675289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74435" y="2250893"/>
            <a:ext cx="4675293" cy="553373"/>
          </a:xfrm>
        </p:spPr>
        <p:txBody>
          <a:bodyPr anchor="ctr">
            <a:noAutofit/>
          </a:bodyPr>
          <a:lstStyle>
            <a:lvl1pPr marL="0" marR="0" indent="0" algn="l" defTabSz="41148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54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marL="0" marR="0" lvl="0" indent="0" algn="l" defTabSz="41148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54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74434" y="2926053"/>
            <a:ext cx="4675294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5/12/2022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69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18305" y="729658"/>
            <a:ext cx="9926654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5/12/2022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777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5/12/2022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332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03036" y="601201"/>
            <a:ext cx="3314451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071" y="933451"/>
            <a:ext cx="2728667" cy="1722419"/>
          </a:xfrm>
        </p:spPr>
        <p:txBody>
          <a:bodyPr anchor="b">
            <a:normAutofit/>
          </a:bodyPr>
          <a:lstStyle>
            <a:lvl1pPr algn="l">
              <a:defRPr sz="216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0836" y="1179829"/>
            <a:ext cx="5985892" cy="4658216"/>
          </a:xfrm>
        </p:spPr>
        <p:txBody>
          <a:bodyPr anchor="ctr">
            <a:normAutofit/>
          </a:bodyPr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620">
                <a:solidFill>
                  <a:schemeClr val="tx2"/>
                </a:solidFill>
              </a:defRPr>
            </a:lvl2pPr>
            <a:lvl3pPr>
              <a:defRPr sz="1440">
                <a:solidFill>
                  <a:schemeClr val="tx2"/>
                </a:solidFill>
              </a:defRPr>
            </a:lvl3pPr>
            <a:lvl4pPr>
              <a:defRPr sz="1260">
                <a:solidFill>
                  <a:schemeClr val="tx2"/>
                </a:solidFill>
              </a:defRPr>
            </a:lvl4pPr>
            <a:lvl5pPr>
              <a:defRPr sz="1260">
                <a:solidFill>
                  <a:schemeClr val="tx2"/>
                </a:solidFill>
              </a:defRPr>
            </a:lvl5pPr>
            <a:lvl6pPr>
              <a:defRPr sz="1260">
                <a:solidFill>
                  <a:schemeClr val="tx2"/>
                </a:solidFill>
              </a:defRPr>
            </a:lvl6pPr>
            <a:lvl7pPr>
              <a:defRPr sz="1260">
                <a:solidFill>
                  <a:schemeClr val="tx2"/>
                </a:solidFill>
              </a:defRPr>
            </a:lvl7pPr>
            <a:lvl8pPr>
              <a:defRPr sz="1260">
                <a:solidFill>
                  <a:schemeClr val="tx2"/>
                </a:solidFill>
              </a:defRPr>
            </a:lvl8pPr>
            <a:lvl9pPr>
              <a:defRPr sz="126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1071" y="2836654"/>
            <a:ext cx="2728667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440">
                <a:solidFill>
                  <a:srgbClr val="FFFFFF"/>
                </a:solidFill>
              </a:defRPr>
            </a:lvl1pPr>
            <a:lvl2pPr marL="411480" indent="0">
              <a:buNone/>
              <a:defRPr sz="99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45356" y="6456917"/>
            <a:ext cx="256031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5/12/2022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3073" y="6452591"/>
            <a:ext cx="622548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02470" y="6456917"/>
            <a:ext cx="947259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240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074" y="4693389"/>
            <a:ext cx="9926654" cy="566738"/>
          </a:xfrm>
        </p:spPr>
        <p:txBody>
          <a:bodyPr anchor="b">
            <a:normAutofit/>
          </a:bodyPr>
          <a:lstStyle>
            <a:lvl1pPr algn="l">
              <a:defRPr sz="216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3036" y="641351"/>
            <a:ext cx="10161773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440"/>
            </a:lvl1pPr>
            <a:lvl2pPr marL="411480" indent="0">
              <a:buNone/>
              <a:defRPr sz="1440"/>
            </a:lvl2pPr>
            <a:lvl3pPr marL="822960" indent="0">
              <a:buNone/>
              <a:defRPr sz="1440"/>
            </a:lvl3pPr>
            <a:lvl4pPr marL="1234440" indent="0">
              <a:buNone/>
              <a:defRPr sz="1440"/>
            </a:lvl4pPr>
            <a:lvl5pPr marL="1645920" indent="0">
              <a:buNone/>
              <a:defRPr sz="1440"/>
            </a:lvl5pPr>
            <a:lvl6pPr marL="2057400" indent="0">
              <a:buNone/>
              <a:defRPr sz="1440"/>
            </a:lvl6pPr>
            <a:lvl7pPr marL="2468880" indent="0">
              <a:buNone/>
              <a:defRPr sz="1440"/>
            </a:lvl7pPr>
            <a:lvl8pPr marL="2880360" indent="0">
              <a:buNone/>
              <a:defRPr sz="1440"/>
            </a:lvl8pPr>
            <a:lvl9pPr marL="3291840" indent="0">
              <a:buNone/>
              <a:defRPr sz="144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3073" y="5260127"/>
            <a:ext cx="9926655" cy="998148"/>
          </a:xfrm>
        </p:spPr>
        <p:txBody>
          <a:bodyPr anchor="t">
            <a:normAutofit/>
          </a:bodyPr>
          <a:lstStyle>
            <a:lvl1pPr marL="0" indent="0">
              <a:buNone/>
              <a:defRPr sz="144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5/12/2022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997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3073" y="705124"/>
            <a:ext cx="9926654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73" y="2336003"/>
            <a:ext cx="9926654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45356" y="6423915"/>
            <a:ext cx="25603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3073" y="6423915"/>
            <a:ext cx="62254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2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02470" y="6423915"/>
            <a:ext cx="9472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01881" y="457200"/>
            <a:ext cx="3332988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237932" y="453643"/>
            <a:ext cx="3332988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817647" y="457200"/>
            <a:ext cx="3332988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4666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790" r:id="rId6"/>
    <p:sldLayoutId id="2147483795" r:id="rId7"/>
    <p:sldLayoutId id="2147483791" r:id="rId8"/>
    <p:sldLayoutId id="2147483792" r:id="rId9"/>
    <p:sldLayoutId id="2147483793" r:id="rId10"/>
    <p:sldLayoutId id="2147483794" r:id="rId11"/>
  </p:sldLayoutIdLst>
  <p:hf sldNum="0" hdr="0" ftr="0" dt="0"/>
  <p:txStyles>
    <p:titleStyle>
      <a:lvl1pPr algn="l" defTabSz="411480" rtl="0" eaLnBrk="1" latinLnBrk="0" hangingPunct="1">
        <a:lnSpc>
          <a:spcPct val="90000"/>
        </a:lnSpc>
        <a:spcBef>
          <a:spcPct val="0"/>
        </a:spcBef>
        <a:buNone/>
        <a:defRPr sz="243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5400" indent="-275400" algn="l" defTabSz="411480" rtl="0" eaLnBrk="1" latinLnBrk="0" hangingPunct="1">
        <a:lnSpc>
          <a:spcPct val="120000"/>
        </a:lnSpc>
        <a:spcBef>
          <a:spcPct val="20000"/>
        </a:spcBef>
        <a:spcAft>
          <a:spcPts val="54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67000" indent="-275400" algn="l" defTabSz="411480" rtl="0" eaLnBrk="1" latinLnBrk="0" hangingPunct="1">
        <a:lnSpc>
          <a:spcPct val="120000"/>
        </a:lnSpc>
        <a:spcBef>
          <a:spcPct val="20000"/>
        </a:spcBef>
        <a:spcAft>
          <a:spcPts val="54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10000" indent="-243000" algn="l" defTabSz="411480" rtl="0" eaLnBrk="1" latinLnBrk="0" hangingPunct="1">
        <a:lnSpc>
          <a:spcPct val="120000"/>
        </a:lnSpc>
        <a:spcBef>
          <a:spcPct val="20000"/>
        </a:spcBef>
        <a:spcAft>
          <a:spcPts val="54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0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117800" indent="-210600" algn="l" defTabSz="411480" rtl="0" eaLnBrk="1" latinLnBrk="0" hangingPunct="1">
        <a:lnSpc>
          <a:spcPct val="120000"/>
        </a:lnSpc>
        <a:spcBef>
          <a:spcPct val="20000"/>
        </a:spcBef>
        <a:spcAft>
          <a:spcPts val="54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99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41800" indent="-210600" algn="l" defTabSz="411480" rtl="0" eaLnBrk="1" latinLnBrk="0" hangingPunct="1">
        <a:lnSpc>
          <a:spcPct val="120000"/>
        </a:lnSpc>
        <a:spcBef>
          <a:spcPct val="20000"/>
        </a:spcBef>
        <a:spcAft>
          <a:spcPts val="54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99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710000" indent="-205740" algn="l" defTabSz="411480" rtl="0" eaLnBrk="1" latinLnBrk="0" hangingPunct="1">
        <a:spcBef>
          <a:spcPct val="20000"/>
        </a:spcBef>
        <a:spcAft>
          <a:spcPts val="54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080" kern="1200">
          <a:solidFill>
            <a:schemeClr val="tx2"/>
          </a:solidFill>
          <a:latin typeface="+mn-lt"/>
          <a:ea typeface="+mn-ea"/>
          <a:cs typeface="+mn-cs"/>
        </a:defRPr>
      </a:lvl6pPr>
      <a:lvl7pPr marL="1980000" indent="-205740" algn="l" defTabSz="411480" rtl="0" eaLnBrk="1" latinLnBrk="0" hangingPunct="1">
        <a:spcBef>
          <a:spcPct val="20000"/>
        </a:spcBef>
        <a:spcAft>
          <a:spcPts val="54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080" kern="1200">
          <a:solidFill>
            <a:schemeClr val="tx2"/>
          </a:solidFill>
          <a:latin typeface="+mn-lt"/>
          <a:ea typeface="+mn-ea"/>
          <a:cs typeface="+mn-cs"/>
        </a:defRPr>
      </a:lvl7pPr>
      <a:lvl8pPr marL="2250000" indent="-205740" algn="l" defTabSz="411480" rtl="0" eaLnBrk="1" latinLnBrk="0" hangingPunct="1">
        <a:spcBef>
          <a:spcPct val="20000"/>
        </a:spcBef>
        <a:spcAft>
          <a:spcPts val="54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080" kern="1200">
          <a:solidFill>
            <a:schemeClr val="tx2"/>
          </a:solidFill>
          <a:latin typeface="+mn-lt"/>
          <a:ea typeface="+mn-ea"/>
          <a:cs typeface="+mn-cs"/>
        </a:defRPr>
      </a:lvl8pPr>
      <a:lvl9pPr marL="2520000" indent="-205740" algn="l" defTabSz="411480" rtl="0" eaLnBrk="1" latinLnBrk="0" hangingPunct="1">
        <a:spcBef>
          <a:spcPct val="20000"/>
        </a:spcBef>
        <a:spcAft>
          <a:spcPts val="54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08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75">
            <a:extLst>
              <a:ext uri="{FF2B5EF4-FFF2-40B4-BE49-F238E27FC236}">
                <a16:creationId xmlns:a16="http://schemas.microsoft.com/office/drawing/2014/main" id="{7CA59BF9-6B4A-4513-A761-F0F7B76512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42900"/>
            <a:ext cx="10972800" cy="6172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1032" name="Rectangle 77">
            <a:extLst>
              <a:ext uri="{FF2B5EF4-FFF2-40B4-BE49-F238E27FC236}">
                <a16:creationId xmlns:a16="http://schemas.microsoft.com/office/drawing/2014/main" id="{98C949DA-AD3D-4D8C-8B43-091F8E8B27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1881" y="754381"/>
            <a:ext cx="5579669" cy="854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B3AAE564-1BB5-4C9F-815D-432D99AFB2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2471" y="751179"/>
            <a:ext cx="4509821" cy="8869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82" name="Rectangle 81">
            <a:extLst>
              <a:ext uri="{FF2B5EF4-FFF2-40B4-BE49-F238E27FC236}">
                <a16:creationId xmlns:a16="http://schemas.microsoft.com/office/drawing/2014/main" id="{6DB34C8E-19EE-4246-8A53-5C278DB445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917258"/>
            <a:ext cx="10972799" cy="559784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pic>
        <p:nvPicPr>
          <p:cNvPr id="1026" name="Picture 2" descr="Saints Speak - 9/19/2019 - How Can I Help?">
            <a:extLst>
              <a:ext uri="{FF2B5EF4-FFF2-40B4-BE49-F238E27FC236}">
                <a16:creationId xmlns:a16="http://schemas.microsoft.com/office/drawing/2014/main" id="{879A208B-C8FE-8150-AEA6-13F695A08A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1439" y="2165738"/>
            <a:ext cx="5000550" cy="267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" name="Rectangle 83">
            <a:extLst>
              <a:ext uri="{FF2B5EF4-FFF2-40B4-BE49-F238E27FC236}">
                <a16:creationId xmlns:a16="http://schemas.microsoft.com/office/drawing/2014/main" id="{CF766FAB-51B8-4B1C-A418-CDF2F6C0F1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2471" y="883980"/>
            <a:ext cx="4508449" cy="521042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9AC9C8-2C96-3805-20D0-0BD79A37BC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35741" y="1620203"/>
            <a:ext cx="3704325" cy="187728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Every member doing their part in the body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3973A7-4589-3FED-78DE-A32DED25D2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7037" y="3716179"/>
            <a:ext cx="3704325" cy="1393379"/>
          </a:xfrm>
        </p:spPr>
        <p:txBody>
          <a:bodyPr>
            <a:normAutofit/>
          </a:bodyPr>
          <a:lstStyle/>
          <a:p>
            <a:r>
              <a:rPr lang="en-US" sz="3600" b="1" i="1" dirty="0">
                <a:solidFill>
                  <a:srgbClr val="FFFFFF">
                    <a:alpha val="75000"/>
                  </a:srgbClr>
                </a:solidFill>
              </a:rPr>
              <a:t>1 Cor 12:12-27</a:t>
            </a:r>
          </a:p>
        </p:txBody>
      </p:sp>
    </p:spTree>
    <p:extLst>
      <p:ext uri="{BB962C8B-B14F-4D97-AF65-F5344CB8AC3E}">
        <p14:creationId xmlns:p14="http://schemas.microsoft.com/office/powerpoint/2010/main" val="3397030028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DDC3EF6-2EA5-44B3-94C7-9DDA67A12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1880" y="457200"/>
            <a:ext cx="3332988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925A9A-E9FA-496E-9C09-7C2845E006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37932" y="453643"/>
            <a:ext cx="3332988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073ABB4-E164-4CBF-ADFF-25552BB7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7647" y="457200"/>
            <a:ext cx="3332988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259A422-0023-4292-8200-E080556F3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2413CA5-4739-4BC9-8BB3-B0A4928D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9310" y="480060"/>
            <a:ext cx="10114179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786903C8-CB01-CFC3-4F25-68AD42D9C7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" y="901751"/>
            <a:ext cx="9814559" cy="5054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416249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ext, letter&#10;&#10;Description automatically generated">
            <a:extLst>
              <a:ext uri="{FF2B5EF4-FFF2-40B4-BE49-F238E27FC236}">
                <a16:creationId xmlns:a16="http://schemas.microsoft.com/office/drawing/2014/main" id="{E83F7266-F4C6-2685-1A7D-BD3A76F0FCF2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2800" cy="6857999"/>
          </a:xfrm>
        </p:spPr>
      </p:pic>
    </p:spTree>
    <p:extLst>
      <p:ext uri="{BB962C8B-B14F-4D97-AF65-F5344CB8AC3E}">
        <p14:creationId xmlns:p14="http://schemas.microsoft.com/office/powerpoint/2010/main" val="41907912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07D3-2B86-C169-AE39-2F001BA57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 member plays a vital part assigned by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DA40B-90EA-A7A6-A5BB-D2336159D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520" dirty="0"/>
              <a:t>1 Cor 12:14-18 “</a:t>
            </a:r>
            <a:r>
              <a:rPr lang="en-US" sz="2520" baseline="30000" dirty="0"/>
              <a:t>14 </a:t>
            </a:r>
            <a:r>
              <a:rPr lang="en-US" sz="2520" dirty="0"/>
              <a:t>For in fact the body is </a:t>
            </a:r>
            <a:r>
              <a:rPr lang="en-US" sz="2520" dirty="0">
                <a:highlight>
                  <a:srgbClr val="FFFF00"/>
                </a:highlight>
              </a:rPr>
              <a:t>not one member but many</a:t>
            </a:r>
            <a:r>
              <a:rPr lang="en-US" sz="2520" dirty="0"/>
              <a:t>. </a:t>
            </a:r>
            <a:r>
              <a:rPr lang="en-US" sz="2520" baseline="30000" dirty="0"/>
              <a:t> </a:t>
            </a:r>
            <a:r>
              <a:rPr lang="en-US" sz="2520" dirty="0"/>
              <a:t>If the foot should say, “Because I am not a hand, I am not of the body,” is it therefore not of the body? </a:t>
            </a:r>
            <a:r>
              <a:rPr lang="en-US" sz="2520" baseline="30000" dirty="0"/>
              <a:t>16 </a:t>
            </a:r>
            <a:r>
              <a:rPr lang="en-US" sz="2520" dirty="0"/>
              <a:t>And if the ear should say, “Because I am not an eye, I am not of the body,” is it therefore not of the body? </a:t>
            </a:r>
            <a:r>
              <a:rPr lang="en-US" sz="2520" baseline="30000" dirty="0"/>
              <a:t>17 </a:t>
            </a:r>
            <a:r>
              <a:rPr lang="en-US" sz="2520" dirty="0"/>
              <a:t>If the whole body </a:t>
            </a:r>
            <a:r>
              <a:rPr lang="en-US" sz="2520" i="1" dirty="0"/>
              <a:t>were</a:t>
            </a:r>
            <a:r>
              <a:rPr lang="en-US" sz="2520" dirty="0"/>
              <a:t> an eye, where </a:t>
            </a:r>
            <a:r>
              <a:rPr lang="en-US" sz="2520" i="1" dirty="0"/>
              <a:t>would be</a:t>
            </a:r>
            <a:r>
              <a:rPr lang="en-US" sz="2520" dirty="0"/>
              <a:t> the hearing? If the whole </a:t>
            </a:r>
            <a:r>
              <a:rPr lang="en-US" sz="2520" i="1" dirty="0"/>
              <a:t>were</a:t>
            </a:r>
            <a:r>
              <a:rPr lang="en-US" sz="2520" dirty="0"/>
              <a:t> hearing, where </a:t>
            </a:r>
            <a:r>
              <a:rPr lang="en-US" sz="2520" i="1" dirty="0"/>
              <a:t>would be</a:t>
            </a:r>
            <a:r>
              <a:rPr lang="en-US" sz="2520" dirty="0"/>
              <a:t> the smelling? </a:t>
            </a:r>
            <a:r>
              <a:rPr lang="en-US" sz="2520" baseline="30000" dirty="0"/>
              <a:t>18 </a:t>
            </a:r>
            <a:r>
              <a:rPr lang="en-US" sz="2520" dirty="0"/>
              <a:t>But now God has set the members, each one of them, in the body just as He pleased.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991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07D3-2B86-C169-AE39-2F001BA57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 member plays a vital part assigned by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DA40B-90EA-A7A6-A5BB-D2336159D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520" dirty="0"/>
              <a:t>1 Cor 12:14-18 “</a:t>
            </a:r>
            <a:r>
              <a:rPr lang="en-US" sz="2520" baseline="30000" dirty="0"/>
              <a:t>14 </a:t>
            </a:r>
            <a:r>
              <a:rPr lang="en-US" sz="2520" dirty="0"/>
              <a:t>For in fact the body is not one member but many. </a:t>
            </a:r>
            <a:r>
              <a:rPr lang="en-US" sz="2520" baseline="30000" dirty="0"/>
              <a:t> </a:t>
            </a:r>
            <a:r>
              <a:rPr lang="en-US" sz="2520" dirty="0"/>
              <a:t>If the foot should say, “Because I am not a hand, I am not of the body,” is it therefore not of the body? </a:t>
            </a:r>
            <a:r>
              <a:rPr lang="en-US" sz="2520" baseline="30000" dirty="0"/>
              <a:t>16 </a:t>
            </a:r>
            <a:r>
              <a:rPr lang="en-US" sz="2520" dirty="0"/>
              <a:t>And if the ear should say, “Because I am not an eye, I am not of the body,” is it therefore not of the body? </a:t>
            </a:r>
            <a:r>
              <a:rPr lang="en-US" sz="2520" baseline="30000" dirty="0"/>
              <a:t>17 </a:t>
            </a:r>
            <a:r>
              <a:rPr lang="en-US" sz="2520" dirty="0"/>
              <a:t>If the whole body </a:t>
            </a:r>
            <a:r>
              <a:rPr lang="en-US" sz="2520" i="1" dirty="0"/>
              <a:t>were</a:t>
            </a:r>
            <a:r>
              <a:rPr lang="en-US" sz="2520" dirty="0"/>
              <a:t> an eye, where </a:t>
            </a:r>
            <a:r>
              <a:rPr lang="en-US" sz="2520" i="1" dirty="0"/>
              <a:t>would be</a:t>
            </a:r>
            <a:r>
              <a:rPr lang="en-US" sz="2520" dirty="0"/>
              <a:t> the hearing? If the whole </a:t>
            </a:r>
            <a:r>
              <a:rPr lang="en-US" sz="2520" i="1" dirty="0"/>
              <a:t>were</a:t>
            </a:r>
            <a:r>
              <a:rPr lang="en-US" sz="2520" dirty="0"/>
              <a:t> hearing, where </a:t>
            </a:r>
            <a:r>
              <a:rPr lang="en-US" sz="2520" i="1" dirty="0"/>
              <a:t>would be</a:t>
            </a:r>
            <a:r>
              <a:rPr lang="en-US" sz="2520" dirty="0"/>
              <a:t> the smelling? </a:t>
            </a:r>
            <a:r>
              <a:rPr lang="en-US" sz="2520" baseline="30000" dirty="0"/>
              <a:t>18 </a:t>
            </a:r>
            <a:r>
              <a:rPr lang="en-US" sz="2520" dirty="0"/>
              <a:t>But now </a:t>
            </a:r>
            <a:r>
              <a:rPr lang="en-US" sz="2520" dirty="0">
                <a:highlight>
                  <a:srgbClr val="FFFF00"/>
                </a:highlight>
              </a:rPr>
              <a:t>God has set the members, each one of them, in the body just as He pleased</a:t>
            </a:r>
            <a:r>
              <a:rPr lang="en-US" sz="2520" dirty="0"/>
              <a:t>.</a:t>
            </a:r>
            <a:r>
              <a:rPr lang="en-US" sz="2520" dirty="0">
                <a:highlight>
                  <a:srgbClr val="FFFF00"/>
                </a:highlight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808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3DC05-AE9D-7C9F-F3A5-F682F862D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have something to offer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5B28B-526C-A6BB-733F-998F67A07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520" dirty="0"/>
              <a:t>1 Cor 12:21-22 “</a:t>
            </a:r>
            <a:r>
              <a:rPr lang="en-US" sz="2520" baseline="30000" dirty="0"/>
              <a:t>21 </a:t>
            </a:r>
            <a:r>
              <a:rPr lang="en-US" sz="2520" dirty="0"/>
              <a:t>And the eye cannot say to the hand, “I have no need of you”; nor again the head to the feet, “I have no need of you.” </a:t>
            </a:r>
            <a:r>
              <a:rPr lang="en-US" sz="2520" baseline="30000" dirty="0"/>
              <a:t>22 </a:t>
            </a:r>
            <a:r>
              <a:rPr lang="en-US" sz="2520" dirty="0"/>
              <a:t>No, much rather, </a:t>
            </a:r>
            <a:r>
              <a:rPr lang="en-US" sz="2520" dirty="0">
                <a:highlight>
                  <a:srgbClr val="FFFF00"/>
                </a:highlight>
              </a:rPr>
              <a:t>those members of the body which seem to be weaker are necessary</a:t>
            </a:r>
            <a:r>
              <a:rPr lang="en-US" sz="252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44042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C8C25-25F2-FA6A-3438-7F3329406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members should be held in high regard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667533A-D7C0-5FCE-0B56-3A3C4D29B9C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376" y="2444614"/>
            <a:ext cx="7242048" cy="3438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731216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94F58-5150-E311-F931-78B7E7E0E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Each member is to have the same care for one another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BC0F1-25C7-5EE5-3C18-D7F8C3D7D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520" dirty="0"/>
              <a:t>1 Cor 12:25-27 “</a:t>
            </a:r>
            <a:r>
              <a:rPr lang="en-US" sz="2520" baseline="30000" dirty="0"/>
              <a:t>25 </a:t>
            </a:r>
            <a:r>
              <a:rPr lang="en-US" sz="2520" dirty="0"/>
              <a:t>that there should be no schism in the body, but </a:t>
            </a:r>
            <a:r>
              <a:rPr lang="en-US" sz="2520" i="1" dirty="0"/>
              <a:t>that</a:t>
            </a:r>
            <a:r>
              <a:rPr lang="en-US" sz="2520" dirty="0"/>
              <a:t> the </a:t>
            </a:r>
            <a:r>
              <a:rPr lang="en-US" sz="2520" dirty="0">
                <a:highlight>
                  <a:srgbClr val="FFFF00"/>
                </a:highlight>
              </a:rPr>
              <a:t>members should have the same care for one another</a:t>
            </a:r>
            <a:r>
              <a:rPr lang="en-US" sz="2520" dirty="0"/>
              <a:t>. </a:t>
            </a:r>
            <a:r>
              <a:rPr lang="en-US" sz="2520" baseline="30000" dirty="0"/>
              <a:t>26 </a:t>
            </a:r>
            <a:r>
              <a:rPr lang="en-US" sz="2520" dirty="0"/>
              <a:t>And if one member suffers, all the members suffer with </a:t>
            </a:r>
            <a:r>
              <a:rPr lang="en-US" sz="2520" i="1" dirty="0"/>
              <a:t>it;</a:t>
            </a:r>
            <a:r>
              <a:rPr lang="en-US" sz="2520" dirty="0"/>
              <a:t> or if one member is honored, all the members rejoice with </a:t>
            </a:r>
            <a:r>
              <a:rPr lang="en-US" sz="2520" i="1" dirty="0"/>
              <a:t>it. </a:t>
            </a:r>
            <a:r>
              <a:rPr lang="en-US" sz="2520" baseline="30000" dirty="0"/>
              <a:t>27 </a:t>
            </a:r>
            <a:r>
              <a:rPr lang="en-US" sz="2520" dirty="0"/>
              <a:t>Now you are the body of Christ, and members individually.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20317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" name="Rectangle 81">
            <a:extLst>
              <a:ext uri="{FF2B5EF4-FFF2-40B4-BE49-F238E27FC236}">
                <a16:creationId xmlns:a16="http://schemas.microsoft.com/office/drawing/2014/main" id="{FBB53F82-F191-4EEB-AB7B-F69E634FA3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42900"/>
            <a:ext cx="10972800" cy="6172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CAC302-6068-434E-41DC-04944A517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073" y="974840"/>
            <a:ext cx="9926654" cy="1069848"/>
          </a:xfrm>
        </p:spPr>
        <p:txBody>
          <a:bodyPr>
            <a:normAutofit/>
          </a:bodyPr>
          <a:lstStyle/>
          <a:p>
            <a:r>
              <a:rPr lang="en-US" dirty="0"/>
              <a:t>Proper view of earth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616AA08-3831-473D-B61B-89484A33CF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1881" y="754381"/>
            <a:ext cx="3332988" cy="854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431B918-3A1C-46BA-9430-CAD97D9DA0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7647" y="754380"/>
            <a:ext cx="3332988" cy="8229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8400935A-2F82-4DC4-A4E1-E12EFB8C27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37932" y="751179"/>
            <a:ext cx="3332988" cy="88699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A3D5D599-1CAE-4C92-B5AE-8E51AF6D47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1880" y="2305347"/>
            <a:ext cx="4864175" cy="3641115"/>
          </a:xfrm>
          <a:prstGeom prst="rect">
            <a:avLst/>
          </a:prstGeom>
          <a:solidFill>
            <a:schemeClr val="bg1"/>
          </a:solidFill>
          <a:ln w="38100">
            <a:solidFill>
              <a:srgbClr val="4653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pic>
        <p:nvPicPr>
          <p:cNvPr id="2050" name="Picture 2" descr="Keys Success Stock Illustrations – 3,014 Keys Success Stock Illustrations,  Vectors &amp; Clipart - Dreamstime">
            <a:extLst>
              <a:ext uri="{FF2B5EF4-FFF2-40B4-BE49-F238E27FC236}">
                <a16:creationId xmlns:a16="http://schemas.microsoft.com/office/drawing/2014/main" id="{C8ED528D-B152-B50B-352B-074AAB2892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91" r="-1" b="-1"/>
          <a:stretch/>
        </p:blipFill>
        <p:spPr bwMode="auto">
          <a:xfrm>
            <a:off x="744733" y="2592048"/>
            <a:ext cx="4189658" cy="3064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Content Placeholder 2053">
            <a:extLst>
              <a:ext uri="{FF2B5EF4-FFF2-40B4-BE49-F238E27FC236}">
                <a16:creationId xmlns:a16="http://schemas.microsoft.com/office/drawing/2014/main" id="{9B51E432-7E74-C374-7A05-D060F567E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2225" y="2305347"/>
            <a:ext cx="4747501" cy="364111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2160" dirty="0"/>
          </a:p>
          <a:p>
            <a:pPr marL="0" indent="0">
              <a:buNone/>
            </a:pPr>
            <a:endParaRPr lang="en-US" sz="2160" dirty="0"/>
          </a:p>
          <a:p>
            <a:pPr marL="0" indent="0">
              <a:buNone/>
            </a:pPr>
            <a:r>
              <a:rPr lang="en-US" sz="2520" dirty="0"/>
              <a:t>1 Jn 2:15-17 “</a:t>
            </a:r>
            <a:r>
              <a:rPr lang="en-US" sz="2520" baseline="30000" dirty="0"/>
              <a:t>15 </a:t>
            </a:r>
            <a:r>
              <a:rPr lang="en-US" sz="2520" dirty="0"/>
              <a:t>Do not love the world or the things in the world. If anyone loves the world, the love of the Father is not in him. </a:t>
            </a:r>
            <a:r>
              <a:rPr lang="en-US" sz="2520" baseline="30000" dirty="0"/>
              <a:t>16 </a:t>
            </a:r>
            <a:r>
              <a:rPr lang="en-US" sz="2520" dirty="0"/>
              <a:t>For all that </a:t>
            </a:r>
            <a:r>
              <a:rPr lang="en-US" sz="2520" i="1" dirty="0"/>
              <a:t>is</a:t>
            </a:r>
            <a:r>
              <a:rPr lang="en-US" sz="2520" dirty="0"/>
              <a:t> in the world—the lust of the flesh, the lust of the eyes, and the pride of life—is not of the Father but is of the world. </a:t>
            </a:r>
            <a:r>
              <a:rPr lang="en-US" sz="2520" baseline="30000" dirty="0"/>
              <a:t>17 </a:t>
            </a:r>
            <a:r>
              <a:rPr lang="en-US" sz="2520" dirty="0"/>
              <a:t>And the world is passing away, and the lust of it; but he who does the will of God abides forever.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79722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" name="Rectangle 81">
            <a:extLst>
              <a:ext uri="{FF2B5EF4-FFF2-40B4-BE49-F238E27FC236}">
                <a16:creationId xmlns:a16="http://schemas.microsoft.com/office/drawing/2014/main" id="{FBB53F82-F191-4EEB-AB7B-F69E634FA3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42900"/>
            <a:ext cx="10972800" cy="6172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CAC302-6068-434E-41DC-04944A517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073" y="974840"/>
            <a:ext cx="9926654" cy="1069848"/>
          </a:xfrm>
        </p:spPr>
        <p:txBody>
          <a:bodyPr>
            <a:normAutofit/>
          </a:bodyPr>
          <a:lstStyle/>
          <a:p>
            <a:r>
              <a:rPr lang="en-US" dirty="0"/>
              <a:t>Proper Goal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616AA08-3831-473D-B61B-89484A33CF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1881" y="754381"/>
            <a:ext cx="3332988" cy="854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431B918-3A1C-46BA-9430-CAD97D9DA0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7647" y="754380"/>
            <a:ext cx="3332988" cy="8229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8400935A-2F82-4DC4-A4E1-E12EFB8C27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37932" y="751179"/>
            <a:ext cx="3332988" cy="88699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A3D5D599-1CAE-4C92-B5AE-8E51AF6D47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1880" y="2305347"/>
            <a:ext cx="4864175" cy="3641115"/>
          </a:xfrm>
          <a:prstGeom prst="rect">
            <a:avLst/>
          </a:prstGeom>
          <a:solidFill>
            <a:schemeClr val="bg1"/>
          </a:solidFill>
          <a:ln w="38100">
            <a:solidFill>
              <a:srgbClr val="4653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pic>
        <p:nvPicPr>
          <p:cNvPr id="2050" name="Picture 2" descr="Keys Success Stock Illustrations – 3,014 Keys Success Stock Illustrations,  Vectors &amp; Clipart - Dreamstime">
            <a:extLst>
              <a:ext uri="{FF2B5EF4-FFF2-40B4-BE49-F238E27FC236}">
                <a16:creationId xmlns:a16="http://schemas.microsoft.com/office/drawing/2014/main" id="{C8ED528D-B152-B50B-352B-074AAB2892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91" r="-1" b="-1"/>
          <a:stretch/>
        </p:blipFill>
        <p:spPr bwMode="auto">
          <a:xfrm>
            <a:off x="744733" y="2592048"/>
            <a:ext cx="4189658" cy="3064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Content Placeholder 2053">
            <a:extLst>
              <a:ext uri="{FF2B5EF4-FFF2-40B4-BE49-F238E27FC236}">
                <a16:creationId xmlns:a16="http://schemas.microsoft.com/office/drawing/2014/main" id="{9B51E432-7E74-C374-7A05-D060F567E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2225" y="2305347"/>
            <a:ext cx="4747501" cy="364111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sz="2160" dirty="0"/>
          </a:p>
          <a:p>
            <a:pPr marL="0" indent="0">
              <a:buNone/>
            </a:pPr>
            <a:endParaRPr lang="en-US" sz="2160" dirty="0"/>
          </a:p>
          <a:p>
            <a:pPr marL="0" indent="0">
              <a:buNone/>
            </a:pPr>
            <a:r>
              <a:rPr lang="en-US" sz="3300" dirty="0"/>
              <a:t>Phil 3: 12-14 “</a:t>
            </a:r>
            <a:r>
              <a:rPr lang="en-US" sz="3300" baseline="30000" dirty="0"/>
              <a:t>12 </a:t>
            </a:r>
            <a:r>
              <a:rPr lang="en-US" sz="3300" dirty="0"/>
              <a:t>Not that I have already attained,</a:t>
            </a:r>
            <a:r>
              <a:rPr lang="en-US" sz="3300" baseline="30000" dirty="0"/>
              <a:t> </a:t>
            </a:r>
            <a:r>
              <a:rPr lang="en-US" sz="3300" dirty="0"/>
              <a:t>or am already perfected; but I press on, that I may lay hold of that for which Christ Jesus has also laid hold of me. </a:t>
            </a:r>
            <a:r>
              <a:rPr lang="en-US" sz="3300" baseline="30000" dirty="0"/>
              <a:t>13 </a:t>
            </a:r>
            <a:r>
              <a:rPr lang="en-US" sz="3300" dirty="0"/>
              <a:t>Brethren, I do not count myself to have apprehended; but one thing </a:t>
            </a:r>
            <a:r>
              <a:rPr lang="en-US" sz="3300" i="1" dirty="0"/>
              <a:t>I do,</a:t>
            </a:r>
            <a:r>
              <a:rPr lang="en-US" sz="3300" dirty="0"/>
              <a:t> forgetting those things which are behind and reaching forward to those things which are ahead, </a:t>
            </a:r>
            <a:r>
              <a:rPr lang="en-US" sz="3300" baseline="30000" dirty="0"/>
              <a:t>14 </a:t>
            </a:r>
            <a:r>
              <a:rPr lang="en-US" sz="3300" dirty="0"/>
              <a:t>I press toward the goal for the prize of the upward call of God in Christ Jesus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endParaRPr lang="en-US" sz="252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7667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" name="Rectangle 81">
            <a:extLst>
              <a:ext uri="{FF2B5EF4-FFF2-40B4-BE49-F238E27FC236}">
                <a16:creationId xmlns:a16="http://schemas.microsoft.com/office/drawing/2014/main" id="{FBB53F82-F191-4EEB-AB7B-F69E634FA3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42900"/>
            <a:ext cx="10972800" cy="6172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CAC302-6068-434E-41DC-04944A517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073" y="974840"/>
            <a:ext cx="9926654" cy="1069848"/>
          </a:xfrm>
        </p:spPr>
        <p:txBody>
          <a:bodyPr>
            <a:normAutofit/>
          </a:bodyPr>
          <a:lstStyle/>
          <a:p>
            <a:r>
              <a:rPr lang="en-US" dirty="0"/>
              <a:t>Two greatest commandments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616AA08-3831-473D-B61B-89484A33CF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1881" y="754381"/>
            <a:ext cx="3332988" cy="854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431B918-3A1C-46BA-9430-CAD97D9DA0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7647" y="754380"/>
            <a:ext cx="3332988" cy="8229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8400935A-2F82-4DC4-A4E1-E12EFB8C27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37932" y="751179"/>
            <a:ext cx="3332988" cy="88699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A3D5D599-1CAE-4C92-B5AE-8E51AF6D47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1880" y="2305347"/>
            <a:ext cx="4864175" cy="3641115"/>
          </a:xfrm>
          <a:prstGeom prst="rect">
            <a:avLst/>
          </a:prstGeom>
          <a:solidFill>
            <a:schemeClr val="bg1"/>
          </a:solidFill>
          <a:ln w="38100">
            <a:solidFill>
              <a:srgbClr val="4653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pic>
        <p:nvPicPr>
          <p:cNvPr id="2050" name="Picture 2" descr="Keys Success Stock Illustrations – 3,014 Keys Success Stock Illustrations,  Vectors &amp; Clipart - Dreamstime">
            <a:extLst>
              <a:ext uri="{FF2B5EF4-FFF2-40B4-BE49-F238E27FC236}">
                <a16:creationId xmlns:a16="http://schemas.microsoft.com/office/drawing/2014/main" id="{C8ED528D-B152-B50B-352B-074AAB2892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91" r="-1" b="-1"/>
          <a:stretch/>
        </p:blipFill>
        <p:spPr bwMode="auto">
          <a:xfrm>
            <a:off x="744733" y="2592048"/>
            <a:ext cx="4189658" cy="3064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Content Placeholder 2053">
            <a:extLst>
              <a:ext uri="{FF2B5EF4-FFF2-40B4-BE49-F238E27FC236}">
                <a16:creationId xmlns:a16="http://schemas.microsoft.com/office/drawing/2014/main" id="{9B51E432-7E74-C374-7A05-D060F567E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2225" y="2305347"/>
            <a:ext cx="4747501" cy="364111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2160" dirty="0"/>
          </a:p>
          <a:p>
            <a:pPr marL="0" indent="0">
              <a:buNone/>
            </a:pPr>
            <a:endParaRPr lang="en-US" sz="2160" dirty="0"/>
          </a:p>
          <a:p>
            <a:pPr marL="0" indent="0">
              <a:buNone/>
            </a:pPr>
            <a:r>
              <a:rPr lang="en-US" sz="2520" dirty="0"/>
              <a:t>Jn 22:37-40 “</a:t>
            </a:r>
            <a:r>
              <a:rPr lang="en-US" sz="2880" baseline="30000" dirty="0"/>
              <a:t>37 </a:t>
            </a:r>
            <a:r>
              <a:rPr lang="en-US" sz="2880" dirty="0"/>
              <a:t>Jesus said to him, “‘You shall </a:t>
            </a:r>
            <a:r>
              <a:rPr lang="en-US" sz="2880" dirty="0">
                <a:highlight>
                  <a:srgbClr val="FFFF00"/>
                </a:highlight>
              </a:rPr>
              <a:t>love the </a:t>
            </a:r>
            <a:r>
              <a:rPr lang="en-US" sz="2880" cap="small" dirty="0">
                <a:highlight>
                  <a:srgbClr val="FFFF00"/>
                </a:highlight>
              </a:rPr>
              <a:t>Lord</a:t>
            </a:r>
            <a:r>
              <a:rPr lang="en-US" sz="2880" dirty="0">
                <a:highlight>
                  <a:srgbClr val="FFFF00"/>
                </a:highlight>
              </a:rPr>
              <a:t> your God with all your heart, with all your soul, and with all your mind.</a:t>
            </a:r>
            <a:r>
              <a:rPr lang="en-US" sz="2880" dirty="0"/>
              <a:t>’ </a:t>
            </a:r>
            <a:r>
              <a:rPr lang="en-US" sz="2880" baseline="30000" dirty="0"/>
              <a:t>38 </a:t>
            </a:r>
            <a:r>
              <a:rPr lang="en-US" sz="2880" dirty="0"/>
              <a:t>This is </a:t>
            </a:r>
            <a:r>
              <a:rPr lang="en-US" sz="2880" i="1" dirty="0"/>
              <a:t>the</a:t>
            </a:r>
            <a:r>
              <a:rPr lang="en-US" sz="2880" dirty="0"/>
              <a:t> first and great commandment. </a:t>
            </a:r>
            <a:r>
              <a:rPr lang="en-US" sz="2880" baseline="30000" dirty="0"/>
              <a:t>39 </a:t>
            </a:r>
            <a:r>
              <a:rPr lang="en-US" sz="2880" dirty="0"/>
              <a:t>And </a:t>
            </a:r>
            <a:r>
              <a:rPr lang="en-US" sz="2880" i="1" dirty="0"/>
              <a:t>the</a:t>
            </a:r>
            <a:r>
              <a:rPr lang="en-US" sz="2880" dirty="0"/>
              <a:t> second </a:t>
            </a:r>
            <a:r>
              <a:rPr lang="en-US" sz="2880" i="1" dirty="0"/>
              <a:t>is</a:t>
            </a:r>
            <a:r>
              <a:rPr lang="en-US" sz="2880" dirty="0"/>
              <a:t> like it: ‘You shall </a:t>
            </a:r>
            <a:r>
              <a:rPr lang="en-US" sz="2880" dirty="0">
                <a:highlight>
                  <a:srgbClr val="FFFF00"/>
                </a:highlight>
              </a:rPr>
              <a:t>love your neighbor as yourself</a:t>
            </a:r>
            <a:r>
              <a:rPr lang="en-US" sz="2880" dirty="0"/>
              <a:t>.’ </a:t>
            </a:r>
            <a:r>
              <a:rPr lang="en-US" sz="2880" baseline="30000" dirty="0"/>
              <a:t>40 </a:t>
            </a:r>
            <a:r>
              <a:rPr lang="en-US" sz="2880" dirty="0"/>
              <a:t>On these two commandments hang all the Law and the Prophets.”</a:t>
            </a:r>
          </a:p>
          <a:p>
            <a:pPr marL="0" indent="0">
              <a:buNone/>
            </a:pPr>
            <a:endParaRPr lang="en-US" sz="252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9007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ividendVTI">
  <a:themeElements>
    <a:clrScheme name="DividendVT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537685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Arial Nova Ligh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ova Ligh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901</Words>
  <Application>Microsoft Office PowerPoint</Application>
  <PresentationFormat>Custom</PresentationFormat>
  <Paragraphs>33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Nova Light</vt:lpstr>
      <vt:lpstr>Calibri</vt:lpstr>
      <vt:lpstr>Wingdings 2</vt:lpstr>
      <vt:lpstr>DividendVTI</vt:lpstr>
      <vt:lpstr>Every member doing their part in the body</vt:lpstr>
      <vt:lpstr>Every member plays a vital part assigned by god</vt:lpstr>
      <vt:lpstr>Every member plays a vital part assigned by god</vt:lpstr>
      <vt:lpstr>All have something to offer</vt:lpstr>
      <vt:lpstr>All members should be held in high regard</vt:lpstr>
      <vt:lpstr>Each member is to have the same care for one another</vt:lpstr>
      <vt:lpstr>Proper view of earth</vt:lpstr>
      <vt:lpstr>Proper Goal</vt:lpstr>
      <vt:lpstr>Two greatest commandments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 member doing their part in the body</dc:title>
  <dc:creator>Rob Miller</dc:creator>
  <cp:lastModifiedBy>Rob Miller</cp:lastModifiedBy>
  <cp:revision>3</cp:revision>
  <dcterms:created xsi:type="dcterms:W3CDTF">2022-05-11T20:35:20Z</dcterms:created>
  <dcterms:modified xsi:type="dcterms:W3CDTF">2022-05-12T17:56:23Z</dcterms:modified>
</cp:coreProperties>
</file>