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handoutMasterIdLst>
    <p:handoutMasterId r:id="rId17"/>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5/7/2022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5/7/2022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lueletterbible.org/search/preSearch.cfm?Criteria=2Corinthians+10.3-4&amp;t=NKJ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In light of all that God has done for you.</a:t>
            </a:r>
          </a:p>
          <a:p>
            <a:r>
              <a:rPr lang="en-US" dirty="0">
                <a:effectLst/>
              </a:rPr>
              <a:t>· In light of the glorious standing you have as a child of God.</a:t>
            </a:r>
          </a:p>
          <a:p>
            <a:r>
              <a:rPr lang="en-US" dirty="0">
                <a:effectLst/>
              </a:rPr>
              <a:t>· In light of His great plan of the ages that God has made you part of.</a:t>
            </a:r>
          </a:p>
          <a:p>
            <a:r>
              <a:rPr lang="en-US" dirty="0">
                <a:effectLst/>
              </a:rPr>
              <a:t>· In light of the plan for Christian maturity and growth He gives to you.</a:t>
            </a:r>
          </a:p>
          <a:p>
            <a:r>
              <a:rPr lang="en-US" dirty="0">
                <a:effectLst/>
              </a:rPr>
              <a:t>· In light of the conduct God calls every believer to live.</a:t>
            </a:r>
          </a:p>
          <a:p>
            <a:r>
              <a:rPr lang="en-US" dirty="0">
                <a:effectLst/>
              </a:rPr>
              <a:t>· In light of the filling of the Spirit and our walk in the Spirit.</a:t>
            </a:r>
          </a:p>
          <a:p>
            <a:r>
              <a:rPr lang="en-US" dirty="0">
                <a:effectLst/>
              </a:rPr>
              <a:t>· In light of all this, </a:t>
            </a:r>
            <a:r>
              <a:rPr lang="en-US" i="1" dirty="0">
                <a:effectLst/>
              </a:rPr>
              <a:t>there is a battle to fight in the Christian life</a:t>
            </a:r>
            <a:r>
              <a:rPr lang="en-US"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Take up the armor! That is what you are supposed to do! Now Paul wants to convince you that you need this armor. Paul wants to make sure that you understand how much you need to be actively getting this armor on your body</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67987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Without the strength of God and the protection of spiritual armor, it is impossible to stand against the attacks of spiritual enemies.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tells us that we need to be prepared before the attack comes. You cannot put the armor on after you have been shot. It is too late then. And we cannot start concerning ourselves with the armor of God after the trial and after the difficulty. We must put this armor on now because the days are evil and we are in a struggle. So we need this armor on so that we are ready for the attack. We need to spend our time each day preparing our armor, readying ourselves for the evil day.</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465845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not supposed to be sitting around waiting to get attacked by the devil. We are to be giving our all. This stand requires our all. All of our effort is necessary so that we have the armor properly on our bodies for the day of the attack of the devil.</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7434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the complete armor of God on you, you will be able to withstand the evil day…We do not have to wonder if this armor is going to work. We know the armor works because it is given to us by God. </a:t>
            </a:r>
          </a:p>
        </p:txBody>
      </p:sp>
      <p:sp>
        <p:nvSpPr>
          <p:cNvPr id="4" name="Slide Number Placeholder 3"/>
          <p:cNvSpPr>
            <a:spLocks noGrp="1"/>
          </p:cNvSpPr>
          <p:nvPr>
            <p:ph type="sldNum" sz="quarter" idx="5"/>
          </p:nvPr>
        </p:nvSpPr>
        <p:spPr/>
        <p:txBody>
          <a:bodyPr/>
          <a:lstStyle/>
          <a:p>
            <a:fld id="{8F6E1528-32FD-4733-96CF-A953A0EC428A}" type="slidenum">
              <a:rPr lang="en-US" smtClean="0"/>
              <a:t>14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12796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not to rely on your own strength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Self-empowerment will not work against our enemy (the devil)</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30291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"Might" is the intrinsic energy someone posses personally to do or achieve things. "Power" is the capability of doing something, either by his own or someone else's "might“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1" dirty="0">
                <a:effectLst/>
              </a:rPr>
              <a:t>Might</a:t>
            </a:r>
            <a:r>
              <a:rPr lang="en-US" dirty="0">
                <a:effectLst/>
              </a:rPr>
              <a:t> is inherent power or force. A muscular man’s big muscles display his might, even if he doesn’t use them. It is the </a:t>
            </a:r>
            <a:r>
              <a:rPr lang="en-US" i="1" dirty="0">
                <a:effectLst/>
              </a:rPr>
              <a:t>reserve</a:t>
            </a:r>
            <a:r>
              <a:rPr lang="en-US" dirty="0">
                <a:effectLst/>
              </a:rPr>
              <a:t> of strength.</a:t>
            </a:r>
          </a:p>
          <a:p>
            <a:r>
              <a:rPr lang="en-US" dirty="0">
                <a:effectLst/>
              </a:rPr>
              <a:t>ii. </a:t>
            </a:r>
            <a:r>
              <a:rPr lang="en-US" b="1" dirty="0">
                <a:effectLst/>
              </a:rPr>
              <a:t>Power</a:t>
            </a:r>
            <a:r>
              <a:rPr lang="en-US" dirty="0">
                <a:effectLst/>
              </a:rPr>
              <a:t> is the exercise of might. When the muscular man uses his might to bend an iron bar, he uses his power. It means that the reserve of strength is actually in operation.</a:t>
            </a:r>
          </a:p>
          <a:p>
            <a:endParaRPr lang="en-US" dirty="0">
              <a:effectLst/>
            </a:endParaRPr>
          </a:p>
          <a:p>
            <a:r>
              <a:rPr lang="en-US" dirty="0"/>
              <a:t>God has vast reservoirs of </a:t>
            </a:r>
            <a:r>
              <a:rPr lang="en-US" b="1" dirty="0"/>
              <a:t>might</a:t>
            </a:r>
            <a:r>
              <a:rPr lang="en-US" dirty="0"/>
              <a:t> that can be realized as </a:t>
            </a:r>
            <a:r>
              <a:rPr lang="en-US" b="1" dirty="0"/>
              <a:t>power</a:t>
            </a:r>
            <a:r>
              <a:rPr lang="en-US" dirty="0"/>
              <a:t> in our Christian life. But His </a:t>
            </a:r>
            <a:r>
              <a:rPr lang="en-US" b="1" dirty="0"/>
              <a:t>might</a:t>
            </a:r>
            <a:r>
              <a:rPr lang="en-US" dirty="0"/>
              <a:t> does not work in me as I sit passively. His might works in me as I rely on it, and step out to do the work. I can rely on it and do no work. I can do work without relying on it. But both of these fall short. I must rely on His might </a:t>
            </a:r>
            <a:r>
              <a:rPr lang="en-US" i="1" dirty="0"/>
              <a:t>and then</a:t>
            </a:r>
            <a:r>
              <a:rPr lang="en-US" dirty="0"/>
              <a:t> do the work. </a:t>
            </a:r>
          </a:p>
          <a:p>
            <a:endParaRPr lang="en-US" dirty="0">
              <a:effectLst/>
            </a:endParaRPr>
          </a:p>
          <a:p>
            <a:r>
              <a:rPr lang="en-US" dirty="0"/>
              <a:t>We must accept what God is telling us. We will fail if we rely on our own power. God is not a supplement to our strength; he is our strength in total!</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9186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says that relying on the power of God means putting on the armor of God. This is how we are strong in the Lord. We have God’s armor that we depend on when we are attacked</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54028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Armor does not have much value if you only have a helmet on but do not have a shield and breastplate. We need to be fully covered by the armor of God so that nothing is exposed in this spiritual battle. Therefore we must recognize we need something. We are unprotected without the armor of God.</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1858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 is giving us the armor we need to stand when Satan attacks. Notice that this is God’s focus: “That you may be able to stand against the schemes of the devil” (6:11). “That you may be able to withstand in the evil day, and having done all, to stand firm” (6:13). “Stand therefore” (6:14). Four times God says “stand” or “withstand.” The armor of God is the strength God is giving us. We cannot stand without the armor.</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36073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Wiles: Clever tricks used by someone to get what they want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 trick or stratagem intended to ensnare or deceive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Guile, ruses, ploys, schemes, subterfuges, deception</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408929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fact that our real battle is not against </a:t>
            </a:r>
            <a:r>
              <a:rPr lang="en-US" b="1" dirty="0"/>
              <a:t>flesh and blood</a:t>
            </a:r>
            <a:r>
              <a:rPr lang="en-US" dirty="0"/>
              <a:t> is forgotten by many Christians, who put all their efforts in that direction. Paul’s idea here is much the same as in </a:t>
            </a:r>
            <a:r>
              <a:rPr lang="en-US" dirty="0">
                <a:effectLst/>
                <a:hlinkClick r:id="rId3"/>
              </a:rPr>
              <a:t>2 Corinthians 10:3-4</a:t>
            </a:r>
            <a:r>
              <a:rPr lang="en-US" dirty="0"/>
              <a:t>: </a:t>
            </a:r>
            <a:r>
              <a:rPr lang="en-US" i="1" dirty="0"/>
              <a:t>For though we walk in the flesh, we do not war according to the flesh. For the weapons of our warfare are not carnal but mighty in God for pulling down strongholds</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636766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Paul used a variety of terms to refer to our spiritual enemies. We should regard them as being on many different levels and of many different ranks, yet they all have one goal: to knock the Christian down from their place of standing.</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38266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May 7,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May 7,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May 7,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May 7,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May 7,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May 7,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May 7,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May 7,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May 7,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May 7,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May 7,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May 7,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Worthy of the calling: Walk as a Soldier</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6:10-13</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Type of Battle (12)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12 </a:t>
            </a:r>
            <a:r>
              <a:rPr lang="en-US" sz="3200" dirty="0">
                <a:solidFill>
                  <a:schemeClr val="tx1"/>
                </a:solidFill>
              </a:rPr>
              <a:t>For we do not wrestle against flesh and blood, but against principalities, </a:t>
            </a:r>
            <a:r>
              <a:rPr lang="en-US" sz="3200" dirty="0">
                <a:solidFill>
                  <a:schemeClr val="tx1"/>
                </a:solidFill>
                <a:highlight>
                  <a:srgbClr val="FF0000"/>
                </a:highlight>
              </a:rPr>
              <a:t>against powers, against the rulers of the darkness of this age, against spiritual </a:t>
            </a:r>
            <a:r>
              <a:rPr lang="en-US" sz="3200" i="1" dirty="0">
                <a:solidFill>
                  <a:schemeClr val="tx1"/>
                </a:solidFill>
                <a:highlight>
                  <a:srgbClr val="FF0000"/>
                </a:highlight>
              </a:rPr>
              <a:t>hosts</a:t>
            </a:r>
            <a:r>
              <a:rPr lang="en-US" sz="3200" dirty="0">
                <a:solidFill>
                  <a:schemeClr val="tx1"/>
                </a:solidFill>
                <a:highlight>
                  <a:srgbClr val="FF0000"/>
                </a:highlight>
              </a:rPr>
              <a:t> of wickedness in the heavenly </a:t>
            </a:r>
            <a:r>
              <a:rPr lang="en-US" sz="3200" i="1" dirty="0">
                <a:solidFill>
                  <a:schemeClr val="tx1"/>
                </a:solidFill>
                <a:highlight>
                  <a:srgbClr val="FF0000"/>
                </a:highlight>
              </a:rPr>
              <a:t>places.</a:t>
            </a:r>
            <a:r>
              <a:rPr lang="en-US" sz="3200" i="1" dirty="0">
                <a:solidFill>
                  <a:schemeClr val="tx1"/>
                </a:solidFill>
              </a:rPr>
              <a:t>”</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Sermons - Spiritual Warfare | Clipart Panda - Free Clipart Images">
            <a:extLst>
              <a:ext uri="{FF2B5EF4-FFF2-40B4-BE49-F238E27FC236}">
                <a16:creationId xmlns:a16="http://schemas.microsoft.com/office/drawing/2014/main" id="{47FC308C-97BD-21E1-1304-F4EFEC5727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80" y="2059197"/>
            <a:ext cx="4689358" cy="3891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14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Preparation for Battle (13)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13 </a:t>
            </a:r>
            <a:r>
              <a:rPr lang="en-US" sz="3200" dirty="0">
                <a:solidFill>
                  <a:schemeClr val="tx1"/>
                </a:solidFill>
              </a:rPr>
              <a:t>Therefore </a:t>
            </a:r>
            <a:r>
              <a:rPr lang="en-US" sz="3200" dirty="0">
                <a:solidFill>
                  <a:schemeClr val="tx1"/>
                </a:solidFill>
                <a:highlight>
                  <a:srgbClr val="FF0000"/>
                </a:highlight>
              </a:rPr>
              <a:t>take up the whole armor of God</a:t>
            </a:r>
            <a:r>
              <a:rPr lang="en-US" sz="3200" dirty="0">
                <a:solidFill>
                  <a:schemeClr val="tx1"/>
                </a:solidFill>
              </a:rPr>
              <a:t>, that you may be able to withstand in the evil day, and having done all, to stand.</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red sign with white text&#10;&#10;Description automatically generated with medium confidence">
            <a:extLst>
              <a:ext uri="{FF2B5EF4-FFF2-40B4-BE49-F238E27FC236}">
                <a16:creationId xmlns:a16="http://schemas.microsoft.com/office/drawing/2014/main" id="{31D278B3-403F-DD70-B22C-25ABBD4F6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632" y="2059198"/>
            <a:ext cx="4637408" cy="3891597"/>
          </a:xfrm>
          <a:prstGeom prst="rect">
            <a:avLst/>
          </a:prstGeom>
        </p:spPr>
      </p:pic>
    </p:spTree>
    <p:extLst>
      <p:ext uri="{BB962C8B-B14F-4D97-AF65-F5344CB8AC3E}">
        <p14:creationId xmlns:p14="http://schemas.microsoft.com/office/powerpoint/2010/main" val="134765869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Preparation for Battle (13)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13 </a:t>
            </a:r>
            <a:r>
              <a:rPr lang="en-US" sz="3200" dirty="0">
                <a:solidFill>
                  <a:schemeClr val="tx1"/>
                </a:solidFill>
              </a:rPr>
              <a:t>Therefore take up the whole armor of God, </a:t>
            </a:r>
            <a:r>
              <a:rPr lang="en-US" sz="3200" dirty="0">
                <a:solidFill>
                  <a:schemeClr val="tx1"/>
                </a:solidFill>
                <a:highlight>
                  <a:srgbClr val="FF0000"/>
                </a:highlight>
              </a:rPr>
              <a:t>that you may be able to withstand in the evil day</a:t>
            </a:r>
            <a:r>
              <a:rPr lang="en-US" sz="3200" dirty="0">
                <a:solidFill>
                  <a:schemeClr val="tx1"/>
                </a:solidFill>
              </a:rPr>
              <a:t>, and having done all, to stand.</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 name="Picture 9" descr="Text, whiteboard&#10;&#10;Description automatically generated">
            <a:extLst>
              <a:ext uri="{FF2B5EF4-FFF2-40B4-BE49-F238E27FC236}">
                <a16:creationId xmlns:a16="http://schemas.microsoft.com/office/drawing/2014/main" id="{7EDEA08F-E787-3828-6674-236A61D72A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8" cy="3891599"/>
          </a:xfrm>
          <a:prstGeom prst="rect">
            <a:avLst/>
          </a:prstGeom>
        </p:spPr>
      </p:pic>
    </p:spTree>
    <p:extLst>
      <p:ext uri="{BB962C8B-B14F-4D97-AF65-F5344CB8AC3E}">
        <p14:creationId xmlns:p14="http://schemas.microsoft.com/office/powerpoint/2010/main" val="10505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Preparation for Battle (13)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13 </a:t>
            </a:r>
            <a:r>
              <a:rPr lang="en-US" sz="3200" dirty="0">
                <a:solidFill>
                  <a:schemeClr val="tx1"/>
                </a:solidFill>
              </a:rPr>
              <a:t>Therefore take up the whole armor of God, that you may be able to withstand in the evil day, </a:t>
            </a:r>
            <a:r>
              <a:rPr lang="en-US" sz="3200" dirty="0">
                <a:solidFill>
                  <a:schemeClr val="tx1"/>
                </a:solidFill>
                <a:highlight>
                  <a:srgbClr val="FF0000"/>
                </a:highlight>
              </a:rPr>
              <a:t>and having done all, to stand</a:t>
            </a:r>
            <a:r>
              <a:rPr lang="en-US" sz="3200" dirty="0">
                <a:solidFill>
                  <a:schemeClr val="tx1"/>
                </a:solidFill>
              </a:rPr>
              <a:t>.</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2050" name="Picture 2" descr="Sports Quotes Give It Your All. QuotesGram">
            <a:extLst>
              <a:ext uri="{FF2B5EF4-FFF2-40B4-BE49-F238E27FC236}">
                <a16:creationId xmlns:a16="http://schemas.microsoft.com/office/drawing/2014/main" id="{E2C2E55C-594A-0E20-2388-D621E8E5DE6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342"/>
          <a:stretch/>
        </p:blipFill>
        <p:spPr bwMode="auto">
          <a:xfrm>
            <a:off x="400680" y="2059195"/>
            <a:ext cx="4689359" cy="3891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450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One Final Thought (13)</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lnSpcReduction="1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13 </a:t>
            </a:r>
            <a:r>
              <a:rPr lang="en-US" sz="3200" dirty="0">
                <a:solidFill>
                  <a:schemeClr val="tx1"/>
                </a:solidFill>
              </a:rPr>
              <a:t>Therefore take up the whole armor of God, that </a:t>
            </a:r>
            <a:r>
              <a:rPr lang="en-US" sz="3200" dirty="0">
                <a:solidFill>
                  <a:schemeClr val="tx1"/>
                </a:solidFill>
                <a:highlight>
                  <a:srgbClr val="FF0000"/>
                </a:highlight>
              </a:rPr>
              <a:t>you may be able to withstand</a:t>
            </a:r>
            <a:r>
              <a:rPr lang="en-US" sz="3200" dirty="0">
                <a:solidFill>
                  <a:schemeClr val="tx1"/>
                </a:solidFill>
              </a:rPr>
              <a:t> in the evil day, and having done all, to stand.</a:t>
            </a:r>
            <a:endParaRPr lang="en-US" baseline="30000" dirty="0">
              <a:solidFill>
                <a:schemeClr val="tx1"/>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picture containing text&#10;&#10;Description automatically generated">
            <a:extLst>
              <a:ext uri="{FF2B5EF4-FFF2-40B4-BE49-F238E27FC236}">
                <a16:creationId xmlns:a16="http://schemas.microsoft.com/office/drawing/2014/main" id="{96B67775-710D-0909-9632-AFC866521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9" cy="3891600"/>
          </a:xfrm>
          <a:prstGeom prst="rect">
            <a:avLst/>
          </a:prstGeom>
        </p:spPr>
      </p:pic>
    </p:spTree>
    <p:extLst>
      <p:ext uri="{BB962C8B-B14F-4D97-AF65-F5344CB8AC3E}">
        <p14:creationId xmlns:p14="http://schemas.microsoft.com/office/powerpoint/2010/main" val="11969057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Stand Strong in the Lord (10)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10</a:t>
            </a:r>
            <a:r>
              <a:rPr lang="en-US" sz="3200" baseline="30000" dirty="0">
                <a:solidFill>
                  <a:schemeClr val="tx1"/>
                </a:solidFill>
                <a:highlight>
                  <a:srgbClr val="FF0000"/>
                </a:highlight>
              </a:rPr>
              <a:t> </a:t>
            </a:r>
            <a:r>
              <a:rPr lang="en-US" sz="3200" dirty="0">
                <a:solidFill>
                  <a:schemeClr val="tx1"/>
                </a:solidFill>
                <a:highlight>
                  <a:srgbClr val="FF0000"/>
                </a:highlight>
              </a:rPr>
              <a:t>Finally</a:t>
            </a:r>
            <a:r>
              <a:rPr lang="en-US" sz="3200" dirty="0">
                <a:solidFill>
                  <a:schemeClr val="tx1"/>
                </a:solidFill>
              </a:rPr>
              <a:t>, my brethren, be strong in the Lord and in the power of His might.”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Logo&#10;&#10;Description automatically generated">
            <a:extLst>
              <a:ext uri="{FF2B5EF4-FFF2-40B4-BE49-F238E27FC236}">
                <a16:creationId xmlns:a16="http://schemas.microsoft.com/office/drawing/2014/main" id="{9F233561-E720-69FC-D5C2-5D2A98110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53" y="2059198"/>
            <a:ext cx="4950655" cy="3891595"/>
          </a:xfrm>
          <a:prstGeom prst="rect">
            <a:avLst/>
          </a:prstGeom>
        </p:spPr>
      </p:pic>
    </p:spTree>
    <p:extLst>
      <p:ext uri="{BB962C8B-B14F-4D97-AF65-F5344CB8AC3E}">
        <p14:creationId xmlns:p14="http://schemas.microsoft.com/office/powerpoint/2010/main" val="424524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Stand Strong in the Lord (10)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10 </a:t>
            </a:r>
            <a:r>
              <a:rPr lang="en-US" sz="3200" dirty="0">
                <a:solidFill>
                  <a:schemeClr val="tx1"/>
                </a:solidFill>
              </a:rPr>
              <a:t>Finally, my brethren, be </a:t>
            </a:r>
            <a:r>
              <a:rPr lang="en-US" sz="3200" dirty="0">
                <a:solidFill>
                  <a:schemeClr val="tx1"/>
                </a:solidFill>
                <a:highlight>
                  <a:srgbClr val="FF0000"/>
                </a:highlight>
              </a:rPr>
              <a:t>strong in the Lord </a:t>
            </a:r>
            <a:r>
              <a:rPr lang="en-US" sz="3200" dirty="0">
                <a:solidFill>
                  <a:schemeClr val="tx1"/>
                </a:solidFill>
              </a:rPr>
              <a:t>and in the power of His might.”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Logo&#10;&#10;Description automatically generated">
            <a:extLst>
              <a:ext uri="{FF2B5EF4-FFF2-40B4-BE49-F238E27FC236}">
                <a16:creationId xmlns:a16="http://schemas.microsoft.com/office/drawing/2014/main" id="{9F233561-E720-69FC-D5C2-5D2A98110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53" y="2059198"/>
            <a:ext cx="4950655" cy="3891595"/>
          </a:xfrm>
          <a:prstGeom prst="rect">
            <a:avLst/>
          </a:prstGeom>
        </p:spPr>
      </p:pic>
    </p:spTree>
    <p:extLst>
      <p:ext uri="{BB962C8B-B14F-4D97-AF65-F5344CB8AC3E}">
        <p14:creationId xmlns:p14="http://schemas.microsoft.com/office/powerpoint/2010/main" val="165372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Stand Strong in the Lord (10)</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10 </a:t>
            </a:r>
            <a:r>
              <a:rPr lang="en-US" sz="3200" dirty="0">
                <a:solidFill>
                  <a:schemeClr val="tx1"/>
                </a:solidFill>
              </a:rPr>
              <a:t>Finally, my brethren, be strong in the Lord and in </a:t>
            </a:r>
            <a:r>
              <a:rPr lang="en-US" sz="3200" dirty="0">
                <a:solidFill>
                  <a:schemeClr val="tx1"/>
                </a:solidFill>
                <a:highlight>
                  <a:srgbClr val="FF0000"/>
                </a:highlight>
              </a:rPr>
              <a:t>the power of His might</a:t>
            </a:r>
            <a:r>
              <a:rPr lang="en-US" sz="3200" dirty="0">
                <a:solidFill>
                  <a:schemeClr val="tx1"/>
                </a:solidFill>
              </a:rPr>
              <a: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Logo&#10;&#10;Description automatically generated">
            <a:extLst>
              <a:ext uri="{FF2B5EF4-FFF2-40B4-BE49-F238E27FC236}">
                <a16:creationId xmlns:a16="http://schemas.microsoft.com/office/drawing/2014/main" id="{9F233561-E720-69FC-D5C2-5D2A98110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53" y="2059198"/>
            <a:ext cx="4950655" cy="3891595"/>
          </a:xfrm>
          <a:prstGeom prst="rect">
            <a:avLst/>
          </a:prstGeom>
        </p:spPr>
      </p:pic>
    </p:spTree>
    <p:extLst>
      <p:ext uri="{BB962C8B-B14F-4D97-AF65-F5344CB8AC3E}">
        <p14:creationId xmlns:p14="http://schemas.microsoft.com/office/powerpoint/2010/main" val="359430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What you Must do (11)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11 </a:t>
            </a:r>
            <a:r>
              <a:rPr lang="en-US" sz="3200" dirty="0">
                <a:solidFill>
                  <a:schemeClr val="tx1"/>
                </a:solidFill>
                <a:highlight>
                  <a:srgbClr val="FF0000"/>
                </a:highlight>
              </a:rPr>
              <a:t>Put on </a:t>
            </a:r>
            <a:r>
              <a:rPr lang="en-US" sz="3200" dirty="0">
                <a:solidFill>
                  <a:schemeClr val="tx1"/>
                </a:solidFill>
              </a:rPr>
              <a:t>the whole armor of God, that you may be able to stand against the wiles of the devil”</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6" descr="A red sign with white text&#10;&#10;Description automatically generated with medium confidence">
            <a:extLst>
              <a:ext uri="{FF2B5EF4-FFF2-40B4-BE49-F238E27FC236}">
                <a16:creationId xmlns:a16="http://schemas.microsoft.com/office/drawing/2014/main" id="{DCA1CCA7-007D-356D-620E-91E1C95D22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4689358" cy="3891595"/>
          </a:xfrm>
          <a:prstGeom prst="rect">
            <a:avLst/>
          </a:prstGeom>
        </p:spPr>
      </p:pic>
    </p:spTree>
    <p:extLst>
      <p:ext uri="{BB962C8B-B14F-4D97-AF65-F5344CB8AC3E}">
        <p14:creationId xmlns:p14="http://schemas.microsoft.com/office/powerpoint/2010/main" val="250524385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What you Must do (11)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11 </a:t>
            </a:r>
            <a:r>
              <a:rPr lang="en-US" sz="3200" dirty="0">
                <a:solidFill>
                  <a:schemeClr val="tx1"/>
                </a:solidFill>
              </a:rPr>
              <a:t>Put on the </a:t>
            </a:r>
            <a:r>
              <a:rPr lang="en-US" sz="3200" dirty="0">
                <a:solidFill>
                  <a:schemeClr val="tx1"/>
                </a:solidFill>
                <a:highlight>
                  <a:srgbClr val="FF0000"/>
                </a:highlight>
              </a:rPr>
              <a:t>whole armor of God</a:t>
            </a:r>
            <a:r>
              <a:rPr lang="en-US" sz="3200" dirty="0">
                <a:solidFill>
                  <a:schemeClr val="tx1"/>
                </a:solidFill>
              </a:rPr>
              <a:t>, that you may be able to stand against the wiles of the devil”</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Diagram&#10;&#10;Description automatically generated">
            <a:extLst>
              <a:ext uri="{FF2B5EF4-FFF2-40B4-BE49-F238E27FC236}">
                <a16:creationId xmlns:a16="http://schemas.microsoft.com/office/drawing/2014/main" id="{C291A10D-F3B1-490B-0372-ECD524B1039B}"/>
              </a:ext>
            </a:extLst>
          </p:cNvPr>
          <p:cNvPicPr>
            <a:picLocks noChangeAspect="1"/>
          </p:cNvPicPr>
          <p:nvPr/>
        </p:nvPicPr>
        <p:blipFill rotWithShape="1">
          <a:blip r:embed="rId3">
            <a:extLst>
              <a:ext uri="{28A0092B-C50C-407E-A947-70E740481C1C}">
                <a14:useLocalDpi xmlns:a14="http://schemas.microsoft.com/office/drawing/2010/main" val="0"/>
              </a:ext>
            </a:extLst>
          </a:blip>
          <a:srcRect l="12455" t="5648" r="12247" b="6149"/>
          <a:stretch/>
        </p:blipFill>
        <p:spPr>
          <a:xfrm>
            <a:off x="400680" y="2059199"/>
            <a:ext cx="4689359" cy="3891599"/>
          </a:xfrm>
          <a:prstGeom prst="rect">
            <a:avLst/>
          </a:prstGeom>
        </p:spPr>
      </p:pic>
    </p:spTree>
    <p:extLst>
      <p:ext uri="{BB962C8B-B14F-4D97-AF65-F5344CB8AC3E}">
        <p14:creationId xmlns:p14="http://schemas.microsoft.com/office/powerpoint/2010/main" val="1558896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What you Must do (11)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11 </a:t>
            </a:r>
            <a:r>
              <a:rPr lang="en-US" sz="3200" dirty="0">
                <a:solidFill>
                  <a:schemeClr val="tx1"/>
                </a:solidFill>
              </a:rPr>
              <a:t>Put on the whole armor of God, that you may be able to </a:t>
            </a:r>
            <a:r>
              <a:rPr lang="en-US" sz="3200" dirty="0">
                <a:solidFill>
                  <a:schemeClr val="tx1"/>
                </a:solidFill>
                <a:highlight>
                  <a:srgbClr val="FF0000"/>
                </a:highlight>
              </a:rPr>
              <a:t>stand against the wiles of the devil</a:t>
            </a:r>
            <a:r>
              <a:rPr lang="en-US" sz="3200" dirty="0">
                <a:solidFill>
                  <a:schemeClr val="tx1"/>
                </a:solidFill>
              </a:rPr>
              <a: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Diagram&#10;&#10;Description automatically generated">
            <a:extLst>
              <a:ext uri="{FF2B5EF4-FFF2-40B4-BE49-F238E27FC236}">
                <a16:creationId xmlns:a16="http://schemas.microsoft.com/office/drawing/2014/main" id="{C291A10D-F3B1-490B-0372-ECD524B1039B}"/>
              </a:ext>
            </a:extLst>
          </p:cNvPr>
          <p:cNvPicPr>
            <a:picLocks noChangeAspect="1"/>
          </p:cNvPicPr>
          <p:nvPr/>
        </p:nvPicPr>
        <p:blipFill rotWithShape="1">
          <a:blip r:embed="rId3">
            <a:extLst>
              <a:ext uri="{28A0092B-C50C-407E-A947-70E740481C1C}">
                <a14:useLocalDpi xmlns:a14="http://schemas.microsoft.com/office/drawing/2010/main" val="0"/>
              </a:ext>
            </a:extLst>
          </a:blip>
          <a:srcRect l="12455" t="5648" r="12247" b="6149"/>
          <a:stretch/>
        </p:blipFill>
        <p:spPr>
          <a:xfrm>
            <a:off x="400680" y="2059199"/>
            <a:ext cx="4689359" cy="3891599"/>
          </a:xfrm>
          <a:prstGeom prst="rect">
            <a:avLst/>
          </a:prstGeom>
        </p:spPr>
      </p:pic>
    </p:spTree>
    <p:extLst>
      <p:ext uri="{BB962C8B-B14F-4D97-AF65-F5344CB8AC3E}">
        <p14:creationId xmlns:p14="http://schemas.microsoft.com/office/powerpoint/2010/main" val="167237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What you Must do (11)</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11 </a:t>
            </a:r>
            <a:r>
              <a:rPr lang="en-US" sz="3200" dirty="0">
                <a:solidFill>
                  <a:schemeClr val="tx1"/>
                </a:solidFill>
              </a:rPr>
              <a:t>Put on the whole armor of God, that you may be able to </a:t>
            </a:r>
            <a:r>
              <a:rPr lang="en-US" sz="3200" dirty="0">
                <a:solidFill>
                  <a:schemeClr val="tx1"/>
                </a:solidFill>
                <a:highlight>
                  <a:srgbClr val="FF0000"/>
                </a:highlight>
              </a:rPr>
              <a:t>stand against the wiles of the devil</a:t>
            </a:r>
            <a:r>
              <a:rPr lang="en-US" sz="3200" dirty="0">
                <a:solidFill>
                  <a:schemeClr val="tx1"/>
                </a:solidFill>
              </a:rPr>
              <a:t>”</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descr="A hand holding a card&#10;&#10;Description automatically generated with low confidence">
            <a:extLst>
              <a:ext uri="{FF2B5EF4-FFF2-40B4-BE49-F238E27FC236}">
                <a16:creationId xmlns:a16="http://schemas.microsoft.com/office/drawing/2014/main" id="{70F60406-6E0C-FFED-ED0F-E880F8A31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434" y="2059197"/>
            <a:ext cx="4566605" cy="3891595"/>
          </a:xfrm>
          <a:prstGeom prst="rect">
            <a:avLst/>
          </a:prstGeom>
        </p:spPr>
      </p:pic>
    </p:spTree>
    <p:extLst>
      <p:ext uri="{BB962C8B-B14F-4D97-AF65-F5344CB8AC3E}">
        <p14:creationId xmlns:p14="http://schemas.microsoft.com/office/powerpoint/2010/main" val="25973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Type of Battle (12)</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highlight>
                  <a:srgbClr val="FF0000"/>
                </a:highlight>
              </a:rPr>
              <a:t>12 </a:t>
            </a:r>
            <a:r>
              <a:rPr lang="en-US" sz="3200" dirty="0">
                <a:solidFill>
                  <a:schemeClr val="tx1"/>
                </a:solidFill>
                <a:highlight>
                  <a:srgbClr val="FF0000"/>
                </a:highlight>
              </a:rPr>
              <a:t>For we do not wrestle against flesh and blood</a:t>
            </a:r>
            <a:r>
              <a:rPr lang="en-US" sz="3200" dirty="0">
                <a:solidFill>
                  <a:schemeClr val="tx1"/>
                </a:solidFill>
              </a:rPr>
              <a:t>, but against principalities, against powers, against the rulers of the darkness of this age, against spiritual </a:t>
            </a:r>
            <a:r>
              <a:rPr lang="en-US" sz="3200" i="1" dirty="0">
                <a:solidFill>
                  <a:schemeClr val="tx1"/>
                </a:solidFill>
              </a:rPr>
              <a:t>hosts</a:t>
            </a:r>
            <a:r>
              <a:rPr lang="en-US" sz="3200" dirty="0">
                <a:solidFill>
                  <a:schemeClr val="tx1"/>
                </a:solidFill>
              </a:rPr>
              <a:t> of wickedness in the heavenly </a:t>
            </a:r>
            <a:r>
              <a:rPr lang="en-US" sz="3200" i="1" dirty="0">
                <a:solidFill>
                  <a:schemeClr val="tx1"/>
                </a:solidFill>
              </a:rPr>
              <a:t>places.”</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Sermons - Spiritual Warfare | Clipart Panda - Free Clipart Images">
            <a:extLst>
              <a:ext uri="{FF2B5EF4-FFF2-40B4-BE49-F238E27FC236}">
                <a16:creationId xmlns:a16="http://schemas.microsoft.com/office/drawing/2014/main" id="{47FC308C-97BD-21E1-1304-F4EFEC5727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80" y="2059197"/>
            <a:ext cx="4689358" cy="3891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68115"/>
      </p:ext>
    </p:extLst>
  </p:cSld>
  <p:clrMapOvr>
    <a:masterClrMapping/>
  </p:clrMapOvr>
  <p:transition spd="slow">
    <p:push dir="u"/>
  </p:transition>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8780</TotalTime>
  <Words>1493</Words>
  <Application>Microsoft Office PowerPoint</Application>
  <PresentationFormat>Custom</PresentationFormat>
  <Paragraphs>95</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Source Sans Pro</vt:lpstr>
      <vt:lpstr>Source Sans Pro Light</vt:lpstr>
      <vt:lpstr>ThinLineVTI</vt:lpstr>
      <vt:lpstr>Walk Worthy of the calling: Walk as a Soldier</vt:lpstr>
      <vt:lpstr>Stand Strong in the Lord (10)</vt:lpstr>
      <vt:lpstr>Stand Strong in the Lord (10)</vt:lpstr>
      <vt:lpstr>Stand Strong in the Lord (10)</vt:lpstr>
      <vt:lpstr>What you Must do (11)</vt:lpstr>
      <vt:lpstr>What you Must do (11)</vt:lpstr>
      <vt:lpstr>What you Must do (11)</vt:lpstr>
      <vt:lpstr>What you Must do (11)</vt:lpstr>
      <vt:lpstr>The Type of Battle (12)</vt:lpstr>
      <vt:lpstr>The Type of Battle (12)</vt:lpstr>
      <vt:lpstr>The Preparation for Battle (13)</vt:lpstr>
      <vt:lpstr>The Preparation for Battle (13)</vt:lpstr>
      <vt:lpstr>The Preparation for Battle (13)</vt:lpstr>
      <vt:lpstr>One Final Thought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113</cp:revision>
  <dcterms:created xsi:type="dcterms:W3CDTF">2021-10-07T01:39:58Z</dcterms:created>
  <dcterms:modified xsi:type="dcterms:W3CDTF">2022-05-07T19:33:39Z</dcterms:modified>
</cp:coreProperties>
</file>