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BF5BB-425E-49A8-B13D-4402FC2E77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E52E36-382E-4DCB-A874-325C25E5CFC4}">
      <dgm:prSet/>
      <dgm:spPr/>
      <dgm:t>
        <a:bodyPr/>
        <a:lstStyle/>
        <a:p>
          <a:r>
            <a:rPr lang="en-US" b="1"/>
            <a:t>The word “mother” is used 245 times in the Bible</a:t>
          </a:r>
          <a:endParaRPr lang="en-US"/>
        </a:p>
      </dgm:t>
    </dgm:pt>
    <dgm:pt modelId="{CC003168-D5C8-497A-BC85-CDFE6B9C9247}" type="parTrans" cxnId="{FAD8FF2C-4934-48E9-8A59-7D0A73AAAA8A}">
      <dgm:prSet/>
      <dgm:spPr/>
      <dgm:t>
        <a:bodyPr/>
        <a:lstStyle/>
        <a:p>
          <a:endParaRPr lang="en-US"/>
        </a:p>
      </dgm:t>
    </dgm:pt>
    <dgm:pt modelId="{E7494539-7424-4F76-A696-F8A6DCC549CA}" type="sibTrans" cxnId="{FAD8FF2C-4934-48E9-8A59-7D0A73AAAA8A}">
      <dgm:prSet/>
      <dgm:spPr/>
      <dgm:t>
        <a:bodyPr/>
        <a:lstStyle/>
        <a:p>
          <a:endParaRPr lang="en-US"/>
        </a:p>
      </dgm:t>
    </dgm:pt>
    <dgm:pt modelId="{235077DB-A4F1-458B-8D0F-474F7F3B8DC5}">
      <dgm:prSet/>
      <dgm:spPr/>
      <dgm:t>
        <a:bodyPr/>
        <a:lstStyle/>
        <a:p>
          <a:r>
            <a:rPr lang="en-US" b="1"/>
            <a:t>Strong’s Concordance tells us that the word literally means “the bond of the family”</a:t>
          </a:r>
          <a:endParaRPr lang="en-US"/>
        </a:p>
      </dgm:t>
    </dgm:pt>
    <dgm:pt modelId="{17081616-5C69-45F1-B377-D63ED4D0B7D1}" type="parTrans" cxnId="{09A95D4B-B131-44CD-AEF8-E439BDD2CA10}">
      <dgm:prSet/>
      <dgm:spPr/>
      <dgm:t>
        <a:bodyPr/>
        <a:lstStyle/>
        <a:p>
          <a:endParaRPr lang="en-US"/>
        </a:p>
      </dgm:t>
    </dgm:pt>
    <dgm:pt modelId="{0B36E5E1-F7E1-4D2B-ABED-082BF4294025}" type="sibTrans" cxnId="{09A95D4B-B131-44CD-AEF8-E439BDD2CA10}">
      <dgm:prSet/>
      <dgm:spPr/>
      <dgm:t>
        <a:bodyPr/>
        <a:lstStyle/>
        <a:p>
          <a:endParaRPr lang="en-US"/>
        </a:p>
      </dgm:t>
    </dgm:pt>
    <dgm:pt modelId="{0060DDCD-D7FB-481A-9B54-43DE7F3E9CF1}">
      <dgm:prSet/>
      <dgm:spPr/>
      <dgm:t>
        <a:bodyPr/>
        <a:lstStyle/>
        <a:p>
          <a:r>
            <a:rPr lang="en-US" b="1"/>
            <a:t>In other words, a mother is the glue that holds a family together.</a:t>
          </a:r>
          <a:endParaRPr lang="en-US"/>
        </a:p>
      </dgm:t>
    </dgm:pt>
    <dgm:pt modelId="{D819C3C1-5131-435C-8509-4F0319028A54}" type="parTrans" cxnId="{7B789EF2-F6A5-4674-A4F6-E301288A0DE4}">
      <dgm:prSet/>
      <dgm:spPr/>
      <dgm:t>
        <a:bodyPr/>
        <a:lstStyle/>
        <a:p>
          <a:endParaRPr lang="en-US"/>
        </a:p>
      </dgm:t>
    </dgm:pt>
    <dgm:pt modelId="{6FF88DEC-DC49-4584-ADA7-FC74BCB9253D}" type="sibTrans" cxnId="{7B789EF2-F6A5-4674-A4F6-E301288A0DE4}">
      <dgm:prSet/>
      <dgm:spPr/>
      <dgm:t>
        <a:bodyPr/>
        <a:lstStyle/>
        <a:p>
          <a:endParaRPr lang="en-US"/>
        </a:p>
      </dgm:t>
    </dgm:pt>
    <dgm:pt modelId="{A47E2B93-D9A7-4623-97C5-53D1F010A7EE}" type="pres">
      <dgm:prSet presAssocID="{285BF5BB-425E-49A8-B13D-4402FC2E778C}" presName="linear" presStyleCnt="0">
        <dgm:presLayoutVars>
          <dgm:animLvl val="lvl"/>
          <dgm:resizeHandles val="exact"/>
        </dgm:presLayoutVars>
      </dgm:prSet>
      <dgm:spPr/>
    </dgm:pt>
    <dgm:pt modelId="{8F47E7D6-C8B6-4484-BBF9-574073425741}" type="pres">
      <dgm:prSet presAssocID="{8BE52E36-382E-4DCB-A874-325C25E5CF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BCEFFF-9CA4-4B28-B620-5FF36C4B0032}" type="pres">
      <dgm:prSet presAssocID="{E7494539-7424-4F76-A696-F8A6DCC549CA}" presName="spacer" presStyleCnt="0"/>
      <dgm:spPr/>
    </dgm:pt>
    <dgm:pt modelId="{CE751268-969B-4AD7-8217-2FDEBB71024F}" type="pres">
      <dgm:prSet presAssocID="{235077DB-A4F1-458B-8D0F-474F7F3B8D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22F3C2-0B88-44CB-BEB8-A58AA4F943E8}" type="pres">
      <dgm:prSet presAssocID="{0B36E5E1-F7E1-4D2B-ABED-082BF4294025}" presName="spacer" presStyleCnt="0"/>
      <dgm:spPr/>
    </dgm:pt>
    <dgm:pt modelId="{DC118976-2517-4326-88C5-844CE44E651B}" type="pres">
      <dgm:prSet presAssocID="{0060DDCD-D7FB-481A-9B54-43DE7F3E9C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D8FF2C-4934-48E9-8A59-7D0A73AAAA8A}" srcId="{285BF5BB-425E-49A8-B13D-4402FC2E778C}" destId="{8BE52E36-382E-4DCB-A874-325C25E5CFC4}" srcOrd="0" destOrd="0" parTransId="{CC003168-D5C8-497A-BC85-CDFE6B9C9247}" sibTransId="{E7494539-7424-4F76-A696-F8A6DCC549CA}"/>
    <dgm:cxn modelId="{E604305E-B9B4-48E7-B41A-AA053E59A5F6}" type="presOf" srcId="{8BE52E36-382E-4DCB-A874-325C25E5CFC4}" destId="{8F47E7D6-C8B6-4484-BBF9-574073425741}" srcOrd="0" destOrd="0" presId="urn:microsoft.com/office/officeart/2005/8/layout/vList2"/>
    <dgm:cxn modelId="{09A95D4B-B131-44CD-AEF8-E439BDD2CA10}" srcId="{285BF5BB-425E-49A8-B13D-4402FC2E778C}" destId="{235077DB-A4F1-458B-8D0F-474F7F3B8DC5}" srcOrd="1" destOrd="0" parTransId="{17081616-5C69-45F1-B377-D63ED4D0B7D1}" sibTransId="{0B36E5E1-F7E1-4D2B-ABED-082BF4294025}"/>
    <dgm:cxn modelId="{8D9DD5BC-3EB5-4661-8F44-5EF45086FF73}" type="presOf" srcId="{285BF5BB-425E-49A8-B13D-4402FC2E778C}" destId="{A47E2B93-D9A7-4623-97C5-53D1F010A7EE}" srcOrd="0" destOrd="0" presId="urn:microsoft.com/office/officeart/2005/8/layout/vList2"/>
    <dgm:cxn modelId="{277AE4E9-A0F8-43DF-A4EA-F59CAAD14FA8}" type="presOf" srcId="{0060DDCD-D7FB-481A-9B54-43DE7F3E9CF1}" destId="{DC118976-2517-4326-88C5-844CE44E651B}" srcOrd="0" destOrd="0" presId="urn:microsoft.com/office/officeart/2005/8/layout/vList2"/>
    <dgm:cxn modelId="{7B789EF2-F6A5-4674-A4F6-E301288A0DE4}" srcId="{285BF5BB-425E-49A8-B13D-4402FC2E778C}" destId="{0060DDCD-D7FB-481A-9B54-43DE7F3E9CF1}" srcOrd="2" destOrd="0" parTransId="{D819C3C1-5131-435C-8509-4F0319028A54}" sibTransId="{6FF88DEC-DC49-4584-ADA7-FC74BCB9253D}"/>
    <dgm:cxn modelId="{430601FC-4471-4FCD-B1A2-05383BA41024}" type="presOf" srcId="{235077DB-A4F1-458B-8D0F-474F7F3B8DC5}" destId="{CE751268-969B-4AD7-8217-2FDEBB71024F}" srcOrd="0" destOrd="0" presId="urn:microsoft.com/office/officeart/2005/8/layout/vList2"/>
    <dgm:cxn modelId="{D395885A-4F17-45C0-8EB6-7D034F935D29}" type="presParOf" srcId="{A47E2B93-D9A7-4623-97C5-53D1F010A7EE}" destId="{8F47E7D6-C8B6-4484-BBF9-574073425741}" srcOrd="0" destOrd="0" presId="urn:microsoft.com/office/officeart/2005/8/layout/vList2"/>
    <dgm:cxn modelId="{539FA354-F950-4C80-A4BB-E21141F17455}" type="presParOf" srcId="{A47E2B93-D9A7-4623-97C5-53D1F010A7EE}" destId="{6EBCEFFF-9CA4-4B28-B620-5FF36C4B0032}" srcOrd="1" destOrd="0" presId="urn:microsoft.com/office/officeart/2005/8/layout/vList2"/>
    <dgm:cxn modelId="{2311AB78-7CEF-4E26-90B3-02AC2EB5C64E}" type="presParOf" srcId="{A47E2B93-D9A7-4623-97C5-53D1F010A7EE}" destId="{CE751268-969B-4AD7-8217-2FDEBB71024F}" srcOrd="2" destOrd="0" presId="urn:microsoft.com/office/officeart/2005/8/layout/vList2"/>
    <dgm:cxn modelId="{9BC9BBB2-E453-42E0-B3C6-9C1C8B083790}" type="presParOf" srcId="{A47E2B93-D9A7-4623-97C5-53D1F010A7EE}" destId="{2B22F3C2-0B88-44CB-BEB8-A58AA4F943E8}" srcOrd="3" destOrd="0" presId="urn:microsoft.com/office/officeart/2005/8/layout/vList2"/>
    <dgm:cxn modelId="{FDF2A609-E4EF-4842-BC66-F00781F85218}" type="presParOf" srcId="{A47E2B93-D9A7-4623-97C5-53D1F010A7EE}" destId="{DC118976-2517-4326-88C5-844CE44E65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7E7D6-C8B6-4484-BBF9-574073425741}">
      <dsp:nvSpPr>
        <dsp:cNvPr id="0" name=""/>
        <dsp:cNvSpPr/>
      </dsp:nvSpPr>
      <dsp:spPr>
        <a:xfrm>
          <a:off x="0" y="24059"/>
          <a:ext cx="9926954" cy="1197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The word “mother” is used 245 times in the Bible</a:t>
          </a:r>
          <a:endParaRPr lang="en-US" sz="3000" kern="1200"/>
        </a:p>
      </dsp:txBody>
      <dsp:txXfrm>
        <a:off x="58471" y="82530"/>
        <a:ext cx="9810012" cy="1080845"/>
      </dsp:txXfrm>
    </dsp:sp>
    <dsp:sp modelId="{CE751268-969B-4AD7-8217-2FDEBB71024F}">
      <dsp:nvSpPr>
        <dsp:cNvPr id="0" name=""/>
        <dsp:cNvSpPr/>
      </dsp:nvSpPr>
      <dsp:spPr>
        <a:xfrm>
          <a:off x="0" y="1308246"/>
          <a:ext cx="9926954" cy="1197787"/>
        </a:xfrm>
        <a:prstGeom prst="roundRect">
          <a:avLst/>
        </a:prstGeom>
        <a:solidFill>
          <a:schemeClr val="accent2">
            <a:hueOff val="4645837"/>
            <a:satOff val="-23806"/>
            <a:lumOff val="-12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Strong’s Concordance tells us that the word literally means “the bond of the family”</a:t>
          </a:r>
          <a:endParaRPr lang="en-US" sz="3000" kern="1200"/>
        </a:p>
      </dsp:txBody>
      <dsp:txXfrm>
        <a:off x="58471" y="1366717"/>
        <a:ext cx="9810012" cy="1080845"/>
      </dsp:txXfrm>
    </dsp:sp>
    <dsp:sp modelId="{DC118976-2517-4326-88C5-844CE44E651B}">
      <dsp:nvSpPr>
        <dsp:cNvPr id="0" name=""/>
        <dsp:cNvSpPr/>
      </dsp:nvSpPr>
      <dsp:spPr>
        <a:xfrm>
          <a:off x="0" y="2592434"/>
          <a:ext cx="9926954" cy="1197787"/>
        </a:xfrm>
        <a:prstGeom prst="roundRect">
          <a:avLst/>
        </a:prstGeom>
        <a:solidFill>
          <a:schemeClr val="accent2">
            <a:hueOff val="9291674"/>
            <a:satOff val="-47612"/>
            <a:lumOff val="-2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In other words, a mother is the glue that holds a family together.</a:t>
          </a:r>
          <a:endParaRPr lang="en-US" sz="3000" kern="1200"/>
        </a:p>
      </dsp:txBody>
      <dsp:txXfrm>
        <a:off x="58471" y="2650905"/>
        <a:ext cx="9810012" cy="108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80B85-50C0-4D06-A6F1-D307E2641C5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0C80C-2E35-4FCF-BA69-88E1E0806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0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It has been stated: Life </a:t>
            </a:r>
            <a:r>
              <a:rPr lang="en-US" b="1" dirty="0" err="1">
                <a:effectLst/>
              </a:rPr>
              <a:t>didn’t’t</a:t>
            </a:r>
            <a:r>
              <a:rPr lang="en-US" b="1" dirty="0">
                <a:effectLst/>
              </a:rPr>
              <a:t> come with an instruction manual—it came with something far better. It came with a Mother.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C80C-2E35-4FCF-BA69-88E1E0806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3 </a:t>
            </a:r>
            <a:r>
              <a:rPr lang="en-US" dirty="0"/>
              <a:t>the older women likewise, that they be reverent in behavior, not slanderers, not given to much wine, teachers of good things— </a:t>
            </a:r>
            <a:r>
              <a:rPr lang="en-US" baseline="30000" dirty="0"/>
              <a:t>4 </a:t>
            </a:r>
            <a:r>
              <a:rPr lang="en-US" dirty="0"/>
              <a:t>that they admonish the young women to love their husbands, to love their children, </a:t>
            </a:r>
            <a:r>
              <a:rPr lang="en-US" baseline="30000" dirty="0"/>
              <a:t>5 </a:t>
            </a:r>
            <a:r>
              <a:rPr lang="en-US" i="1" dirty="0"/>
              <a:t>to be</a:t>
            </a:r>
            <a:r>
              <a:rPr lang="en-US" dirty="0"/>
              <a:t> discreet, chaste, homemakers, good, obedient to their own husbands, that the word of God may not be blasphemed.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C80C-2E35-4FCF-BA69-88E1E0806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3 </a:t>
            </a:r>
            <a:r>
              <a:rPr lang="en-US" dirty="0"/>
              <a:t>the older women likewise, that they be reverent in behavior, not slanderers, not given to much wine, teachers of good things— </a:t>
            </a:r>
            <a:r>
              <a:rPr lang="en-US" baseline="30000" dirty="0"/>
              <a:t>4 </a:t>
            </a:r>
            <a:r>
              <a:rPr lang="en-US" dirty="0"/>
              <a:t>that they admonish the young women to love their husbands, to love their children, </a:t>
            </a:r>
            <a:r>
              <a:rPr lang="en-US" baseline="30000" dirty="0"/>
              <a:t>5 </a:t>
            </a:r>
            <a:r>
              <a:rPr lang="en-US" i="1" dirty="0"/>
              <a:t>to be</a:t>
            </a:r>
            <a:r>
              <a:rPr lang="en-US" dirty="0"/>
              <a:t> discreet, chaste, homemakers, good, obedient to their own husbands, that the word of God may not be blasphemed.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C80C-2E35-4FCF-BA69-88E1E0806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C80C-2E35-4FCF-BA69-88E1E0806C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C80C-2E35-4FCF-BA69-88E1E0806C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6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3" y="1020434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7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8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6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7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6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2393952"/>
            <a:ext cx="11029615" cy="2147468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9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5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3" y="2228005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3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1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marL="0" marR="0" lvl="0" indent="0" algn="l" defTabSz="4571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41" y="2926053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6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5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9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21" y="601202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3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32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6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172" indent="0">
              <a:buNone/>
              <a:defRPr sz="11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8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5" y="6456919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2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9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91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21" y="641352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2" indent="0">
              <a:buNone/>
              <a:defRPr sz="1600"/>
            </a:lvl2pPr>
            <a:lvl3pPr marL="914343" indent="0">
              <a:buNone/>
              <a:defRPr sz="1600"/>
            </a:lvl3pPr>
            <a:lvl4pPr marL="1371514" indent="0">
              <a:buNone/>
              <a:defRPr sz="1600"/>
            </a:lvl4pPr>
            <a:lvl5pPr marL="1828686" indent="0">
              <a:buNone/>
              <a:defRPr sz="1600"/>
            </a:lvl5pPr>
            <a:lvl6pPr marL="2285858" indent="0">
              <a:buNone/>
              <a:defRPr sz="1600"/>
            </a:lvl6pPr>
            <a:lvl7pPr marL="2743029" indent="0">
              <a:buNone/>
              <a:defRPr sz="1600"/>
            </a:lvl7pPr>
            <a:lvl8pPr marL="3200200" indent="0">
              <a:buNone/>
              <a:defRPr sz="1600"/>
            </a:lvl8pPr>
            <a:lvl9pPr marL="365737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8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4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5" y="6423916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6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6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sldNum="0" hdr="0" ftr="0" dt="0"/>
  <p:txStyles>
    <p:titleStyle>
      <a:lvl1pPr algn="l" defTabSz="457172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81" indent="-305981" algn="l" defTabSz="457172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61" indent="-305981" algn="l" defTabSz="457172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944" indent="-269983" algn="l" defTabSz="457172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1923" indent="-233985" algn="l" defTabSz="457172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900" indent="-233985" algn="l" defTabSz="457172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881" indent="-228585" algn="l" defTabSz="45717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863" indent="-228585" algn="l" defTabSz="45717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844" indent="-228585" algn="l" defTabSz="45717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825" indent="-228585" algn="l" defTabSz="45717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" y="1"/>
            <a:ext cx="109727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1" y="457202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879A2C-EAB4-2AF3-10B8-F6DD0C6A3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2" b="2"/>
          <a:stretch/>
        </p:blipFill>
        <p:spPr>
          <a:xfrm>
            <a:off x="401882" y="604759"/>
            <a:ext cx="6748755" cy="57960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601203"/>
            <a:ext cx="33329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83304-5159-D4C6-5315-3A946632A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648" y="1419229"/>
            <a:ext cx="2773418" cy="2085869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Mother’s We Need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AFDEB-5B42-DCC1-AE20-41A47E8B5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48" y="3505097"/>
            <a:ext cx="2773418" cy="173365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97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2180496"/>
            <a:ext cx="3332988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93" y="2180496"/>
            <a:ext cx="6079959" cy="4045683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effectLst/>
              </a:rPr>
              <a:t>$15 an hour for the average rate of a financial assistant</a:t>
            </a:r>
          </a:p>
          <a:p>
            <a:r>
              <a:rPr lang="en-US" sz="4000" b="1" dirty="0">
                <a:effectLst/>
              </a:rPr>
              <a:t>Average 5 hours a week on financial services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F84AE-5ED1-F004-3611-9B7775B0DB6D}"/>
              </a:ext>
            </a:extLst>
          </p:cNvPr>
          <p:cNvSpPr txBox="1"/>
          <p:nvPr/>
        </p:nvSpPr>
        <p:spPr>
          <a:xfrm>
            <a:off x="523072" y="2529037"/>
            <a:ext cx="587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highlight>
                  <a:srgbClr val="FFFF00"/>
                </a:highlight>
              </a:rPr>
              <a:t>$3900 per year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AD72F63E-5C64-17A0-A9A2-BA897B7E1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7" y="3575068"/>
            <a:ext cx="3450273" cy="28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2180496"/>
            <a:ext cx="3332988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93" y="2180496"/>
            <a:ext cx="6079959" cy="4045683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effectLst/>
              </a:rPr>
              <a:t>Laundry: add at least a fee of $25 a week for the bare minimum washer/dryer personal service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F84AE-5ED1-F004-3611-9B7775B0DB6D}"/>
              </a:ext>
            </a:extLst>
          </p:cNvPr>
          <p:cNvSpPr txBox="1"/>
          <p:nvPr/>
        </p:nvSpPr>
        <p:spPr>
          <a:xfrm>
            <a:off x="523072" y="2529037"/>
            <a:ext cx="587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highlight>
                  <a:srgbClr val="FFFF00"/>
                </a:highlight>
              </a:rPr>
              <a:t>$3,900 per year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7" name="Picture 6" descr="A close-up of a washing machine&#10;&#10;Description automatically generated with low confidence">
            <a:extLst>
              <a:ext uri="{FF2B5EF4-FFF2-40B4-BE49-F238E27FC236}">
                <a16:creationId xmlns:a16="http://schemas.microsoft.com/office/drawing/2014/main" id="{DF526913-BE1D-F0AC-A65F-2ABC26B6F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2" y="3519175"/>
            <a:ext cx="2993851" cy="23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2180496"/>
            <a:ext cx="3332988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93" y="2180496"/>
            <a:ext cx="6079959" cy="4045683"/>
          </a:xfrm>
        </p:spPr>
        <p:txBody>
          <a:bodyPr>
            <a:normAutofit/>
          </a:bodyPr>
          <a:lstStyle/>
          <a:p>
            <a:r>
              <a:rPr lang="en-US" sz="4000" b="1" dirty="0"/>
              <a:t>A</a:t>
            </a:r>
            <a:r>
              <a:rPr lang="en-US" sz="4000" b="1" dirty="0">
                <a:effectLst/>
              </a:rPr>
              <a:t>verage taxi fare is around $24 for 10 miles</a:t>
            </a:r>
          </a:p>
          <a:p>
            <a:r>
              <a:rPr lang="en-US" sz="4000" b="1" dirty="0"/>
              <a:t>A</a:t>
            </a:r>
            <a:r>
              <a:rPr lang="en-US" sz="4000" b="1" dirty="0">
                <a:effectLst/>
              </a:rPr>
              <a:t>t least 6 trips a week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F84AE-5ED1-F004-3611-9B7775B0DB6D}"/>
              </a:ext>
            </a:extLst>
          </p:cNvPr>
          <p:cNvSpPr txBox="1"/>
          <p:nvPr/>
        </p:nvSpPr>
        <p:spPr>
          <a:xfrm>
            <a:off x="523072" y="2529037"/>
            <a:ext cx="587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highlight>
                  <a:srgbClr val="FFFF00"/>
                </a:highlight>
              </a:rPr>
              <a:t>$7,488 per year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2050" name="Picture 2" descr="Free Taxi Cliparts, Download Free Taxi Cliparts png images, Free ClipArts  on Clipart Library">
            <a:extLst>
              <a:ext uri="{FF2B5EF4-FFF2-40B4-BE49-F238E27FC236}">
                <a16:creationId xmlns:a16="http://schemas.microsoft.com/office/drawing/2014/main" id="{BC5D95BE-E074-139E-EDC4-2E411AA6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2" y="3690418"/>
            <a:ext cx="3092324" cy="22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9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7EC87-CCD6-D1E9-6538-7CFB3C4B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F473116-AB69-D504-27DC-12CC9E21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2" y="3257718"/>
            <a:ext cx="4273867" cy="2233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CF58-397E-263A-402C-065BB379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5270576" cy="4220304"/>
          </a:xfrm>
        </p:spPr>
        <p:txBody>
          <a:bodyPr>
            <a:noAutofit/>
          </a:bodyPr>
          <a:lstStyle/>
          <a:p>
            <a:r>
              <a:rPr lang="en-US" sz="2200" dirty="0"/>
              <a:t>Grand total annual salary </a:t>
            </a:r>
            <a:r>
              <a:rPr lang="en-US" sz="2200" dirty="0">
                <a:highlight>
                  <a:srgbClr val="FFFF00"/>
                </a:highlight>
              </a:rPr>
              <a:t>$80,548</a:t>
            </a:r>
          </a:p>
          <a:p>
            <a:endParaRPr lang="en-US" sz="2200" dirty="0"/>
          </a:p>
          <a:p>
            <a:r>
              <a:rPr lang="en-US" sz="2200" dirty="0"/>
              <a:t>T</a:t>
            </a:r>
            <a:r>
              <a:rPr lang="en-US" sz="2200" dirty="0">
                <a:effectLst/>
              </a:rPr>
              <a:t>here’s no sick leave with childcare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</a:t>
            </a:r>
            <a:r>
              <a:rPr lang="en-US" sz="2200" dirty="0">
                <a:effectLst/>
              </a:rPr>
              <a:t>here’s no paid time off</a:t>
            </a:r>
          </a:p>
          <a:p>
            <a:endParaRPr lang="en-US" sz="2200" dirty="0"/>
          </a:p>
          <a:p>
            <a:r>
              <a:rPr lang="en-US" sz="2200" dirty="0"/>
              <a:t>T</a:t>
            </a:r>
            <a:r>
              <a:rPr lang="en-US" sz="2200" dirty="0">
                <a:effectLst/>
              </a:rPr>
              <a:t>here’s no 401(k)</a:t>
            </a:r>
            <a:endParaRPr lang="en-US" sz="2200" dirty="0"/>
          </a:p>
        </p:txBody>
      </p:sp>
      <p:pic>
        <p:nvPicPr>
          <p:cNvPr id="3082" name="Picture 10" descr="Free No Sign Transparent Background, Download Free No Sign Transparent  Background png images, Free ClipArts on Clipart Library">
            <a:extLst>
              <a:ext uri="{FF2B5EF4-FFF2-40B4-BE49-F238E27FC236}">
                <a16:creationId xmlns:a16="http://schemas.microsoft.com/office/drawing/2014/main" id="{95C0EBA8-2DBE-D0EE-463A-6A10CEDF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92" y="3517188"/>
            <a:ext cx="144917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2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A346-8F15-C409-913D-ECA9B7D1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Mom, we need you: Examples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00208F-2BE6-9345-2767-A801432FD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702" b="1"/>
          <a:stretch/>
        </p:blipFill>
        <p:spPr>
          <a:xfrm>
            <a:off x="550252" y="2347105"/>
            <a:ext cx="4567428" cy="3712464"/>
          </a:xfrm>
          <a:prstGeom prst="rect">
            <a:avLst/>
          </a:prstGeom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7C8FE2E0-54C6-7E40-C6F4-D6F81ED5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180495"/>
            <a:ext cx="5266053" cy="444538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2 And a man of the house of Levi went an. d took </a:t>
            </a:r>
            <a:r>
              <a:rPr lang="en-US" sz="2400" i="1" dirty="0"/>
              <a:t>as wife</a:t>
            </a:r>
            <a:r>
              <a:rPr lang="en-US" sz="2400" dirty="0"/>
              <a:t> a daughter of Levi.</a:t>
            </a:r>
          </a:p>
          <a:p>
            <a:r>
              <a:rPr lang="en-US" sz="2400" dirty="0"/>
              <a:t> </a:t>
            </a:r>
            <a:r>
              <a:rPr lang="en-US" sz="2400" baseline="30000" dirty="0"/>
              <a:t>2 </a:t>
            </a:r>
            <a:r>
              <a:rPr lang="en-US" sz="2400" dirty="0"/>
              <a:t>So the woman conceived and bore a son. And when she saw that he </a:t>
            </a:r>
            <a:r>
              <a:rPr lang="en-US" sz="2400" i="1" dirty="0"/>
              <a:t>was</a:t>
            </a:r>
            <a:r>
              <a:rPr lang="en-US" sz="2400" dirty="0"/>
              <a:t> a beautiful </a:t>
            </a:r>
            <a:r>
              <a:rPr lang="en-US" sz="2400" i="1" dirty="0"/>
              <a:t>child,</a:t>
            </a:r>
            <a:r>
              <a:rPr lang="en-US" sz="2400" dirty="0"/>
              <a:t> she hid him three months.</a:t>
            </a:r>
          </a:p>
          <a:p>
            <a:r>
              <a:rPr lang="en-US" sz="2400" dirty="0"/>
              <a:t> </a:t>
            </a:r>
            <a:r>
              <a:rPr lang="en-US" sz="2400" baseline="30000" dirty="0"/>
              <a:t>3 </a:t>
            </a:r>
            <a:r>
              <a:rPr lang="en-US" sz="2400" dirty="0"/>
              <a:t>But when she could no longer hide him, she took an ark of bulrushes for him, daubed it with asphalt and pitch, put the child in it, and laid </a:t>
            </a:r>
            <a:r>
              <a:rPr lang="en-US" sz="2400" i="1" dirty="0"/>
              <a:t>it</a:t>
            </a:r>
            <a:r>
              <a:rPr lang="en-US" sz="2400" dirty="0"/>
              <a:t> in the reeds by the river’s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36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FA346-8F15-C409-913D-ECA9B7D1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Mom, we need you: Examples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07494A-5226-9FB9-CED3-D5DDD03D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28" y="3060195"/>
            <a:ext cx="4273867" cy="22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7C8FE2E0-54C6-7E40-C6F4-D6F81ED5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5270576" cy="4220304"/>
          </a:xfrm>
        </p:spPr>
        <p:txBody>
          <a:bodyPr>
            <a:normAutofit fontScale="92500" lnSpcReduction="10000"/>
          </a:bodyPr>
          <a:lstStyle/>
          <a:p>
            <a:r>
              <a:rPr lang="en-US" sz="2200" baseline="30000" dirty="0"/>
              <a:t>26 </a:t>
            </a:r>
            <a:r>
              <a:rPr lang="en-US" sz="2200" dirty="0"/>
              <a:t>Then the woman whose son </a:t>
            </a:r>
            <a:r>
              <a:rPr lang="en-US" sz="2200" i="1" dirty="0"/>
              <a:t>was</a:t>
            </a:r>
            <a:r>
              <a:rPr lang="en-US" sz="2200" dirty="0"/>
              <a:t> living spoke to the king, for she yearned with compassion for her son; and she said, “O my lord, give her the living child, and by no means kill him!” But the other said, “Let him be neither mine nor yours, </a:t>
            </a:r>
            <a:r>
              <a:rPr lang="en-US" sz="2200" i="1" dirty="0"/>
              <a:t>but</a:t>
            </a:r>
            <a:r>
              <a:rPr lang="en-US" sz="2200" dirty="0"/>
              <a:t> divide </a:t>
            </a:r>
            <a:r>
              <a:rPr lang="en-US" sz="2200" i="1" dirty="0"/>
              <a:t>him.</a:t>
            </a:r>
            <a:r>
              <a:rPr lang="en-US" sz="2200" dirty="0"/>
              <a:t>”</a:t>
            </a:r>
          </a:p>
          <a:p>
            <a:endParaRPr lang="en-US" sz="2200" baseline="30000" dirty="0"/>
          </a:p>
          <a:p>
            <a:r>
              <a:rPr lang="en-US" sz="2200" baseline="30000" dirty="0"/>
              <a:t>27 </a:t>
            </a:r>
            <a:r>
              <a:rPr lang="en-US" sz="2200" dirty="0"/>
              <a:t>So the king answered and said, “Give the first woman the living child, and by no means kill him; she </a:t>
            </a:r>
            <a:r>
              <a:rPr lang="en-US" sz="2200" i="1" dirty="0"/>
              <a:t>is</a:t>
            </a:r>
            <a:r>
              <a:rPr lang="en-US" sz="2200" dirty="0"/>
              <a:t> his mother.”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9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FA346-8F15-C409-913D-ECA9B7D1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Mom, we need you: Examples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D7EBF7-B566-7601-F359-4CFCE26D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28" y="3060195"/>
            <a:ext cx="4273867" cy="22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7C8FE2E0-54C6-7E40-C6F4-D6F81ED5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5270576" cy="4389116"/>
          </a:xfrm>
        </p:spPr>
        <p:txBody>
          <a:bodyPr>
            <a:normAutofit fontScale="92500"/>
          </a:bodyPr>
          <a:lstStyle/>
          <a:p>
            <a:endParaRPr lang="en-US" sz="2400" baseline="30000" dirty="0"/>
          </a:p>
          <a:p>
            <a:r>
              <a:rPr lang="en-US" sz="2400" baseline="30000" dirty="0"/>
              <a:t>Paul is not saying a successful woman in a business owner or executive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He does not recommend that women become socialites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Paul is not explaining how to be a good employee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Paul is not explaining how to be loved by the world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8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FA346-8F15-C409-913D-ECA9B7D1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Mom, we need you: Examples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D7EBF7-B566-7601-F359-4CFCE26D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28" y="3060195"/>
            <a:ext cx="4273867" cy="22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7C8FE2E0-54C6-7E40-C6F4-D6F81ED5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5101764" cy="4045683"/>
          </a:xfrm>
        </p:spPr>
        <p:txBody>
          <a:bodyPr>
            <a:normAutofit/>
          </a:bodyPr>
          <a:lstStyle/>
          <a:p>
            <a:r>
              <a:rPr lang="en-US" sz="2800" dirty="0"/>
              <a:t>Paul is telling us what makes for a godly wife and mother so that the “Word of God not is blasphemed or reproached.”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9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A346-8F15-C409-913D-ECA9B7D1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3700"/>
              <a:t>Mom, we need you for who you are and what you do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A42C2489-72DD-9907-37F2-B9BD6404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r="4" b="10329"/>
          <a:stretch/>
        </p:blipFill>
        <p:spPr>
          <a:xfrm>
            <a:off x="550252" y="2347105"/>
            <a:ext cx="4567428" cy="3712464"/>
          </a:xfrm>
          <a:prstGeom prst="rect">
            <a:avLst/>
          </a:prstGeom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7C8FE2E0-54C6-7E40-C6F4-D6F81ED5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340864"/>
            <a:ext cx="4742979" cy="3634486"/>
          </a:xfrm>
        </p:spPr>
        <p:txBody>
          <a:bodyPr>
            <a:normAutofit/>
          </a:bodyPr>
          <a:lstStyle/>
          <a:p>
            <a:r>
              <a:rPr lang="en-US" sz="2400" dirty="0"/>
              <a:t>Trustworthy (11)</a:t>
            </a:r>
          </a:p>
          <a:p>
            <a:endParaRPr lang="en-US" sz="2400" dirty="0"/>
          </a:p>
          <a:p>
            <a:r>
              <a:rPr lang="en-US" sz="2400" dirty="0"/>
              <a:t>Strong in her convictions (17)</a:t>
            </a:r>
          </a:p>
          <a:p>
            <a:endParaRPr lang="en-US" sz="2400" dirty="0"/>
          </a:p>
          <a:p>
            <a:r>
              <a:rPr lang="en-US" sz="2400" dirty="0"/>
              <a:t>Soft and merciful caring for less fortunate (19,20)</a:t>
            </a:r>
          </a:p>
        </p:txBody>
      </p:sp>
    </p:spTree>
    <p:extLst>
      <p:ext uri="{BB962C8B-B14F-4D97-AF65-F5344CB8AC3E}">
        <p14:creationId xmlns:p14="http://schemas.microsoft.com/office/powerpoint/2010/main" val="113887050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A346-8F15-C409-913D-ECA9B7D1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3700"/>
              <a:t>Mom, we need you for who you are and what you do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A42C2489-72DD-9907-37F2-B9BD6404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r="4" b="10329"/>
          <a:stretch/>
        </p:blipFill>
        <p:spPr>
          <a:xfrm>
            <a:off x="550252" y="2347105"/>
            <a:ext cx="4567428" cy="3712464"/>
          </a:xfrm>
          <a:prstGeom prst="rect">
            <a:avLst/>
          </a:prstGeom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7C8FE2E0-54C6-7E40-C6F4-D6F81ED5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340864"/>
            <a:ext cx="4742979" cy="3634486"/>
          </a:xfrm>
        </p:spPr>
        <p:txBody>
          <a:bodyPr>
            <a:normAutofit/>
          </a:bodyPr>
          <a:lstStyle/>
          <a:p>
            <a:r>
              <a:rPr lang="en-US" sz="2400" dirty="0"/>
              <a:t>Optimistic (21)</a:t>
            </a:r>
          </a:p>
          <a:p>
            <a:endParaRPr lang="en-US" sz="2400" dirty="0"/>
          </a:p>
          <a:p>
            <a:r>
              <a:rPr lang="en-US" sz="2400" dirty="0"/>
              <a:t>Strong and dignified (22, 25)</a:t>
            </a:r>
          </a:p>
          <a:p>
            <a:endParaRPr lang="en-US" sz="2400" dirty="0"/>
          </a:p>
          <a:p>
            <a:r>
              <a:rPr lang="en-US" sz="2400" dirty="0"/>
              <a:t>Industrious (13-16, 24, 27)</a:t>
            </a:r>
          </a:p>
        </p:txBody>
      </p:sp>
    </p:spTree>
    <p:extLst>
      <p:ext uri="{BB962C8B-B14F-4D97-AF65-F5344CB8AC3E}">
        <p14:creationId xmlns:p14="http://schemas.microsoft.com/office/powerpoint/2010/main" val="1435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76693AE0-5B5F-4835-DE52-6EBE01A7EF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6617"/>
          <a:stretch/>
        </p:blipFill>
        <p:spPr>
          <a:xfrm>
            <a:off x="21" y="10"/>
            <a:ext cx="109727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284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3085764"/>
            <a:ext cx="1016903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21709-EAFD-1C7F-81BD-C5DBF64C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1" y="723901"/>
            <a:ext cx="9894195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/>
              <a:t>conclusion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EA8D661D-C2F6-D67E-0309-FDF7DD43E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8" r="1" b="38296"/>
          <a:stretch/>
        </p:blipFill>
        <p:spPr>
          <a:xfrm>
            <a:off x="571911" y="2872544"/>
            <a:ext cx="9824817" cy="34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29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1" y="457202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4" y="3085767"/>
            <a:ext cx="1016903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70470-D8AC-FE46-9BB8-8B93867A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3" y="1020434"/>
            <a:ext cx="9894195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Mom, we need you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1" y="457202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7B1DB2-6E0B-818E-A05F-A9658762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" y="3576727"/>
            <a:ext cx="4937760" cy="2320748"/>
          </a:xfrm>
          <a:prstGeom prst="rect">
            <a:avLst/>
          </a:prstGeom>
        </p:spPr>
      </p:pic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6EE68C3-2101-2AB6-7051-4D933E216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80" y="3569126"/>
            <a:ext cx="4937760" cy="23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62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51D1-DF60-6B7B-F70E-D2507B8D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5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8A5BE0-CD10-FD53-D549-3172230EF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649429"/>
              </p:ext>
            </p:extLst>
          </p:nvPr>
        </p:nvGraphicFramePr>
        <p:xfrm>
          <a:off x="522925" y="2341565"/>
          <a:ext cx="9926955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0498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9722B-3BDA-E449-9D8A-DF5C1393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5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1" y="457202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F78AF5-2198-D759-314B-181D2BC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75" y="2180499"/>
            <a:ext cx="6225489" cy="4045683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dirty="0"/>
              <a:t>Mothers work as many as 90 hours a week</a:t>
            </a:r>
          </a:p>
          <a:p>
            <a:endParaRPr lang="en-US" sz="2800" b="1" dirty="0"/>
          </a:p>
          <a:p>
            <a:r>
              <a:rPr lang="en-US" sz="2800" b="1" dirty="0"/>
              <a:t>She’s on call 24/7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4" y="2180499"/>
            <a:ext cx="333298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783ACD5-4BF1-D86C-A2C9-44FBB6B4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27" y="2499056"/>
            <a:ext cx="2460396" cy="34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00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2340866"/>
            <a:ext cx="10124317" cy="4003665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endParaRPr lang="en-US" sz="1800" b="1" dirty="0"/>
          </a:p>
          <a:p>
            <a:r>
              <a:rPr lang="en-US" sz="3200" b="1" dirty="0"/>
              <a:t>The national average weekly salary for a full-time nanny is $705. That’s </a:t>
            </a:r>
            <a:r>
              <a:rPr lang="en-US" sz="3200" b="1" dirty="0">
                <a:highlight>
                  <a:srgbClr val="FFFF00"/>
                </a:highlight>
              </a:rPr>
              <a:t>$36,660 per year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9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p and bucket">
            <a:extLst>
              <a:ext uri="{FF2B5EF4-FFF2-40B4-BE49-F238E27FC236}">
                <a16:creationId xmlns:a16="http://schemas.microsoft.com/office/drawing/2014/main" id="{75252B22-1787-0A8B-E5F2-55F14C89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865" y="2499053"/>
            <a:ext cx="3405393" cy="3405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 fontScale="925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Regular cleaning service costs anywhere between $50-$100 per visit, depending on how big your space is. You’re looking at $100 per week at the bare minimum to stay presentable.  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169FB-FCD8-399A-A925-EDE3B12B9664}"/>
              </a:ext>
            </a:extLst>
          </p:cNvPr>
          <p:cNvSpPr txBox="1"/>
          <p:nvPr/>
        </p:nvSpPr>
        <p:spPr>
          <a:xfrm>
            <a:off x="798238" y="2905780"/>
            <a:ext cx="587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$5,200 per year</a:t>
            </a:r>
          </a:p>
        </p:txBody>
      </p:sp>
    </p:spTree>
    <p:extLst>
      <p:ext uri="{BB962C8B-B14F-4D97-AF65-F5344CB8AC3E}">
        <p14:creationId xmlns:p14="http://schemas.microsoft.com/office/powerpoint/2010/main" val="93155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Errands and Groceries: Personal shoppers on average run around $65 an hour. Average the amount of time spent at the grocery stores or department stores per week is 4 hours and you’re looking at around $260, </a:t>
            </a:r>
          </a:p>
          <a:p>
            <a:endParaRPr lang="en-US" sz="2400" b="1" dirty="0"/>
          </a:p>
          <a:p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169FB-FCD8-399A-A925-EDE3B12B9664}"/>
              </a:ext>
            </a:extLst>
          </p:cNvPr>
          <p:cNvSpPr txBox="1"/>
          <p:nvPr/>
        </p:nvSpPr>
        <p:spPr>
          <a:xfrm>
            <a:off x="798238" y="2877770"/>
            <a:ext cx="587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$13,520 per year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1026" name="Picture 2" descr="Groceries Stock Illustrations – 14,292 Groceries Stock Illustrations,  Vectors &amp; Clipart - Dreamstime">
            <a:extLst>
              <a:ext uri="{FF2B5EF4-FFF2-40B4-BE49-F238E27FC236}">
                <a16:creationId xmlns:a16="http://schemas.microsoft.com/office/drawing/2014/main" id="{C1FD6D94-D9FE-0AF1-27BB-FA5F7E5C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0" y="3718620"/>
            <a:ext cx="4386552" cy="21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1FC6E-1704-4456-A785-5986A1DD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dirty="0"/>
              <a:t>Mom, we need you: your true worth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2180496"/>
            <a:ext cx="3332988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f">
            <a:extLst>
              <a:ext uri="{FF2B5EF4-FFF2-40B4-BE49-F238E27FC236}">
                <a16:creationId xmlns:a16="http://schemas.microsoft.com/office/drawing/2014/main" id="{1BDB6D04-4793-CC5B-4C8C-66E9B9EF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51" y="3400798"/>
            <a:ext cx="2755046" cy="27550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4033-FF87-4533-9123-D4BF6E9C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93" y="2180496"/>
            <a:ext cx="6079959" cy="4045683"/>
          </a:xfrm>
        </p:spPr>
        <p:txBody>
          <a:bodyPr>
            <a:normAutofit/>
          </a:bodyPr>
          <a:lstStyle/>
          <a:p>
            <a:r>
              <a:rPr lang="en-US" sz="3600" b="1" dirty="0"/>
              <a:t>Cooking: </a:t>
            </a:r>
            <a:r>
              <a:rPr lang="en-US" sz="3600" b="1" dirty="0">
                <a:effectLst/>
              </a:rPr>
              <a:t>A personal chef can start from $400 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F84AE-5ED1-F004-3611-9B7775B0DB6D}"/>
              </a:ext>
            </a:extLst>
          </p:cNvPr>
          <p:cNvSpPr txBox="1"/>
          <p:nvPr/>
        </p:nvSpPr>
        <p:spPr>
          <a:xfrm>
            <a:off x="523072" y="2529037"/>
            <a:ext cx="587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highlight>
                  <a:srgbClr val="FFFF00"/>
                </a:highlight>
              </a:rPr>
              <a:t>$12,480 per year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35530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879</Words>
  <Application>Microsoft Office PowerPoint</Application>
  <PresentationFormat>Custom</PresentationFormat>
  <Paragraphs>100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Univers</vt:lpstr>
      <vt:lpstr>Univers Condensed</vt:lpstr>
      <vt:lpstr>Wingdings 2</vt:lpstr>
      <vt:lpstr>DividendVTI</vt:lpstr>
      <vt:lpstr>Mother’s We Need You</vt:lpstr>
      <vt:lpstr>PowerPoint Presentation</vt:lpstr>
      <vt:lpstr>Mom, we need you</vt:lpstr>
      <vt:lpstr>Mom, we need you</vt:lpstr>
      <vt:lpstr>Mom, we need you: your true worth</vt:lpstr>
      <vt:lpstr>Mom, we need you: your true worth</vt:lpstr>
      <vt:lpstr>Mom, we need you: your true worth</vt:lpstr>
      <vt:lpstr>Mom, we need you: your true worth</vt:lpstr>
      <vt:lpstr>Mom, we need you: your true worth</vt:lpstr>
      <vt:lpstr>Mom, we need you: your true worth</vt:lpstr>
      <vt:lpstr>Mom, we need you: your true worth</vt:lpstr>
      <vt:lpstr>Mom, we need you: your true worth</vt:lpstr>
      <vt:lpstr>Mom, we need you: your true worth</vt:lpstr>
      <vt:lpstr>Mom, we need you: Examples</vt:lpstr>
      <vt:lpstr>Mom, we need you: Examples</vt:lpstr>
      <vt:lpstr>Mom, we need you: Examples</vt:lpstr>
      <vt:lpstr>Mom, we need you: Examples</vt:lpstr>
      <vt:lpstr>Mom, we need you for who you are and what you do</vt:lpstr>
      <vt:lpstr>Mom, we need you for who you are and what you do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Mother’s We Need You</dc:title>
  <dc:creator>Rob Miller</dc:creator>
  <cp:lastModifiedBy>Rob Miller</cp:lastModifiedBy>
  <cp:revision>1</cp:revision>
  <dcterms:created xsi:type="dcterms:W3CDTF">2022-05-04T19:17:20Z</dcterms:created>
  <dcterms:modified xsi:type="dcterms:W3CDTF">2022-05-05T00:15:44Z</dcterms:modified>
</cp:coreProperties>
</file>