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5"/>
  </p:notesMasterIdLst>
  <p:handoutMasterIdLst>
    <p:handoutMasterId r:id="rId16"/>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74EE6-6CB5-46BB-BDDB-A5C8E18C9AFD}" v="59" dt="2022-04-07T19:29:15.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7" d="100"/>
          <a:sy n="57" d="100"/>
        </p:scale>
        <p:origin x="1236"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4/30/2022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4/30/2022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Slaves possessed few legal rights, lacked honor, were subject to whatever punishments their masters deemed appropriate, were not allowed to own property, and could be separated from their spouses by the slave master (Arnold, </a:t>
            </a:r>
            <a:r>
              <a:rPr lang="en-US" i="1" dirty="0"/>
              <a:t>Ephesians, Zondervan Exegetical Commentary</a:t>
            </a:r>
            <a:r>
              <a:rPr lang="en-US" dirty="0"/>
              <a:t>, 421).</a:t>
            </a:r>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even if we have authority over another person, this is not a license to threaten those who are subject to us</a:t>
            </a:r>
          </a:p>
        </p:txBody>
      </p:sp>
      <p:sp>
        <p:nvSpPr>
          <p:cNvPr id="4" name="Slide Number Placeholder 3"/>
          <p:cNvSpPr>
            <a:spLocks noGrp="1"/>
          </p:cNvSpPr>
          <p:nvPr>
            <p:ph type="sldNum" sz="quarter" idx="5"/>
          </p:nvPr>
        </p:nvSpPr>
        <p:spPr/>
        <p:txBody>
          <a:bodyPr/>
          <a:lstStyle/>
          <a:p>
            <a:fld id="{8F6E1528-32FD-4733-96CF-A953A0EC428A}" type="slidenum">
              <a:rPr lang="en-US" smtClean="0"/>
              <a:t>11</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3424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Though you have authority, you are not the ultimate master. God is the ultimate master and you are a slave to him</a:t>
            </a:r>
          </a:p>
        </p:txBody>
      </p:sp>
      <p:sp>
        <p:nvSpPr>
          <p:cNvPr id="4" name="Slide Number Placeholder 3"/>
          <p:cNvSpPr>
            <a:spLocks noGrp="1"/>
          </p:cNvSpPr>
          <p:nvPr>
            <p:ph type="sldNum" sz="quarter" idx="5"/>
          </p:nvPr>
        </p:nvSpPr>
        <p:spPr/>
        <p:txBody>
          <a:bodyPr/>
          <a:lstStyle/>
          <a:p>
            <a:fld id="{8F6E1528-32FD-4733-96CF-A953A0EC428A}" type="slidenum">
              <a:rPr lang="en-US" smtClean="0"/>
              <a:t>12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4259470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Though you have authority, you are not the ultimate master. God is the ultimate master and you are a slave to him</a:t>
            </a:r>
          </a:p>
        </p:txBody>
      </p:sp>
      <p:sp>
        <p:nvSpPr>
          <p:cNvPr id="4" name="Slide Number Placeholder 3"/>
          <p:cNvSpPr>
            <a:spLocks noGrp="1"/>
          </p:cNvSpPr>
          <p:nvPr>
            <p:ph type="sldNum" sz="quarter" idx="5"/>
          </p:nvPr>
        </p:nvSpPr>
        <p:spPr/>
        <p:txBody>
          <a:bodyPr/>
          <a:lstStyle/>
          <a:p>
            <a:fld id="{8F6E1528-32FD-4733-96CF-A953A0EC428A}" type="slidenum">
              <a:rPr lang="en-US" smtClean="0"/>
              <a:t>13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89159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term refers to “earthly masters” or any man who has authority over you</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113514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should show respect to your boss. You should show an amount of regard for your boss and all those who are over you. But behind that is God who has ordained these relationships. We’re not calling here for cowering servility in abject terror, but a healthy respect and a healthy reverence for the fact that God has ordained this kind of structure and this kind of order in human life. And you should have a healthy fear of offending the employer who has been given the place of leadership in your life in the work place and been given that place by God” (www.gty.org”</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8402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Imagine if Jesus was telling you to the mop the floor. Imagine if Jesus was telling us to do computer work. Imagine if Jesus is telling you to do the work. Work with that kind of attitude.</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32784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05026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907027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 translations say with enthusiasm… being excited to serve the Lord and not just man</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721463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F6E1528-32FD-4733-96CF-A953A0EC428A}" type="slidenum">
              <a:rPr lang="en-US" smtClean="0"/>
              <a:t>9</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1847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Treat your slaves the same way they are treating you</a:t>
            </a:r>
          </a:p>
        </p:txBody>
      </p:sp>
      <p:sp>
        <p:nvSpPr>
          <p:cNvPr id="4" name="Slide Number Placeholder 3"/>
          <p:cNvSpPr>
            <a:spLocks noGrp="1"/>
          </p:cNvSpPr>
          <p:nvPr>
            <p:ph type="sldNum" sz="quarter" idx="5"/>
          </p:nvPr>
        </p:nvSpPr>
        <p:spPr/>
        <p:txBody>
          <a:bodyPr/>
          <a:lstStyle/>
          <a:p>
            <a:fld id="{8F6E1528-32FD-4733-96CF-A953A0EC428A}" type="slidenum">
              <a:rPr lang="en-US" smtClean="0"/>
              <a:t>10</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515977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April 30,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Saturday, April 30,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Saturday, April 30,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April 30,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Saturday, April 30,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Saturday, April 30,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Saturday, April 30,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Saturday, April 30,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Saturday, April 30,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Saturday, April 30,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Saturday, April 30,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Saturday, April 30,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fontScale="90000"/>
          </a:bodyPr>
          <a:lstStyle/>
          <a:p>
            <a:r>
              <a:rPr lang="en-US" dirty="0"/>
              <a:t>Walk Worthy of the calling: Servants and Masters</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6:5-9</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Masters (6:9)</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9 </a:t>
            </a:r>
            <a:r>
              <a:rPr lang="en-US" sz="3200" dirty="0">
                <a:solidFill>
                  <a:schemeClr val="tx1"/>
                </a:solidFill>
              </a:rPr>
              <a:t>And you, masters, </a:t>
            </a:r>
            <a:r>
              <a:rPr lang="en-US" sz="3200" dirty="0">
                <a:solidFill>
                  <a:schemeClr val="tx1"/>
                </a:solidFill>
                <a:highlight>
                  <a:srgbClr val="FF0000"/>
                </a:highlight>
              </a:rPr>
              <a:t>do the same </a:t>
            </a:r>
            <a:r>
              <a:rPr lang="en-US" sz="3200" dirty="0">
                <a:solidFill>
                  <a:schemeClr val="tx1"/>
                </a:solidFill>
                <a:highlight>
                  <a:srgbClr val="FF0000"/>
                </a:highlight>
                <a:latin typeface="Arial" panose="020B0604020202020204" pitchFamily="34" charset="0"/>
                <a:cs typeface="Arial" panose="020B0604020202020204" pitchFamily="34" charset="0"/>
              </a:rPr>
              <a:t>things</a:t>
            </a:r>
            <a:r>
              <a:rPr lang="en-US" sz="3200" dirty="0">
                <a:solidFill>
                  <a:schemeClr val="tx1"/>
                </a:solidFill>
                <a:highlight>
                  <a:srgbClr val="FF0000"/>
                </a:highlight>
              </a:rPr>
              <a:t> to them</a:t>
            </a:r>
            <a:r>
              <a:rPr lang="en-US" sz="3200" dirty="0">
                <a:solidFill>
                  <a:schemeClr val="tx1"/>
                </a:solidFill>
              </a:rPr>
              <a:t>, giving up threatening, knowing that your own Master also is in heaven, and there is no partiality with Him.”</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2" descr="Watch The Command | Netflix">
            <a:extLst>
              <a:ext uri="{FF2B5EF4-FFF2-40B4-BE49-F238E27FC236}">
                <a16:creationId xmlns:a16="http://schemas.microsoft.com/office/drawing/2014/main" id="{D315C27B-E0FA-4353-A047-8538F3232A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01" y="2917797"/>
            <a:ext cx="4689360" cy="217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23277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Masters (6:9)</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9 </a:t>
            </a:r>
            <a:r>
              <a:rPr lang="en-US" sz="3200" dirty="0">
                <a:solidFill>
                  <a:schemeClr val="tx1"/>
                </a:solidFill>
              </a:rPr>
              <a:t>And you, masters, do the same </a:t>
            </a:r>
            <a:r>
              <a:rPr lang="en-US" sz="3200" dirty="0">
                <a:solidFill>
                  <a:schemeClr val="tx1"/>
                </a:solidFill>
                <a:latin typeface="Arial" panose="020B0604020202020204" pitchFamily="34" charset="0"/>
                <a:cs typeface="Arial" panose="020B0604020202020204" pitchFamily="34" charset="0"/>
              </a:rPr>
              <a:t>things</a:t>
            </a:r>
            <a:r>
              <a:rPr lang="en-US" sz="3200" dirty="0">
                <a:solidFill>
                  <a:schemeClr val="tx1"/>
                </a:solidFill>
              </a:rPr>
              <a:t> to them, </a:t>
            </a:r>
            <a:r>
              <a:rPr lang="en-US" sz="3200" dirty="0">
                <a:solidFill>
                  <a:schemeClr val="tx1"/>
                </a:solidFill>
                <a:highlight>
                  <a:srgbClr val="FF0000"/>
                </a:highlight>
              </a:rPr>
              <a:t>giving up threatening</a:t>
            </a:r>
            <a:r>
              <a:rPr lang="en-US" sz="3200" dirty="0">
                <a:solidFill>
                  <a:schemeClr val="tx1"/>
                </a:solidFill>
              </a:rPr>
              <a:t>, knowing that your own Master also is in heaven, and there is no partiality with Him.”</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2" descr="Watch The Command | Netflix">
            <a:extLst>
              <a:ext uri="{FF2B5EF4-FFF2-40B4-BE49-F238E27FC236}">
                <a16:creationId xmlns:a16="http://schemas.microsoft.com/office/drawing/2014/main" id="{A6A28B35-2BBA-45EC-A82A-73056C53D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01" y="2917797"/>
            <a:ext cx="4689360" cy="217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63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Masters (6:9)</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9 </a:t>
            </a:r>
            <a:r>
              <a:rPr lang="en-US" sz="3200" dirty="0">
                <a:solidFill>
                  <a:schemeClr val="tx1"/>
                </a:solidFill>
              </a:rPr>
              <a:t>And you, masters, do the same </a:t>
            </a:r>
            <a:r>
              <a:rPr lang="en-US" sz="3200" dirty="0">
                <a:solidFill>
                  <a:schemeClr val="tx1"/>
                </a:solidFill>
                <a:latin typeface="Arial" panose="020B0604020202020204" pitchFamily="34" charset="0"/>
                <a:cs typeface="Arial" panose="020B0604020202020204" pitchFamily="34" charset="0"/>
              </a:rPr>
              <a:t>things</a:t>
            </a:r>
            <a:r>
              <a:rPr lang="en-US" sz="3200" dirty="0">
                <a:solidFill>
                  <a:schemeClr val="tx1"/>
                </a:solidFill>
              </a:rPr>
              <a:t> to them, giving up threatening, </a:t>
            </a:r>
            <a:r>
              <a:rPr lang="en-US" sz="3200" dirty="0">
                <a:solidFill>
                  <a:schemeClr val="tx1"/>
                </a:solidFill>
                <a:highlight>
                  <a:srgbClr val="FF0000"/>
                </a:highlight>
              </a:rPr>
              <a:t>knowing that your own Master also is in heaven</a:t>
            </a:r>
            <a:r>
              <a:rPr lang="en-US" sz="3200" dirty="0">
                <a:solidFill>
                  <a:schemeClr val="tx1"/>
                </a:solidFill>
              </a:rPr>
              <a:t>, and there is no partiality with Him.”</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2" descr="Watch The Command | Netflix">
            <a:extLst>
              <a:ext uri="{FF2B5EF4-FFF2-40B4-BE49-F238E27FC236}">
                <a16:creationId xmlns:a16="http://schemas.microsoft.com/office/drawing/2014/main" id="{7BB09A20-8764-44F3-96D8-E724AD11A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01" y="2917797"/>
            <a:ext cx="4689360" cy="217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74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Masters (6:9)</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92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9 </a:t>
            </a:r>
            <a:r>
              <a:rPr lang="en-US" sz="3200" dirty="0">
                <a:solidFill>
                  <a:schemeClr val="tx1"/>
                </a:solidFill>
              </a:rPr>
              <a:t>And you, masters, do the same </a:t>
            </a:r>
            <a:r>
              <a:rPr lang="en-US" sz="3200" dirty="0">
                <a:solidFill>
                  <a:schemeClr val="tx1"/>
                </a:solidFill>
                <a:latin typeface="Arial" panose="020B0604020202020204" pitchFamily="34" charset="0"/>
                <a:cs typeface="Arial" panose="020B0604020202020204" pitchFamily="34" charset="0"/>
              </a:rPr>
              <a:t>things</a:t>
            </a:r>
            <a:r>
              <a:rPr lang="en-US" sz="3200" dirty="0">
                <a:solidFill>
                  <a:schemeClr val="tx1"/>
                </a:solidFill>
              </a:rPr>
              <a:t> to them, giving up threatening, knowing that your own Master also is in heaven, and there is </a:t>
            </a:r>
            <a:r>
              <a:rPr lang="en-US" sz="3200" dirty="0">
                <a:solidFill>
                  <a:schemeClr val="tx1"/>
                </a:solidFill>
                <a:highlight>
                  <a:srgbClr val="FF0000"/>
                </a:highlight>
              </a:rPr>
              <a:t>no partiality </a:t>
            </a:r>
            <a:r>
              <a:rPr lang="en-US" sz="3200" dirty="0">
                <a:solidFill>
                  <a:schemeClr val="tx1"/>
                </a:solidFill>
              </a:rPr>
              <a:t>with Him.”</a:t>
            </a:r>
            <a:endParaRPr lang="en-US" baseline="300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2" descr="Watch The Command | Netflix">
            <a:extLst>
              <a:ext uri="{FF2B5EF4-FFF2-40B4-BE49-F238E27FC236}">
                <a16:creationId xmlns:a16="http://schemas.microsoft.com/office/drawing/2014/main" id="{BE7B75DD-A1A6-401C-8959-EDFD262DCE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01" y="2917797"/>
            <a:ext cx="4689360" cy="217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9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highlight>
                  <a:srgbClr val="FF0000"/>
                </a:highlight>
                <a:latin typeface="Arial" panose="020B0604020202020204" pitchFamily="34" charset="0"/>
                <a:cs typeface="Arial" panose="020B0604020202020204" pitchFamily="34" charset="0"/>
              </a:rPr>
              <a:t>Bondservants</a:t>
            </a:r>
            <a:r>
              <a:rPr lang="en-US" sz="3200" dirty="0">
                <a:solidFill>
                  <a:srgbClr val="FFFFFF"/>
                </a:solidFill>
                <a:latin typeface="Arial" panose="020B0604020202020204" pitchFamily="34" charset="0"/>
                <a:cs typeface="Arial" panose="020B0604020202020204" pitchFamily="34" charset="0"/>
              </a:rPr>
              <a:t>, be obedient to those who are your masters according to the flesh, with fear and trembling, in sincerity of heart, as to Christ;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latin typeface="Arial" panose="020B0604020202020204" pitchFamily="34" charset="0"/>
                <a:cs typeface="Arial" panose="020B0604020202020204" pitchFamily="34" charset="0"/>
              </a:rPr>
              <a:t>not with eyeservice, as men-pleasers, but as bondservants of Christ, doing the will of God from the heart,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Graphical user interface, text, application&#10;&#10;Description automatically generated">
            <a:extLst>
              <a:ext uri="{FF2B5EF4-FFF2-40B4-BE49-F238E27FC236}">
                <a16:creationId xmlns:a16="http://schemas.microsoft.com/office/drawing/2014/main" id="{217DE709-B15B-462E-A2B9-2A51A44981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1987228"/>
            <a:ext cx="5081401" cy="4481972"/>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latin typeface="Arial" panose="020B0604020202020204" pitchFamily="34" charset="0"/>
                <a:cs typeface="Arial" panose="020B0604020202020204" pitchFamily="34" charset="0"/>
              </a:rPr>
              <a:t>Bondservants</a:t>
            </a:r>
            <a:r>
              <a:rPr lang="en-US" sz="3200" dirty="0">
                <a:solidFill>
                  <a:srgbClr val="FF0000"/>
                </a:solidFill>
                <a:latin typeface="Arial" panose="020B0604020202020204" pitchFamily="34" charset="0"/>
                <a:cs typeface="Arial" panose="020B0604020202020204" pitchFamily="34" charset="0"/>
              </a:rPr>
              <a:t>,</a:t>
            </a:r>
            <a:r>
              <a:rPr lang="en-US" sz="3200" dirty="0">
                <a:solidFill>
                  <a:srgbClr val="FFFFFF"/>
                </a:solidFill>
                <a:latin typeface="Arial" panose="020B0604020202020204" pitchFamily="34" charset="0"/>
                <a:cs typeface="Arial" panose="020B0604020202020204" pitchFamily="34" charset="0"/>
              </a:rPr>
              <a:t> </a:t>
            </a:r>
            <a:r>
              <a:rPr lang="en-US" sz="3200" dirty="0">
                <a:solidFill>
                  <a:srgbClr val="FFFFFF"/>
                </a:solidFill>
                <a:highlight>
                  <a:srgbClr val="FF0000"/>
                </a:highlight>
                <a:latin typeface="Arial" panose="020B0604020202020204" pitchFamily="34" charset="0"/>
                <a:cs typeface="Arial" panose="020B0604020202020204" pitchFamily="34" charset="0"/>
              </a:rPr>
              <a:t>be obedient to those who are your masters according to the flesh</a:t>
            </a:r>
            <a:r>
              <a:rPr lang="en-US" sz="3200" dirty="0">
                <a:solidFill>
                  <a:srgbClr val="FFFFFF"/>
                </a:solidFill>
                <a:latin typeface="Arial" panose="020B0604020202020204" pitchFamily="34" charset="0"/>
                <a:cs typeface="Arial" panose="020B0604020202020204" pitchFamily="34" charset="0"/>
              </a:rPr>
              <a:t>, with fear and trembling, in sincerity of heart, as to Christ;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latin typeface="Arial" panose="020B0604020202020204" pitchFamily="34" charset="0"/>
                <a:cs typeface="Arial" panose="020B0604020202020204" pitchFamily="34" charset="0"/>
              </a:rPr>
              <a:t>not with eyeservice, as men-pleasers, but as bondservants of Christ, doing the will of God from the heart,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1026" name="Picture 2" descr="Watch The Command | Netflix">
            <a:extLst>
              <a:ext uri="{FF2B5EF4-FFF2-40B4-BE49-F238E27FC236}">
                <a16:creationId xmlns:a16="http://schemas.microsoft.com/office/drawing/2014/main" id="{E5CC26BD-8E7F-471C-94B3-F4FA403AF1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01" y="2917797"/>
            <a:ext cx="4689360" cy="2174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414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latin typeface="Arial" panose="020B0604020202020204" pitchFamily="34" charset="0"/>
                <a:cs typeface="Arial" panose="020B0604020202020204" pitchFamily="34" charset="0"/>
              </a:rPr>
              <a:t>Bondservants, be obedient to those who are your masters according to the flesh, </a:t>
            </a:r>
            <a:r>
              <a:rPr lang="en-US" sz="3200" dirty="0">
                <a:solidFill>
                  <a:srgbClr val="FFFFFF"/>
                </a:solidFill>
                <a:highlight>
                  <a:srgbClr val="FF0000"/>
                </a:highlight>
                <a:latin typeface="Arial" panose="020B0604020202020204" pitchFamily="34" charset="0"/>
                <a:cs typeface="Arial" panose="020B0604020202020204" pitchFamily="34" charset="0"/>
              </a:rPr>
              <a:t>with fear and trembling</a:t>
            </a:r>
            <a:r>
              <a:rPr lang="en-US" sz="3200" dirty="0">
                <a:solidFill>
                  <a:srgbClr val="FFFFFF"/>
                </a:solidFill>
                <a:latin typeface="Arial" panose="020B0604020202020204" pitchFamily="34" charset="0"/>
                <a:cs typeface="Arial" panose="020B0604020202020204" pitchFamily="34" charset="0"/>
              </a:rPr>
              <a:t>, in sincerity of heart, as to Christ;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latin typeface="Arial" panose="020B0604020202020204" pitchFamily="34" charset="0"/>
                <a:cs typeface="Arial" panose="020B0604020202020204" pitchFamily="34" charset="0"/>
              </a:rPr>
              <a:t>not with eyeservice, as men-pleasers, but as bondservants of Christ, doing the will of God from the heart,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9" name="Picture 8" descr="A picture containing text, clipart&#10;&#10;Description automatically generated">
            <a:extLst>
              <a:ext uri="{FF2B5EF4-FFF2-40B4-BE49-F238E27FC236}">
                <a16:creationId xmlns:a16="http://schemas.microsoft.com/office/drawing/2014/main" id="{9254CC02-C53E-4544-BED4-9D6F0E56E7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97" y="1927277"/>
            <a:ext cx="4923692" cy="4513788"/>
          </a:xfrm>
          <a:prstGeom prst="rect">
            <a:avLst/>
          </a:prstGeom>
        </p:spPr>
      </p:pic>
    </p:spTree>
    <p:extLst>
      <p:ext uri="{BB962C8B-B14F-4D97-AF65-F5344CB8AC3E}">
        <p14:creationId xmlns:p14="http://schemas.microsoft.com/office/powerpoint/2010/main" val="118511578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latin typeface="Arial" panose="020B0604020202020204" pitchFamily="34" charset="0"/>
                <a:cs typeface="Arial" panose="020B0604020202020204" pitchFamily="34" charset="0"/>
              </a:rPr>
              <a:t>Bondservants, be obedient to those who are your masters according to the flesh, with fear and trembling, </a:t>
            </a:r>
            <a:r>
              <a:rPr lang="en-US" sz="3200" dirty="0">
                <a:solidFill>
                  <a:srgbClr val="FFFFFF"/>
                </a:solidFill>
                <a:highlight>
                  <a:srgbClr val="FF0000"/>
                </a:highlight>
                <a:latin typeface="Arial" panose="020B0604020202020204" pitchFamily="34" charset="0"/>
                <a:cs typeface="Arial" panose="020B0604020202020204" pitchFamily="34" charset="0"/>
              </a:rPr>
              <a:t>in sincerity of heart, as to Christ</a:t>
            </a:r>
            <a:r>
              <a:rPr lang="en-US" sz="3200" dirty="0">
                <a:solidFill>
                  <a:srgbClr val="FFFFFF"/>
                </a:solidFill>
                <a:latin typeface="Arial" panose="020B0604020202020204" pitchFamily="34" charset="0"/>
                <a:cs typeface="Arial" panose="020B0604020202020204" pitchFamily="34" charset="0"/>
              </a:rPr>
              <a: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latin typeface="Arial" panose="020B0604020202020204" pitchFamily="34" charset="0"/>
                <a:cs typeface="Arial" panose="020B0604020202020204" pitchFamily="34" charset="0"/>
              </a:rPr>
              <a:t>not with eyeservice, as men-pleasers, but as bondservants of Christ, doing the will of God from the heart,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descr="A picture containing text, clipart&#10;&#10;Description automatically generated">
            <a:extLst>
              <a:ext uri="{FF2B5EF4-FFF2-40B4-BE49-F238E27FC236}">
                <a16:creationId xmlns:a16="http://schemas.microsoft.com/office/drawing/2014/main" id="{F048AF1C-B473-455E-9E5E-44CD0C1DA9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97" y="1927277"/>
            <a:ext cx="4923692" cy="4513788"/>
          </a:xfrm>
          <a:prstGeom prst="rect">
            <a:avLst/>
          </a:prstGeom>
        </p:spPr>
      </p:pic>
    </p:spTree>
    <p:extLst>
      <p:ext uri="{BB962C8B-B14F-4D97-AF65-F5344CB8AC3E}">
        <p14:creationId xmlns:p14="http://schemas.microsoft.com/office/powerpoint/2010/main" val="84051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latin typeface="Arial" panose="020B0604020202020204" pitchFamily="34" charset="0"/>
                <a:cs typeface="Arial" panose="020B0604020202020204" pitchFamily="34" charset="0"/>
              </a:rPr>
              <a:t>Bondservants, be obedient to those who are your masters according to the flesh, with fear and trembling, in sincerity of heart, as to Christ;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highlight>
                  <a:srgbClr val="FF0000"/>
                </a:highlight>
                <a:latin typeface="Arial" panose="020B0604020202020204" pitchFamily="34" charset="0"/>
                <a:cs typeface="Arial" panose="020B0604020202020204" pitchFamily="34" charset="0"/>
              </a:rPr>
              <a:t>not with eyeservice, as men-pleasers, but as bondservants of Christ</a:t>
            </a:r>
            <a:r>
              <a:rPr lang="en-US" sz="3200" dirty="0">
                <a:solidFill>
                  <a:srgbClr val="FFFFFF"/>
                </a:solidFill>
                <a:latin typeface="Arial" panose="020B0604020202020204" pitchFamily="34" charset="0"/>
                <a:cs typeface="Arial" panose="020B0604020202020204" pitchFamily="34" charset="0"/>
              </a:rPr>
              <a:t>, doing the will of God from the heart,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6" descr="A picture containing text, clipart&#10;&#10;Description automatically generated">
            <a:extLst>
              <a:ext uri="{FF2B5EF4-FFF2-40B4-BE49-F238E27FC236}">
                <a16:creationId xmlns:a16="http://schemas.microsoft.com/office/drawing/2014/main" id="{6ADB388C-3272-43E3-A317-81162C5AF6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97" y="1927277"/>
            <a:ext cx="4923692" cy="4513788"/>
          </a:xfrm>
          <a:prstGeom prst="rect">
            <a:avLst/>
          </a:prstGeom>
        </p:spPr>
      </p:pic>
    </p:spTree>
    <p:extLst>
      <p:ext uri="{BB962C8B-B14F-4D97-AF65-F5344CB8AC3E}">
        <p14:creationId xmlns:p14="http://schemas.microsoft.com/office/powerpoint/2010/main" val="2997287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62500" lnSpcReduction="20000"/>
          </a:bodyPr>
          <a:lstStyle/>
          <a:p>
            <a:r>
              <a:rPr lang="en-US" sz="3200" dirty="0">
                <a:solidFill>
                  <a:srgbClr val="FFFFFF"/>
                </a:solidFill>
                <a:latin typeface="Arial" panose="020B0604020202020204" pitchFamily="34" charset="0"/>
                <a:cs typeface="Arial" panose="020B0604020202020204" pitchFamily="34" charset="0"/>
              </a:rPr>
              <a:t>“</a:t>
            </a:r>
            <a:r>
              <a:rPr lang="en-US" sz="3200" baseline="30000" dirty="0">
                <a:solidFill>
                  <a:srgbClr val="FFFFFF"/>
                </a:solidFill>
                <a:latin typeface="Arial" panose="020B0604020202020204" pitchFamily="34" charset="0"/>
                <a:cs typeface="Arial" panose="020B0604020202020204" pitchFamily="34" charset="0"/>
              </a:rPr>
              <a:t>5 </a:t>
            </a:r>
            <a:r>
              <a:rPr lang="en-US" sz="3200" dirty="0">
                <a:solidFill>
                  <a:srgbClr val="FFFFFF"/>
                </a:solidFill>
                <a:latin typeface="Arial" panose="020B0604020202020204" pitchFamily="34" charset="0"/>
                <a:cs typeface="Arial" panose="020B0604020202020204" pitchFamily="34" charset="0"/>
              </a:rPr>
              <a:t>Bondservants, be obedient to those who are your masters according to the flesh, with fear and trembling, in sincerity of heart, as to Christ;</a:t>
            </a:r>
          </a:p>
          <a:p>
            <a:endParaRPr lang="en-US" sz="3200" dirty="0">
              <a:solidFill>
                <a:srgbClr val="FFFFFF"/>
              </a:solidFill>
              <a:latin typeface="Arial" panose="020B0604020202020204" pitchFamily="34" charset="0"/>
              <a:cs typeface="Arial" panose="020B0604020202020204" pitchFamily="34" charset="0"/>
            </a:endParaRPr>
          </a:p>
          <a:p>
            <a:r>
              <a:rPr lang="en-US" sz="3200" dirty="0">
                <a:solidFill>
                  <a:srgbClr val="FFFFFF"/>
                </a:solidFill>
                <a:latin typeface="Arial" panose="020B0604020202020204" pitchFamily="34" charset="0"/>
                <a:cs typeface="Arial" panose="020B0604020202020204" pitchFamily="34" charset="0"/>
              </a:rPr>
              <a:t> </a:t>
            </a:r>
            <a:r>
              <a:rPr lang="en-US" sz="3200" baseline="30000" dirty="0">
                <a:solidFill>
                  <a:srgbClr val="FFFFFF"/>
                </a:solidFill>
                <a:latin typeface="Arial" panose="020B0604020202020204" pitchFamily="34" charset="0"/>
                <a:cs typeface="Arial" panose="020B0604020202020204" pitchFamily="34" charset="0"/>
              </a:rPr>
              <a:t>6 </a:t>
            </a:r>
            <a:r>
              <a:rPr lang="en-US" sz="3200" dirty="0">
                <a:solidFill>
                  <a:srgbClr val="FFFFFF"/>
                </a:solidFill>
                <a:latin typeface="Arial" panose="020B0604020202020204" pitchFamily="34" charset="0"/>
                <a:cs typeface="Arial" panose="020B0604020202020204" pitchFamily="34" charset="0"/>
              </a:rPr>
              <a:t>not with eyeservice, as men-pleasers, but as bondservants of Christ, </a:t>
            </a:r>
            <a:r>
              <a:rPr lang="en-US" sz="3200" dirty="0">
                <a:solidFill>
                  <a:srgbClr val="FFFFFF"/>
                </a:solidFill>
                <a:highlight>
                  <a:srgbClr val="FF0000"/>
                </a:highlight>
                <a:latin typeface="Arial" panose="020B0604020202020204" pitchFamily="34" charset="0"/>
                <a:cs typeface="Arial" panose="020B0604020202020204" pitchFamily="34" charset="0"/>
              </a:rPr>
              <a:t>doing the will of God from the heart</a:t>
            </a:r>
            <a:r>
              <a:rPr lang="en-US" sz="3200" dirty="0">
                <a:solidFill>
                  <a:srgbClr val="FFFFFF"/>
                </a:solidFill>
                <a:latin typeface="Arial" panose="020B0604020202020204" pitchFamily="34" charset="0"/>
                <a:cs typeface="Arial" panose="020B0604020202020204" pitchFamily="34" charset="0"/>
              </a:rPr>
              <a:t>,</a:t>
            </a:r>
          </a:p>
          <a:p>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6" descr="A picture containing text, clipart&#10;&#10;Description automatically generated">
            <a:extLst>
              <a:ext uri="{FF2B5EF4-FFF2-40B4-BE49-F238E27FC236}">
                <a16:creationId xmlns:a16="http://schemas.microsoft.com/office/drawing/2014/main" id="{43BFBDD2-338A-460B-A6DB-89021FCCF8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97" y="1927277"/>
            <a:ext cx="4923692" cy="4513788"/>
          </a:xfrm>
          <a:prstGeom prst="rect">
            <a:avLst/>
          </a:prstGeom>
        </p:spPr>
      </p:pic>
    </p:spTree>
    <p:extLst>
      <p:ext uri="{BB962C8B-B14F-4D97-AF65-F5344CB8AC3E}">
        <p14:creationId xmlns:p14="http://schemas.microsoft.com/office/powerpoint/2010/main" val="189862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7 </a:t>
            </a:r>
            <a:r>
              <a:rPr lang="en-US" sz="3200" dirty="0">
                <a:solidFill>
                  <a:schemeClr val="tx1"/>
                </a:solidFill>
                <a:highlight>
                  <a:srgbClr val="FF0000"/>
                </a:highlight>
              </a:rPr>
              <a:t>with goodwill</a:t>
            </a:r>
            <a:r>
              <a:rPr lang="en-US" sz="3200" dirty="0">
                <a:solidFill>
                  <a:schemeClr val="tx1"/>
                </a:solidFill>
              </a:rPr>
              <a:t> doing service, as to the Lord, and not to men, </a:t>
            </a:r>
          </a:p>
          <a:p>
            <a:endParaRPr lang="en-US" sz="3200" baseline="30000" dirty="0">
              <a:solidFill>
                <a:schemeClr val="tx1"/>
              </a:solidFill>
            </a:endParaRPr>
          </a:p>
          <a:p>
            <a:r>
              <a:rPr lang="en-US" sz="3200" baseline="30000" dirty="0">
                <a:solidFill>
                  <a:schemeClr val="tx1"/>
                </a:solidFill>
              </a:rPr>
              <a:t>8 </a:t>
            </a:r>
            <a:r>
              <a:rPr lang="en-US" sz="3200" dirty="0">
                <a:solidFill>
                  <a:schemeClr val="tx1"/>
                </a:solidFill>
              </a:rPr>
              <a:t>knowing that whatever good anyone does, he will receive the same from the Lord, whether </a:t>
            </a:r>
            <a:r>
              <a:rPr lang="en-US" sz="3200" i="1" dirty="0">
                <a:solidFill>
                  <a:schemeClr val="tx1"/>
                </a:solidFill>
              </a:rPr>
              <a:t>he is</a:t>
            </a:r>
            <a:r>
              <a:rPr lang="en-US" sz="3200" dirty="0">
                <a:solidFill>
                  <a:schemeClr val="tx1"/>
                </a:solidFill>
              </a:rPr>
              <a:t> a slave or free.</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7" name="Picture 6" descr="A picture containing text, clipart&#10;&#10;Description automatically generated">
            <a:extLst>
              <a:ext uri="{FF2B5EF4-FFF2-40B4-BE49-F238E27FC236}">
                <a16:creationId xmlns:a16="http://schemas.microsoft.com/office/drawing/2014/main" id="{9F6511EB-DDDC-4DA6-B7A0-61C6231AB1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797" y="1927277"/>
            <a:ext cx="4923692" cy="4513788"/>
          </a:xfrm>
          <a:prstGeom prst="rect">
            <a:avLst/>
          </a:prstGeom>
        </p:spPr>
      </p:pic>
    </p:spTree>
    <p:extLst>
      <p:ext uri="{BB962C8B-B14F-4D97-AF65-F5344CB8AC3E}">
        <p14:creationId xmlns:p14="http://schemas.microsoft.com/office/powerpoint/2010/main" val="311670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A Message to the Servants (6:5-8)</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fontScale="77500" lnSpcReduction="20000"/>
          </a:bodyPr>
          <a:lstStyle/>
          <a:p>
            <a:r>
              <a:rPr lang="en-US" sz="3200" dirty="0">
                <a:solidFill>
                  <a:schemeClr val="tx1"/>
                </a:solidFill>
                <a:latin typeface="Arial" panose="020B0604020202020204" pitchFamily="34" charset="0"/>
                <a:cs typeface="Arial" panose="020B0604020202020204" pitchFamily="34" charset="0"/>
              </a:rPr>
              <a:t>“</a:t>
            </a:r>
            <a:r>
              <a:rPr lang="en-US" sz="3200" baseline="30000" dirty="0">
                <a:solidFill>
                  <a:schemeClr val="tx1"/>
                </a:solidFill>
              </a:rPr>
              <a:t>7 </a:t>
            </a:r>
            <a:r>
              <a:rPr lang="en-US" sz="3200" dirty="0">
                <a:solidFill>
                  <a:schemeClr val="tx1"/>
                </a:solidFill>
              </a:rPr>
              <a:t>with goodwill doing service, as to the Lord, and not to men, </a:t>
            </a:r>
          </a:p>
          <a:p>
            <a:endParaRPr lang="en-US" sz="3200" baseline="30000" dirty="0">
              <a:solidFill>
                <a:schemeClr val="tx1"/>
              </a:solidFill>
            </a:endParaRPr>
          </a:p>
          <a:p>
            <a:r>
              <a:rPr lang="en-US" sz="3200" baseline="30000" dirty="0">
                <a:solidFill>
                  <a:schemeClr val="tx1"/>
                </a:solidFill>
              </a:rPr>
              <a:t>8 </a:t>
            </a:r>
            <a:r>
              <a:rPr lang="en-US" sz="3200" dirty="0">
                <a:solidFill>
                  <a:schemeClr val="tx1"/>
                </a:solidFill>
              </a:rPr>
              <a:t>knowing that </a:t>
            </a:r>
            <a:r>
              <a:rPr lang="en-US" sz="3200" dirty="0">
                <a:solidFill>
                  <a:schemeClr val="tx1"/>
                </a:solidFill>
                <a:highlight>
                  <a:srgbClr val="FF0000"/>
                </a:highlight>
              </a:rPr>
              <a:t>whatever good anyone does, he will receive the same from the Lord</a:t>
            </a:r>
            <a:r>
              <a:rPr lang="en-US" sz="3200" dirty="0">
                <a:solidFill>
                  <a:schemeClr val="tx1"/>
                </a:solidFill>
              </a:rPr>
              <a:t>, whether </a:t>
            </a:r>
            <a:r>
              <a:rPr lang="en-US" sz="3200" i="1" dirty="0">
                <a:solidFill>
                  <a:schemeClr val="tx1"/>
                </a:solidFill>
              </a:rPr>
              <a:t>he is</a:t>
            </a:r>
            <a:r>
              <a:rPr lang="en-US" sz="3200" dirty="0">
                <a:solidFill>
                  <a:schemeClr val="tx1"/>
                </a:solidFill>
              </a:rPr>
              <a:t> a slave or free.</a:t>
            </a:r>
            <a:endParaRPr lang="en-US" sz="2400" dirty="0">
              <a:solidFill>
                <a:schemeClr val="tx1"/>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descr="A black and white sign&#10;&#10;Description automatically generated with low confidence">
            <a:extLst>
              <a:ext uri="{FF2B5EF4-FFF2-40B4-BE49-F238E27FC236}">
                <a16:creationId xmlns:a16="http://schemas.microsoft.com/office/drawing/2014/main" id="{B671CA78-0940-4CDC-AC09-CFF5CEE8D4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129" y="3371585"/>
            <a:ext cx="4689360" cy="1266825"/>
          </a:xfrm>
          <a:prstGeom prst="rect">
            <a:avLst/>
          </a:prstGeom>
        </p:spPr>
      </p:pic>
    </p:spTree>
    <p:extLst>
      <p:ext uri="{BB962C8B-B14F-4D97-AF65-F5344CB8AC3E}">
        <p14:creationId xmlns:p14="http://schemas.microsoft.com/office/powerpoint/2010/main" val="2435100984"/>
      </p:ext>
    </p:extLst>
  </p:cSld>
  <p:clrMapOvr>
    <a:masterClrMapping/>
  </p:clrMapOvr>
  <p:transition spd="slow">
    <p:push dir="u"/>
  </p:transition>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8471</TotalTime>
  <Words>1020</Words>
  <Application>Microsoft Office PowerPoint</Application>
  <PresentationFormat>Custom</PresentationFormat>
  <Paragraphs>89</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Source Sans Pro</vt:lpstr>
      <vt:lpstr>Source Sans Pro Light</vt:lpstr>
      <vt:lpstr>ThinLineVTI</vt:lpstr>
      <vt:lpstr>Walk Worthy of the calling: Servants and Masters</vt:lpstr>
      <vt:lpstr>A Message to the Servants (6:5-8)</vt:lpstr>
      <vt:lpstr>A Message to the Servants (6:5-8)</vt:lpstr>
      <vt:lpstr>A Message to the Servants (6:5-8)</vt:lpstr>
      <vt:lpstr>A Message to the Servants (6:5-8)</vt:lpstr>
      <vt:lpstr>A Message to the Servants (6:5-8)</vt:lpstr>
      <vt:lpstr>A Message to the Servants (6:5-8)</vt:lpstr>
      <vt:lpstr>A Message to the Servants (6:5-8)</vt:lpstr>
      <vt:lpstr>A Message to the Servants (6:5-8)</vt:lpstr>
      <vt:lpstr>A Message to the Masters (6:9)</vt:lpstr>
      <vt:lpstr>A Message to the Masters (6:9)</vt:lpstr>
      <vt:lpstr>A Message to the Masters (6:9)</vt:lpstr>
      <vt:lpstr>A Message to the Masters (6:9)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West End</cp:lastModifiedBy>
  <cp:revision>110</cp:revision>
  <dcterms:created xsi:type="dcterms:W3CDTF">2021-10-07T01:39:58Z</dcterms:created>
  <dcterms:modified xsi:type="dcterms:W3CDTF">2022-05-01T01:42:58Z</dcterms:modified>
</cp:coreProperties>
</file>