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7"/>
  </p:notesMasterIdLst>
  <p:handoutMasterIdLst>
    <p:handoutMasterId r:id="rId18"/>
  </p:handoutMasterIdLst>
  <p:sldIdLst>
    <p:sldId id="256" r:id="rId2"/>
    <p:sldId id="261" r:id="rId3"/>
    <p:sldId id="262" r:id="rId4"/>
    <p:sldId id="263" r:id="rId5"/>
    <p:sldId id="264" r:id="rId6"/>
    <p:sldId id="265" r:id="rId7"/>
    <p:sldId id="266" r:id="rId8"/>
    <p:sldId id="267" r:id="rId9"/>
    <p:sldId id="268" r:id="rId10"/>
    <p:sldId id="269" r:id="rId11"/>
    <p:sldId id="270" r:id="rId12"/>
    <p:sldId id="272" r:id="rId13"/>
    <p:sldId id="273" r:id="rId14"/>
    <p:sldId id="274" r:id="rId15"/>
    <p:sldId id="275" r:id="rId16"/>
  </p:sldIdLst>
  <p:sldSz cx="109728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918" autoAdjust="0"/>
  </p:normalViewPr>
  <p:slideViewPr>
    <p:cSldViewPr snapToGrid="0">
      <p:cViewPr varScale="1">
        <p:scale>
          <a:sx n="51" d="100"/>
          <a:sy n="51" d="100"/>
        </p:scale>
        <p:origin x="1452" y="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F99C67A-0F9E-40B9-AB69-85AD07D62A24}" type="datetimeFigureOut">
              <a:rPr lang="en-US" smtClean="0"/>
              <a:t>4/1/2022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PM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A9AB980-AA75-42B8-907F-781519120772}" type="datetimeFigureOut">
              <a:rPr lang="en-US" smtClean="0"/>
              <a:t>4/1/2022</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PM Sermon</a:t>
            </a:r>
          </a:p>
        </p:txBody>
      </p:sp>
      <p:sp>
        <p:nvSpPr>
          <p:cNvPr id="5" name="Slide Number Placeholder 4"/>
          <p:cNvSpPr>
            <a:spLocks noGrp="1"/>
          </p:cNvSpPr>
          <p:nvPr>
            <p:ph type="sldNum" sz="quarter" idx="5"/>
          </p:nvPr>
        </p:nvSpPr>
        <p:spPr/>
        <p:txBody>
          <a:bodyPr/>
          <a:lstStyle/>
          <a:p>
            <a:fld id="{8F6E1528-32FD-4733-96CF-A953A0EC428A}" type="slidenum">
              <a:rPr lang="en-US" smtClean="0"/>
              <a:t>1</a:t>
            </a:fld>
            <a:endParaRPr lang="en-US"/>
          </a:p>
        </p:txBody>
      </p:sp>
    </p:spTree>
    <p:extLst>
      <p:ext uri="{BB962C8B-B14F-4D97-AF65-F5344CB8AC3E}">
        <p14:creationId xmlns:p14="http://schemas.microsoft.com/office/powerpoint/2010/main" val="2100880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man in his right mind is going to take care of </a:t>
            </a:r>
            <a:r>
              <a:rPr lang="en-US" b="1" dirty="0"/>
              <a:t>his own flesh</a:t>
            </a:r>
            <a:r>
              <a:rPr lang="en-US" dirty="0"/>
              <a:t>, even if it is just in the sense of feeding and clothing and caring for his own body. He knows that if he doesn’t, </a:t>
            </a:r>
            <a:r>
              <a:rPr lang="en-US" i="1" dirty="0"/>
              <a:t>he</a:t>
            </a:r>
            <a:r>
              <a:rPr lang="en-US" dirty="0"/>
              <a:t> is going to suffer for it. In the same way, once we know the Biblical fact of this unity, if we are in our right minds we will </a:t>
            </a:r>
            <a:r>
              <a:rPr lang="en-US" i="1" dirty="0"/>
              <a:t>nourish and cherish</a:t>
            </a:r>
            <a:r>
              <a:rPr lang="en-US" dirty="0"/>
              <a:t> our wives because she is part of us. </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54629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47867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Paul quotes Genesis 2:24 in verse 31. She is your body. The two of you are now one flesh. You do not lead her in a hateful way or harsh way. You cherish her like your own body because the two of you are one now. Husbands must see the marriage relationship in this way. She is your very body and must be treated with care and love.</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16664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truly Christian marriage will mirror the relationship between Christ and the church. Paul sets before us an example for us to look to in our marriages. Look to the relationship of Christ and the church. Everything in this section of text used this image for both wives and husbands so we would know how to act properly and walk worthy of our calling in our marriages</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66254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 love your wives. It does not matter if she deserves it or not. We do not deserve the love of Christ yet Christ loved us anyway. Husbands will not hurt their wives with their words or decisions</a:t>
            </a:r>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2480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Wives, respect your husbands. It does not matter if he deserves it or not. We do not deserve the love of Christ and yet Christ submitted his will to the Father for us</a:t>
            </a:r>
          </a:p>
          <a:p>
            <a:endParaRPr lang="en-US" dirty="0"/>
          </a:p>
          <a:p>
            <a:r>
              <a:rPr lang="en-US" dirty="0"/>
              <a:t>When husbands love their wives like Christ and when wives submit to their husbands like Christ, the marriage will be a joyful blessing given to us by God. </a:t>
            </a:r>
          </a:p>
        </p:txBody>
      </p:sp>
      <p:sp>
        <p:nvSpPr>
          <p:cNvPr id="4" name="Slide Number Placeholder 3"/>
          <p:cNvSpPr>
            <a:spLocks noGrp="1"/>
          </p:cNvSpPr>
          <p:nvPr>
            <p:ph type="sldNum" sz="quarter" idx="5"/>
          </p:nvPr>
        </p:nvSpPr>
        <p:spPr/>
        <p:txBody>
          <a:bodyPr/>
          <a:lstStyle/>
          <a:p>
            <a:fld id="{8F6E1528-32FD-4733-96CF-A953A0EC428A}" type="slidenum">
              <a:rPr lang="en-US" smtClean="0"/>
              <a:t>15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67175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the action or fact of accepting or yielding to a superior force or to the will or authority of another person</a:t>
            </a:r>
            <a:r>
              <a:rPr lang="en-US" dirty="0"/>
              <a:t>." Submitting means putting others before yourself; it means not always doing what you want to do</a:t>
            </a:r>
          </a:p>
          <a:p>
            <a:pPr defTabSz="931774">
              <a:defRPr/>
            </a:pPr>
            <a:endParaRPr lang="en-US" dirty="0"/>
          </a:p>
          <a:p>
            <a:pPr defTabSz="931774">
              <a:defRPr/>
            </a:pPr>
            <a:r>
              <a:rPr lang="en-US" dirty="0"/>
              <a:t>to yield to the authority, control, or choice of another.</a:t>
            </a:r>
          </a:p>
          <a:p>
            <a:pPr defTabSz="931774">
              <a:defRPr/>
            </a:pPr>
            <a:endParaRPr lang="en-US" dirty="0"/>
          </a:p>
          <a:p>
            <a:pPr defTabSz="931774">
              <a:defRPr/>
            </a:pPr>
            <a:r>
              <a:rPr lang="en-US" dirty="0"/>
              <a:t>Please consider that submission and yielding does not mean she is inferior. Was Christ inferior for yielding to the will of the Father? Not at all! Yielding shows strength and godly meekness. Submission should be praised not denigrated.</a:t>
            </a:r>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63349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1" dirty="0"/>
              <a:t> As to the Lord</a:t>
            </a:r>
            <a:r>
              <a:rPr lang="en-US" dirty="0"/>
              <a:t> does not define the </a:t>
            </a:r>
            <a:r>
              <a:rPr lang="en-US" i="1" dirty="0"/>
              <a:t>extent</a:t>
            </a:r>
            <a:r>
              <a:rPr lang="en-US" dirty="0"/>
              <a:t> of a wife’s submission or the </a:t>
            </a:r>
            <a:r>
              <a:rPr lang="en-US" i="1" dirty="0"/>
              <a:t>limit</a:t>
            </a:r>
            <a:r>
              <a:rPr lang="en-US" dirty="0"/>
              <a:t> of a wife’s submission. It defines the </a:t>
            </a:r>
            <a:r>
              <a:rPr lang="en-US" i="1" dirty="0"/>
              <a:t>motive</a:t>
            </a:r>
            <a:r>
              <a:rPr lang="en-US" dirty="0"/>
              <a:t> of a wife’s submission. </a:t>
            </a:r>
          </a:p>
          <a:p>
            <a:r>
              <a:rPr lang="en-US" dirty="0" err="1"/>
              <a:t>i</a:t>
            </a:r>
            <a:r>
              <a:rPr lang="en-US" dirty="0"/>
              <a:t>. “It means: ‘Wives, submit yourselves unto your own husbands because it is a part of your duty to the Lord, because it is an expression of your submission to the Lord</a:t>
            </a:r>
          </a:p>
          <a:p>
            <a:pPr defTabSz="931774">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58909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Headship: The quality of being in a position of leadership or guidance.</a:t>
            </a:r>
          </a:p>
          <a:p>
            <a:endParaRPr lang="en-US" dirty="0"/>
          </a:p>
          <a:p>
            <a:r>
              <a:rPr lang="en-US" dirty="0"/>
              <a:t>It means to have the appropriate responsibility to lead and the matching accountability. It is right and appropriate to submit to someone who is our </a:t>
            </a:r>
            <a:r>
              <a:rPr lang="en-US" b="1" dirty="0"/>
              <a:t>head</a:t>
            </a:r>
            <a:r>
              <a:rPr lang="en-US" dirty="0"/>
              <a:t>. </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153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point is simple and clear. We have a model for the marriage relationship: the relationship between Jesus and the church. In that relationship, the headship of Jesus Christ is unquestioned. So also is the husband the head of the “team” that is the one-flesh relationship of husband and wife. </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242093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Nothing is excluded in this picture of yielding. In all areas of your lives together, wives are to submit to their husbands. It does not matter if you do not like how he leads. It does not matter if you are unhappy with his decisions. Please read these words again: “Wives should submit in everything.” There are no exceptions. We cannot be full of excuses by we do not want to yield to his leadership. “But he doesn’t love me right.” “But he does not do this or that.” He is in sin for that but his actions do not nullify your responsibility to submit to him</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26940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556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demands that husbands love their wives "as their own bodies." This includes personal care, time, and provision. A man would not leave his body "unattended" or without care for a great length of time. He should likewise not treat his wife in this manner.</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5048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April 1,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Friday, April 1,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Friday, April 1,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April 1,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Friday, April 1,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Friday, April 1,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Friday, April 1,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Friday, April 1,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Friday, April 1,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Friday, April 1,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Friday, April 1,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April 1,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Worthy of the calling in marriage</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5:22-33</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3">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fontScale="625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 </a:t>
            </a:r>
            <a:r>
              <a:rPr lang="en-US" sz="3400" baseline="30000" dirty="0">
                <a:solidFill>
                  <a:schemeClr val="tx1"/>
                </a:solidFill>
              </a:rPr>
              <a:t>28 </a:t>
            </a:r>
            <a:r>
              <a:rPr lang="en-US" sz="3400" dirty="0">
                <a:solidFill>
                  <a:schemeClr val="tx1"/>
                </a:solidFill>
              </a:rPr>
              <a:t>So husbands ought to love their own wives as their own bodies; he who loves his wife loves himself. </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29 </a:t>
            </a:r>
            <a:r>
              <a:rPr lang="en-US" sz="3400" dirty="0">
                <a:solidFill>
                  <a:schemeClr val="tx1"/>
                </a:solidFill>
                <a:highlight>
                  <a:srgbClr val="000080"/>
                </a:highlight>
              </a:rPr>
              <a:t>For no one ever hated his own flesh, but nourishes and cherishes it</a:t>
            </a:r>
            <a:r>
              <a:rPr lang="en-US" sz="3400" dirty="0">
                <a:solidFill>
                  <a:schemeClr val="tx1"/>
                </a:solidFill>
              </a:rPr>
              <a:t>, just as the Lord </a:t>
            </a:r>
            <a:r>
              <a:rPr lang="en-US" sz="3400" i="1" dirty="0">
                <a:solidFill>
                  <a:schemeClr val="tx1"/>
                </a:solidFill>
              </a:rPr>
              <a:t>does</a:t>
            </a:r>
            <a:r>
              <a:rPr lang="en-US" sz="3400" dirty="0">
                <a:solidFill>
                  <a:schemeClr val="tx1"/>
                </a:solidFill>
              </a:rPr>
              <a:t> the church.</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30 </a:t>
            </a:r>
            <a:r>
              <a:rPr lang="en-US" sz="3400" dirty="0">
                <a:solidFill>
                  <a:schemeClr val="tx1"/>
                </a:solidFill>
              </a:rPr>
              <a:t>For we are members of His body, of His flesh and of His bones.</a:t>
            </a:r>
            <a:endParaRPr lang="en-US" sz="3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406995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fontScale="625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 </a:t>
            </a:r>
            <a:r>
              <a:rPr lang="en-US" sz="3400" baseline="30000" dirty="0">
                <a:solidFill>
                  <a:schemeClr val="tx1"/>
                </a:solidFill>
              </a:rPr>
              <a:t>28 </a:t>
            </a:r>
            <a:r>
              <a:rPr lang="en-US" sz="3400" dirty="0">
                <a:solidFill>
                  <a:schemeClr val="tx1"/>
                </a:solidFill>
              </a:rPr>
              <a:t>So husbands ought to love their own wives as their own bodies; he who loves his wife loves himself. </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29 </a:t>
            </a:r>
            <a:r>
              <a:rPr lang="en-US" sz="3400" dirty="0">
                <a:solidFill>
                  <a:schemeClr val="tx1"/>
                </a:solidFill>
              </a:rPr>
              <a:t>For no one ever hated his own flesh, but nourishes and cherishes it, </a:t>
            </a:r>
            <a:r>
              <a:rPr lang="en-US" sz="3400" dirty="0">
                <a:solidFill>
                  <a:schemeClr val="tx1"/>
                </a:solidFill>
                <a:highlight>
                  <a:srgbClr val="000080"/>
                </a:highlight>
              </a:rPr>
              <a:t>just as the Lord </a:t>
            </a:r>
            <a:r>
              <a:rPr lang="en-US" sz="3400" i="1" dirty="0">
                <a:solidFill>
                  <a:schemeClr val="tx1"/>
                </a:solidFill>
                <a:highlight>
                  <a:srgbClr val="000080"/>
                </a:highlight>
              </a:rPr>
              <a:t>does</a:t>
            </a:r>
            <a:r>
              <a:rPr lang="en-US" sz="3400" dirty="0">
                <a:solidFill>
                  <a:schemeClr val="tx1"/>
                </a:solidFill>
                <a:highlight>
                  <a:srgbClr val="000080"/>
                </a:highlight>
              </a:rPr>
              <a:t> the church.</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30 </a:t>
            </a:r>
            <a:r>
              <a:rPr lang="en-US" sz="3400" dirty="0">
                <a:solidFill>
                  <a:schemeClr val="tx1"/>
                </a:solidFill>
                <a:highlight>
                  <a:srgbClr val="000080"/>
                </a:highlight>
              </a:rPr>
              <a:t>For we are members of His body, of His flesh and of His bones.</a:t>
            </a:r>
            <a:endParaRPr lang="en-US" sz="3400" dirty="0">
              <a:solidFill>
                <a:schemeClr val="tx1"/>
              </a:solidFill>
              <a:highlight>
                <a:srgbClr val="000080"/>
              </a:highlight>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411629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fontScale="85000" lnSpcReduction="10000"/>
          </a:bodyPr>
          <a:lstStyle/>
          <a:p>
            <a:pPr marL="1750" indent="0">
              <a:buNone/>
            </a:pPr>
            <a:r>
              <a:rPr lang="en-US" sz="3000" dirty="0">
                <a:solidFill>
                  <a:schemeClr val="tx1"/>
                </a:solidFill>
                <a:latin typeface="Arial" panose="020B0604020202020204" pitchFamily="34" charset="0"/>
                <a:cs typeface="Arial" panose="020B0604020202020204" pitchFamily="34" charset="0"/>
              </a:rPr>
              <a:t>“</a:t>
            </a:r>
            <a:r>
              <a:rPr lang="en-US" sz="3000" baseline="30000" dirty="0">
                <a:solidFill>
                  <a:schemeClr val="tx1"/>
                </a:solidFill>
              </a:rPr>
              <a:t> </a:t>
            </a:r>
            <a:r>
              <a:rPr lang="en-US" sz="3000" baseline="30000" dirty="0">
                <a:solidFill>
                  <a:schemeClr val="tx1"/>
                </a:solidFill>
                <a:highlight>
                  <a:srgbClr val="000080"/>
                </a:highlight>
              </a:rPr>
              <a:t>31 </a:t>
            </a:r>
            <a:r>
              <a:rPr lang="en-US" sz="3000" dirty="0">
                <a:solidFill>
                  <a:schemeClr val="tx1"/>
                </a:solidFill>
                <a:highlight>
                  <a:srgbClr val="000080"/>
                </a:highlight>
              </a:rPr>
              <a:t>“For this reason a man shall leave his father and mother and be joined to his wife, and the two shall become one flesh. </a:t>
            </a:r>
          </a:p>
          <a:p>
            <a:pPr marL="1750" indent="0">
              <a:buNone/>
            </a:pPr>
            <a:r>
              <a:rPr lang="en-US" sz="3000" baseline="30000" dirty="0">
                <a:solidFill>
                  <a:schemeClr val="tx1"/>
                </a:solidFill>
              </a:rPr>
              <a:t>32 </a:t>
            </a:r>
            <a:r>
              <a:rPr lang="en-US" sz="3000" dirty="0">
                <a:solidFill>
                  <a:schemeClr val="tx1"/>
                </a:solidFill>
              </a:rPr>
              <a:t>This is a great mystery, but I speak concerning Christ and the church. </a:t>
            </a:r>
            <a:endParaRPr lang="en-US" sz="3000"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6970165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fontScale="85000" lnSpcReduction="10000"/>
          </a:bodyPr>
          <a:lstStyle/>
          <a:p>
            <a:pPr marL="1750" indent="0">
              <a:buNone/>
            </a:pPr>
            <a:r>
              <a:rPr lang="en-US" sz="3000" dirty="0">
                <a:solidFill>
                  <a:schemeClr val="tx1"/>
                </a:solidFill>
                <a:latin typeface="Arial" panose="020B0604020202020204" pitchFamily="34" charset="0"/>
                <a:cs typeface="Arial" panose="020B0604020202020204" pitchFamily="34" charset="0"/>
              </a:rPr>
              <a:t>“</a:t>
            </a:r>
            <a:r>
              <a:rPr lang="en-US" sz="3000" baseline="30000" dirty="0">
                <a:solidFill>
                  <a:schemeClr val="tx1"/>
                </a:solidFill>
              </a:rPr>
              <a:t> 31 </a:t>
            </a:r>
            <a:r>
              <a:rPr lang="en-US" sz="3000" dirty="0">
                <a:solidFill>
                  <a:schemeClr val="tx1"/>
                </a:solidFill>
              </a:rPr>
              <a:t>“For this reason a man shall leave his father and mother and be joined to his wife, and the two shall become one flesh. </a:t>
            </a:r>
          </a:p>
          <a:p>
            <a:pPr marL="1750" indent="0">
              <a:buNone/>
            </a:pPr>
            <a:r>
              <a:rPr lang="en-US" sz="3000" baseline="30000" dirty="0">
                <a:solidFill>
                  <a:schemeClr val="tx1"/>
                </a:solidFill>
              </a:rPr>
              <a:t>32 </a:t>
            </a:r>
            <a:r>
              <a:rPr lang="en-US" sz="3000" dirty="0">
                <a:solidFill>
                  <a:schemeClr val="tx1"/>
                </a:solidFill>
                <a:highlight>
                  <a:srgbClr val="000080"/>
                </a:highlight>
              </a:rPr>
              <a:t>This is a great mystery, but I speak concerning Christ and the church. </a:t>
            </a:r>
            <a:endParaRPr lang="en-US" sz="3000" baseline="30000" dirty="0">
              <a:solidFill>
                <a:schemeClr val="tx1"/>
              </a:solidFill>
              <a:highlight>
                <a:srgbClr val="000080"/>
              </a:highlight>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1550028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a:bodyPr>
          <a:lstStyle/>
          <a:p>
            <a:pPr marL="1750" indent="0">
              <a:buNone/>
            </a:pPr>
            <a:r>
              <a:rPr lang="en-US" sz="3000" dirty="0">
                <a:solidFill>
                  <a:schemeClr val="tx1"/>
                </a:solidFill>
                <a:latin typeface="Arial" panose="020B0604020202020204" pitchFamily="34" charset="0"/>
                <a:cs typeface="Arial" panose="020B0604020202020204" pitchFamily="34" charset="0"/>
              </a:rPr>
              <a:t>“</a:t>
            </a:r>
            <a:r>
              <a:rPr lang="en-US" sz="3000" baseline="30000" dirty="0">
                <a:solidFill>
                  <a:schemeClr val="tx1"/>
                </a:solidFill>
              </a:rPr>
              <a:t> </a:t>
            </a:r>
            <a:r>
              <a:rPr lang="en-US" sz="3200" baseline="30000" dirty="0">
                <a:solidFill>
                  <a:schemeClr val="tx1"/>
                </a:solidFill>
              </a:rPr>
              <a:t>33 </a:t>
            </a:r>
            <a:r>
              <a:rPr lang="en-US" sz="3200" dirty="0">
                <a:solidFill>
                  <a:schemeClr val="tx1"/>
                </a:solidFill>
              </a:rPr>
              <a:t>Nevertheless let each one of you in particular so </a:t>
            </a:r>
            <a:r>
              <a:rPr lang="en-US" sz="3200" dirty="0">
                <a:solidFill>
                  <a:schemeClr val="tx1"/>
                </a:solidFill>
                <a:highlight>
                  <a:srgbClr val="000080"/>
                </a:highlight>
              </a:rPr>
              <a:t>love his own wife as himself</a:t>
            </a:r>
            <a:r>
              <a:rPr lang="en-US" sz="3200" dirty="0">
                <a:solidFill>
                  <a:schemeClr val="tx1"/>
                </a:solidFill>
              </a:rPr>
              <a:t>, and let the wife </a:t>
            </a:r>
            <a:r>
              <a:rPr lang="en-US" sz="3200" i="1" dirty="0">
                <a:solidFill>
                  <a:schemeClr val="tx1"/>
                </a:solidFill>
              </a:rPr>
              <a:t>see</a:t>
            </a:r>
            <a:r>
              <a:rPr lang="en-US" sz="3200" dirty="0">
                <a:solidFill>
                  <a:schemeClr val="tx1"/>
                </a:solidFill>
              </a:rPr>
              <a:t> that she respects </a:t>
            </a:r>
            <a:r>
              <a:rPr lang="en-US" sz="3200" i="1" dirty="0">
                <a:solidFill>
                  <a:schemeClr val="tx1"/>
                </a:solidFill>
              </a:rPr>
              <a:t>her</a:t>
            </a:r>
            <a:r>
              <a:rPr lang="en-US" sz="3200" dirty="0">
                <a:solidFill>
                  <a:schemeClr val="tx1"/>
                </a:solidFill>
              </a:rPr>
              <a:t> husband.</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 whiteboard&#10;&#10;Description automatically generated">
            <a:extLst>
              <a:ext uri="{FF2B5EF4-FFF2-40B4-BE49-F238E27FC236}">
                <a16:creationId xmlns:a16="http://schemas.microsoft.com/office/drawing/2014/main" id="{17264DC5-B243-4500-B90B-193CEB979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4689359" cy="4409999"/>
          </a:xfrm>
          <a:prstGeom prst="rect">
            <a:avLst/>
          </a:prstGeom>
        </p:spPr>
      </p:pic>
    </p:spTree>
    <p:extLst>
      <p:ext uri="{BB962C8B-B14F-4D97-AF65-F5344CB8AC3E}">
        <p14:creationId xmlns:p14="http://schemas.microsoft.com/office/powerpoint/2010/main" val="3130341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a:bodyPr>
          <a:lstStyle/>
          <a:p>
            <a:pPr marL="1750" indent="0">
              <a:buNone/>
            </a:pPr>
            <a:r>
              <a:rPr lang="en-US" sz="3000" dirty="0">
                <a:solidFill>
                  <a:schemeClr val="tx1"/>
                </a:solidFill>
                <a:latin typeface="Arial" panose="020B0604020202020204" pitchFamily="34" charset="0"/>
                <a:cs typeface="Arial" panose="020B0604020202020204" pitchFamily="34" charset="0"/>
              </a:rPr>
              <a:t>“</a:t>
            </a:r>
            <a:r>
              <a:rPr lang="en-US" sz="3000" baseline="30000" dirty="0">
                <a:solidFill>
                  <a:schemeClr val="tx1"/>
                </a:solidFill>
              </a:rPr>
              <a:t> </a:t>
            </a:r>
            <a:r>
              <a:rPr lang="en-US" sz="3200" baseline="30000" dirty="0">
                <a:solidFill>
                  <a:schemeClr val="tx1"/>
                </a:solidFill>
              </a:rPr>
              <a:t>33 </a:t>
            </a:r>
            <a:r>
              <a:rPr lang="en-US" sz="3200" dirty="0">
                <a:solidFill>
                  <a:schemeClr val="tx1"/>
                </a:solidFill>
              </a:rPr>
              <a:t>Nevertheless let each one of you in particular so love his own wife as himself, and let the wife </a:t>
            </a:r>
            <a:r>
              <a:rPr lang="en-US" sz="3200" i="1" dirty="0">
                <a:solidFill>
                  <a:schemeClr val="tx1"/>
                </a:solidFill>
              </a:rPr>
              <a:t>see</a:t>
            </a:r>
            <a:r>
              <a:rPr lang="en-US" sz="3200" dirty="0">
                <a:solidFill>
                  <a:schemeClr val="tx1"/>
                </a:solidFill>
              </a:rPr>
              <a:t> that </a:t>
            </a:r>
            <a:r>
              <a:rPr lang="en-US" sz="3200" dirty="0">
                <a:solidFill>
                  <a:schemeClr val="tx1"/>
                </a:solidFill>
                <a:highlight>
                  <a:srgbClr val="000080"/>
                </a:highlight>
              </a:rPr>
              <a:t>she respects </a:t>
            </a:r>
            <a:r>
              <a:rPr lang="en-US" sz="3200" i="1" dirty="0">
                <a:solidFill>
                  <a:schemeClr val="tx1"/>
                </a:solidFill>
                <a:highlight>
                  <a:srgbClr val="000080"/>
                </a:highlight>
              </a:rPr>
              <a:t>her</a:t>
            </a:r>
            <a:r>
              <a:rPr lang="en-US" sz="3200" dirty="0">
                <a:solidFill>
                  <a:schemeClr val="tx1"/>
                </a:solidFill>
                <a:highlight>
                  <a:srgbClr val="000080"/>
                </a:highlight>
              </a:rPr>
              <a:t> husband</a:t>
            </a:r>
            <a:r>
              <a:rPr lang="en-US" sz="3200" dirty="0">
                <a:solidFill>
                  <a:schemeClr val="tx1"/>
                </a:solidFill>
              </a:rPr>
              <a:t>.</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 whiteboard&#10;&#10;Description automatically generated">
            <a:extLst>
              <a:ext uri="{FF2B5EF4-FFF2-40B4-BE49-F238E27FC236}">
                <a16:creationId xmlns:a16="http://schemas.microsoft.com/office/drawing/2014/main" id="{17264DC5-B243-4500-B90B-193CEB979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4689359" cy="4409999"/>
          </a:xfrm>
          <a:prstGeom prst="rect">
            <a:avLst/>
          </a:prstGeom>
        </p:spPr>
      </p:pic>
    </p:spTree>
    <p:extLst>
      <p:ext uri="{BB962C8B-B14F-4D97-AF65-F5344CB8AC3E}">
        <p14:creationId xmlns:p14="http://schemas.microsoft.com/office/powerpoint/2010/main" val="325551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a:t>
            </a:r>
            <a:r>
              <a:rPr lang="en-US" sz="3200" dirty="0">
                <a:solidFill>
                  <a:schemeClr val="tx1"/>
                </a:solidFill>
                <a:highlight>
                  <a:srgbClr val="000080"/>
                </a:highlight>
              </a:rPr>
              <a:t>submit</a:t>
            </a:r>
            <a:r>
              <a:rPr lang="en-US" sz="3200" dirty="0">
                <a:solidFill>
                  <a:schemeClr val="tx1"/>
                </a:solidFill>
              </a:rPr>
              <a:t> to your own husbands, as to the Lord. </a:t>
            </a:r>
          </a:p>
          <a:p>
            <a:pPr marL="1750" indent="0">
              <a:buNone/>
            </a:pPr>
            <a:r>
              <a:rPr lang="en-US" sz="3200" baseline="30000" dirty="0">
                <a:solidFill>
                  <a:schemeClr val="tx1"/>
                </a:solidFill>
              </a:rPr>
              <a:t>23 </a:t>
            </a:r>
            <a:r>
              <a:rPr lang="en-US" sz="3200" dirty="0">
                <a:solidFill>
                  <a:schemeClr val="tx1"/>
                </a:solidFill>
              </a:rPr>
              <a:t>For the husband is head of the wife, as also Christ is head of the church;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rPr>
              <a:t>let</a:t>
            </a:r>
            <a:r>
              <a:rPr lang="en-US" sz="3200" dirty="0">
                <a:solidFill>
                  <a:schemeClr val="tx1"/>
                </a:solidFill>
              </a:rPr>
              <a:t> the wives </a:t>
            </a:r>
            <a:r>
              <a:rPr lang="en-US" sz="3200" i="1" dirty="0">
                <a:solidFill>
                  <a:schemeClr val="tx1"/>
                </a:solidFill>
              </a:rPr>
              <a:t>be</a:t>
            </a:r>
            <a:r>
              <a:rPr lang="en-US" sz="3200" dirty="0">
                <a:solidFill>
                  <a:schemeClr val="tx1"/>
                </a:solidFill>
              </a:rPr>
              <a:t> to their own husbands in everything.</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F0026598-6E5A-4719-8194-96B7CEA3700B}"/>
              </a:ext>
            </a:extLst>
          </p:cNvPr>
          <p:cNvPicPr>
            <a:picLocks noChangeAspect="1"/>
          </p:cNvPicPr>
          <p:nvPr/>
        </p:nvPicPr>
        <p:blipFill rotWithShape="1">
          <a:blip r:embed="rId3">
            <a:extLst>
              <a:ext uri="{28A0092B-C50C-407E-A947-70E740481C1C}">
                <a14:useLocalDpi xmlns:a14="http://schemas.microsoft.com/office/drawing/2010/main" val="0"/>
              </a:ext>
            </a:extLst>
          </a:blip>
          <a:srcRect t="21449"/>
          <a:stretch/>
        </p:blipFill>
        <p:spPr>
          <a:xfrm>
            <a:off x="400680" y="2059197"/>
            <a:ext cx="4689359" cy="4220819"/>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submit to </a:t>
            </a:r>
            <a:r>
              <a:rPr lang="en-US" sz="3200" dirty="0">
                <a:solidFill>
                  <a:schemeClr val="tx1"/>
                </a:solidFill>
                <a:highlight>
                  <a:srgbClr val="000080"/>
                </a:highlight>
              </a:rPr>
              <a:t>your own husbands</a:t>
            </a:r>
            <a:r>
              <a:rPr lang="en-US" sz="3200" dirty="0">
                <a:solidFill>
                  <a:schemeClr val="tx1"/>
                </a:solidFill>
              </a:rPr>
              <a:t>, as to the Lord. </a:t>
            </a:r>
          </a:p>
          <a:p>
            <a:pPr marL="1750" indent="0">
              <a:buNone/>
            </a:pPr>
            <a:r>
              <a:rPr lang="en-US" sz="3200" baseline="30000" dirty="0">
                <a:solidFill>
                  <a:schemeClr val="tx1"/>
                </a:solidFill>
              </a:rPr>
              <a:t>23 </a:t>
            </a:r>
            <a:r>
              <a:rPr lang="en-US" sz="3200" dirty="0">
                <a:solidFill>
                  <a:schemeClr val="tx1"/>
                </a:solidFill>
              </a:rPr>
              <a:t>For the husband is head of the wife, as also Christ is head of the church;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rPr>
              <a:t>let</a:t>
            </a:r>
            <a:r>
              <a:rPr lang="en-US" sz="3200" dirty="0">
                <a:solidFill>
                  <a:schemeClr val="tx1"/>
                </a:solidFill>
              </a:rPr>
              <a:t> the wives </a:t>
            </a:r>
            <a:r>
              <a:rPr lang="en-US" sz="3200" i="1" dirty="0">
                <a:solidFill>
                  <a:schemeClr val="tx1"/>
                </a:solidFill>
              </a:rPr>
              <a:t>be</a:t>
            </a:r>
            <a:r>
              <a:rPr lang="en-US" sz="3200" dirty="0">
                <a:solidFill>
                  <a:schemeClr val="tx1"/>
                </a:solidFill>
              </a:rPr>
              <a:t> to their own husbands in everything.</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F0026598-6E5A-4719-8194-96B7CEA3700B}"/>
              </a:ext>
            </a:extLst>
          </p:cNvPr>
          <p:cNvPicPr>
            <a:picLocks noChangeAspect="1"/>
          </p:cNvPicPr>
          <p:nvPr/>
        </p:nvPicPr>
        <p:blipFill rotWithShape="1">
          <a:blip r:embed="rId3">
            <a:extLst>
              <a:ext uri="{28A0092B-C50C-407E-A947-70E740481C1C}">
                <a14:useLocalDpi xmlns:a14="http://schemas.microsoft.com/office/drawing/2010/main" val="0"/>
              </a:ext>
            </a:extLst>
          </a:blip>
          <a:srcRect t="21449"/>
          <a:stretch/>
        </p:blipFill>
        <p:spPr>
          <a:xfrm>
            <a:off x="400680" y="2059197"/>
            <a:ext cx="4689359" cy="4220819"/>
          </a:xfrm>
          <a:prstGeom prst="rect">
            <a:avLst/>
          </a:prstGeom>
        </p:spPr>
      </p:pic>
    </p:spTree>
    <p:extLst>
      <p:ext uri="{BB962C8B-B14F-4D97-AF65-F5344CB8AC3E}">
        <p14:creationId xmlns:p14="http://schemas.microsoft.com/office/powerpoint/2010/main" val="359438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submit to your own husbands, </a:t>
            </a:r>
            <a:r>
              <a:rPr lang="en-US" sz="3200" dirty="0">
                <a:solidFill>
                  <a:schemeClr val="tx1"/>
                </a:solidFill>
                <a:highlight>
                  <a:srgbClr val="000080"/>
                </a:highlight>
              </a:rPr>
              <a:t>as to the Lord</a:t>
            </a:r>
            <a:r>
              <a:rPr lang="en-US" sz="3200" dirty="0">
                <a:solidFill>
                  <a:schemeClr val="tx1"/>
                </a:solidFill>
              </a:rPr>
              <a:t>. </a:t>
            </a:r>
          </a:p>
          <a:p>
            <a:pPr marL="1750" indent="0">
              <a:buNone/>
            </a:pPr>
            <a:r>
              <a:rPr lang="en-US" sz="3200" baseline="30000" dirty="0">
                <a:solidFill>
                  <a:schemeClr val="tx1"/>
                </a:solidFill>
              </a:rPr>
              <a:t>23 </a:t>
            </a:r>
            <a:r>
              <a:rPr lang="en-US" sz="3200" dirty="0">
                <a:solidFill>
                  <a:schemeClr val="tx1"/>
                </a:solidFill>
              </a:rPr>
              <a:t>For the husband is head of the wife, as also Christ is head of the church;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rPr>
              <a:t>let</a:t>
            </a:r>
            <a:r>
              <a:rPr lang="en-US" sz="3200" dirty="0">
                <a:solidFill>
                  <a:schemeClr val="tx1"/>
                </a:solidFill>
              </a:rPr>
              <a:t> the wives </a:t>
            </a:r>
            <a:r>
              <a:rPr lang="en-US" sz="3200" i="1" dirty="0">
                <a:solidFill>
                  <a:schemeClr val="tx1"/>
                </a:solidFill>
              </a:rPr>
              <a:t>be</a:t>
            </a:r>
            <a:r>
              <a:rPr lang="en-US" sz="3200" dirty="0">
                <a:solidFill>
                  <a:schemeClr val="tx1"/>
                </a:solidFill>
              </a:rPr>
              <a:t> to their own husbands in everything.</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F0026598-6E5A-4719-8194-96B7CEA3700B}"/>
              </a:ext>
            </a:extLst>
          </p:cNvPr>
          <p:cNvPicPr>
            <a:picLocks noChangeAspect="1"/>
          </p:cNvPicPr>
          <p:nvPr/>
        </p:nvPicPr>
        <p:blipFill rotWithShape="1">
          <a:blip r:embed="rId3">
            <a:extLst>
              <a:ext uri="{28A0092B-C50C-407E-A947-70E740481C1C}">
                <a14:useLocalDpi xmlns:a14="http://schemas.microsoft.com/office/drawing/2010/main" val="0"/>
              </a:ext>
            </a:extLst>
          </a:blip>
          <a:srcRect t="21449"/>
          <a:stretch/>
        </p:blipFill>
        <p:spPr>
          <a:xfrm>
            <a:off x="400680" y="2059197"/>
            <a:ext cx="4689359" cy="4220819"/>
          </a:xfrm>
          <a:prstGeom prst="rect">
            <a:avLst/>
          </a:prstGeom>
        </p:spPr>
      </p:pic>
    </p:spTree>
    <p:extLst>
      <p:ext uri="{BB962C8B-B14F-4D97-AF65-F5344CB8AC3E}">
        <p14:creationId xmlns:p14="http://schemas.microsoft.com/office/powerpoint/2010/main" val="245238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submit to your own husbands, as to the Lord. </a:t>
            </a:r>
          </a:p>
          <a:p>
            <a:pPr marL="1750" indent="0">
              <a:buNone/>
            </a:pPr>
            <a:r>
              <a:rPr lang="en-US" sz="3200" baseline="30000" dirty="0">
                <a:solidFill>
                  <a:schemeClr val="tx1"/>
                </a:solidFill>
              </a:rPr>
              <a:t>23 </a:t>
            </a:r>
            <a:r>
              <a:rPr lang="en-US" sz="3200" dirty="0">
                <a:solidFill>
                  <a:schemeClr val="tx1"/>
                </a:solidFill>
              </a:rPr>
              <a:t>For the husband is </a:t>
            </a:r>
            <a:r>
              <a:rPr lang="en-US" sz="3200" dirty="0">
                <a:solidFill>
                  <a:schemeClr val="tx1"/>
                </a:solidFill>
                <a:highlight>
                  <a:srgbClr val="000080"/>
                </a:highlight>
              </a:rPr>
              <a:t>head of the wife</a:t>
            </a:r>
            <a:r>
              <a:rPr lang="en-US" sz="3200" dirty="0">
                <a:solidFill>
                  <a:schemeClr val="tx1"/>
                </a:solidFill>
              </a:rPr>
              <a:t>, as also Christ is head of the church;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rPr>
              <a:t>let</a:t>
            </a:r>
            <a:r>
              <a:rPr lang="en-US" sz="3200" dirty="0">
                <a:solidFill>
                  <a:schemeClr val="tx1"/>
                </a:solidFill>
              </a:rPr>
              <a:t> the wives </a:t>
            </a:r>
            <a:r>
              <a:rPr lang="en-US" sz="3200" i="1" dirty="0">
                <a:solidFill>
                  <a:schemeClr val="tx1"/>
                </a:solidFill>
              </a:rPr>
              <a:t>be</a:t>
            </a:r>
            <a:r>
              <a:rPr lang="en-US" sz="3200" dirty="0">
                <a:solidFill>
                  <a:schemeClr val="tx1"/>
                </a:solidFill>
              </a:rPr>
              <a:t> to their own husbands in everything.</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picture containing logo&#10;&#10;Description automatically generated">
            <a:extLst>
              <a:ext uri="{FF2B5EF4-FFF2-40B4-BE49-F238E27FC236}">
                <a16:creationId xmlns:a16="http://schemas.microsoft.com/office/drawing/2014/main" id="{62E650F1-6E6A-4A3A-B797-8A0253449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60" cy="4186858"/>
          </a:xfrm>
          <a:prstGeom prst="rect">
            <a:avLst/>
          </a:prstGeom>
        </p:spPr>
      </p:pic>
    </p:spTree>
    <p:extLst>
      <p:ext uri="{BB962C8B-B14F-4D97-AF65-F5344CB8AC3E}">
        <p14:creationId xmlns:p14="http://schemas.microsoft.com/office/powerpoint/2010/main" val="118120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submit to your own husbands, as to the Lord. </a:t>
            </a:r>
          </a:p>
          <a:p>
            <a:pPr marL="1750" indent="0">
              <a:buNone/>
            </a:pPr>
            <a:r>
              <a:rPr lang="en-US" sz="3200" baseline="30000" dirty="0">
                <a:solidFill>
                  <a:schemeClr val="tx1"/>
                </a:solidFill>
              </a:rPr>
              <a:t>23 </a:t>
            </a:r>
            <a:r>
              <a:rPr lang="en-US" sz="3200" dirty="0">
                <a:solidFill>
                  <a:schemeClr val="tx1"/>
                </a:solidFill>
              </a:rPr>
              <a:t>For the husband is head of the wife, as also </a:t>
            </a:r>
            <a:r>
              <a:rPr lang="en-US" sz="3200" dirty="0">
                <a:solidFill>
                  <a:schemeClr val="tx1"/>
                </a:solidFill>
                <a:highlight>
                  <a:srgbClr val="000080"/>
                </a:highlight>
              </a:rPr>
              <a:t>Christ is head of the church</a:t>
            </a:r>
            <a:r>
              <a:rPr lang="en-US" sz="3200" dirty="0">
                <a:solidFill>
                  <a:schemeClr val="tx1"/>
                </a:solidFill>
              </a:rPr>
              <a:t>;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rPr>
              <a:t>let</a:t>
            </a:r>
            <a:r>
              <a:rPr lang="en-US" sz="3200" dirty="0">
                <a:solidFill>
                  <a:schemeClr val="tx1"/>
                </a:solidFill>
              </a:rPr>
              <a:t> the wives </a:t>
            </a:r>
            <a:r>
              <a:rPr lang="en-US" sz="3200" i="1" dirty="0">
                <a:solidFill>
                  <a:schemeClr val="tx1"/>
                </a:solidFill>
              </a:rPr>
              <a:t>be</a:t>
            </a:r>
            <a:r>
              <a:rPr lang="en-US" sz="3200" dirty="0">
                <a:solidFill>
                  <a:schemeClr val="tx1"/>
                </a:solidFill>
              </a:rPr>
              <a:t> to their own husbands in everything.</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picture containing logo&#10;&#10;Description automatically generated">
            <a:extLst>
              <a:ext uri="{FF2B5EF4-FFF2-40B4-BE49-F238E27FC236}">
                <a16:creationId xmlns:a16="http://schemas.microsoft.com/office/drawing/2014/main" id="{62E650F1-6E6A-4A3A-B797-8A0253449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60" cy="4186858"/>
          </a:xfrm>
          <a:prstGeom prst="rect">
            <a:avLst/>
          </a:prstGeom>
        </p:spPr>
      </p:pic>
    </p:spTree>
    <p:extLst>
      <p:ext uri="{BB962C8B-B14F-4D97-AF65-F5344CB8AC3E}">
        <p14:creationId xmlns:p14="http://schemas.microsoft.com/office/powerpoint/2010/main" val="258440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Wives (5:22-24)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22 </a:t>
            </a:r>
            <a:r>
              <a:rPr lang="en-US" sz="3200" dirty="0">
                <a:solidFill>
                  <a:schemeClr val="tx1"/>
                </a:solidFill>
              </a:rPr>
              <a:t>Wives, submit to your own husbands, as to the Lord. </a:t>
            </a:r>
          </a:p>
          <a:p>
            <a:pPr marL="1750" indent="0">
              <a:buNone/>
            </a:pPr>
            <a:r>
              <a:rPr lang="en-US" sz="3200" baseline="30000" dirty="0">
                <a:solidFill>
                  <a:schemeClr val="tx1"/>
                </a:solidFill>
              </a:rPr>
              <a:t>23 </a:t>
            </a:r>
            <a:r>
              <a:rPr lang="en-US" sz="3200" dirty="0">
                <a:solidFill>
                  <a:schemeClr val="tx1"/>
                </a:solidFill>
              </a:rPr>
              <a:t>For the husband is head of the wife, as also Christ is head of the church; and He is the Savior of the body. </a:t>
            </a:r>
          </a:p>
          <a:p>
            <a:pPr marL="1750" indent="0">
              <a:buNone/>
            </a:pPr>
            <a:r>
              <a:rPr lang="en-US" sz="3200" baseline="30000" dirty="0">
                <a:solidFill>
                  <a:schemeClr val="tx1"/>
                </a:solidFill>
              </a:rPr>
              <a:t>24 </a:t>
            </a:r>
            <a:r>
              <a:rPr lang="en-US" sz="3200" dirty="0">
                <a:solidFill>
                  <a:schemeClr val="tx1"/>
                </a:solidFill>
              </a:rPr>
              <a:t>Therefore, just as the church is subject to Christ, so </a:t>
            </a:r>
            <a:r>
              <a:rPr lang="en-US" sz="3200" i="1" dirty="0">
                <a:solidFill>
                  <a:schemeClr val="tx1"/>
                </a:solidFill>
                <a:highlight>
                  <a:srgbClr val="000080"/>
                </a:highlight>
              </a:rPr>
              <a:t>let</a:t>
            </a:r>
            <a:r>
              <a:rPr lang="en-US" sz="3200" dirty="0">
                <a:solidFill>
                  <a:schemeClr val="tx1"/>
                </a:solidFill>
                <a:highlight>
                  <a:srgbClr val="000080"/>
                </a:highlight>
              </a:rPr>
              <a:t> the wives </a:t>
            </a:r>
            <a:r>
              <a:rPr lang="en-US" sz="3200" i="1" dirty="0">
                <a:solidFill>
                  <a:schemeClr val="tx1"/>
                </a:solidFill>
                <a:highlight>
                  <a:srgbClr val="000080"/>
                </a:highlight>
              </a:rPr>
              <a:t>be</a:t>
            </a:r>
            <a:r>
              <a:rPr lang="en-US" sz="3200" dirty="0">
                <a:solidFill>
                  <a:schemeClr val="tx1"/>
                </a:solidFill>
                <a:highlight>
                  <a:srgbClr val="000080"/>
                </a:highlight>
              </a:rPr>
              <a:t> to their own husbands in everything</a:t>
            </a:r>
            <a:r>
              <a:rPr lang="en-US" sz="3200" dirty="0">
                <a:solidFill>
                  <a:schemeClr val="tx1"/>
                </a:solidFill>
              </a:rPr>
              <a:t>.</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picture containing logo&#10;&#10;Description automatically generated">
            <a:extLst>
              <a:ext uri="{FF2B5EF4-FFF2-40B4-BE49-F238E27FC236}">
                <a16:creationId xmlns:a16="http://schemas.microsoft.com/office/drawing/2014/main" id="{62E650F1-6E6A-4A3A-B797-8A0253449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60" cy="4186858"/>
          </a:xfrm>
          <a:prstGeom prst="rect">
            <a:avLst/>
          </a:prstGeom>
        </p:spPr>
      </p:pic>
    </p:spTree>
    <p:extLst>
      <p:ext uri="{BB962C8B-B14F-4D97-AF65-F5344CB8AC3E}">
        <p14:creationId xmlns:p14="http://schemas.microsoft.com/office/powerpoint/2010/main" val="87677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003973"/>
          </a:xfrm>
        </p:spPr>
        <p:txBody>
          <a:bodyPr>
            <a:normAutofit fontScale="625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 25 </a:t>
            </a:r>
            <a:r>
              <a:rPr lang="en-US" sz="3200" dirty="0">
                <a:solidFill>
                  <a:schemeClr val="tx1"/>
                </a:solidFill>
              </a:rPr>
              <a:t>Husbands, </a:t>
            </a:r>
            <a:r>
              <a:rPr lang="en-US" sz="3200" dirty="0">
                <a:solidFill>
                  <a:schemeClr val="tx1"/>
                </a:solidFill>
                <a:highlight>
                  <a:srgbClr val="000080"/>
                </a:highlight>
              </a:rPr>
              <a:t>love your wives, just as Christ also loved the church</a:t>
            </a:r>
            <a:r>
              <a:rPr lang="en-US" sz="3200" dirty="0">
                <a:solidFill>
                  <a:schemeClr val="tx1"/>
                </a:solidFill>
              </a:rPr>
              <a:t> and gave Himself for her, </a:t>
            </a:r>
          </a:p>
          <a:p>
            <a:pPr marL="1750" indent="0">
              <a:buNone/>
            </a:pPr>
            <a:r>
              <a:rPr lang="en-US" sz="3200" baseline="30000" dirty="0">
                <a:solidFill>
                  <a:schemeClr val="tx1"/>
                </a:solidFill>
              </a:rPr>
              <a:t>26 </a:t>
            </a:r>
            <a:r>
              <a:rPr lang="en-US" sz="3200" dirty="0">
                <a:solidFill>
                  <a:schemeClr val="tx1"/>
                </a:solidFill>
              </a:rPr>
              <a:t>that He might sanctify and cleanse her with the washing of water by the word, </a:t>
            </a:r>
          </a:p>
          <a:p>
            <a:pPr marL="1750" indent="0">
              <a:buNone/>
            </a:pPr>
            <a:r>
              <a:rPr lang="en-US" sz="3200" baseline="30000" dirty="0">
                <a:solidFill>
                  <a:schemeClr val="tx1"/>
                </a:solidFill>
              </a:rPr>
              <a:t>27 </a:t>
            </a:r>
            <a:r>
              <a:rPr lang="en-US" sz="3200" dirty="0">
                <a:solidFill>
                  <a:schemeClr val="tx1"/>
                </a:solidFill>
              </a:rPr>
              <a:t>that He might present her to Himself a glorious church, not having spot or wrinkle or any such thing, but that she should be holy and without blemish</a:t>
            </a: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3731317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Husbands (5:25-32)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4172787"/>
          </a:xfrm>
        </p:spPr>
        <p:txBody>
          <a:bodyPr>
            <a:normAutofit fontScale="62500" lnSpcReduction="20000"/>
          </a:bodyPr>
          <a:lstStyle/>
          <a:p>
            <a:pPr marL="1750" indent="0">
              <a:buNone/>
            </a:pPr>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 </a:t>
            </a:r>
            <a:r>
              <a:rPr lang="en-US" sz="3400" baseline="30000" dirty="0">
                <a:solidFill>
                  <a:schemeClr val="tx1"/>
                </a:solidFill>
              </a:rPr>
              <a:t>28 </a:t>
            </a:r>
            <a:r>
              <a:rPr lang="en-US" sz="3400" dirty="0">
                <a:solidFill>
                  <a:schemeClr val="tx1"/>
                </a:solidFill>
                <a:highlight>
                  <a:srgbClr val="000080"/>
                </a:highlight>
              </a:rPr>
              <a:t>So husbands ought to love their own wives as their own bodies</a:t>
            </a:r>
            <a:r>
              <a:rPr lang="en-US" sz="3400" dirty="0">
                <a:solidFill>
                  <a:schemeClr val="tx1"/>
                </a:solidFill>
              </a:rPr>
              <a:t>; he who loves his wife loves himself. </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29 </a:t>
            </a:r>
            <a:r>
              <a:rPr lang="en-US" sz="3400" dirty="0">
                <a:solidFill>
                  <a:schemeClr val="tx1"/>
                </a:solidFill>
              </a:rPr>
              <a:t>For no one ever hated his own flesh, but nourishes and cherishes it, just as the Lord </a:t>
            </a:r>
            <a:r>
              <a:rPr lang="en-US" sz="3400" i="1" dirty="0">
                <a:solidFill>
                  <a:schemeClr val="tx1"/>
                </a:solidFill>
              </a:rPr>
              <a:t>does</a:t>
            </a:r>
            <a:r>
              <a:rPr lang="en-US" sz="3400" dirty="0">
                <a:solidFill>
                  <a:schemeClr val="tx1"/>
                </a:solidFill>
              </a:rPr>
              <a:t> the church.</a:t>
            </a:r>
          </a:p>
          <a:p>
            <a:pPr marL="1750" indent="0">
              <a:buNone/>
            </a:pPr>
            <a:endParaRPr lang="en-US" sz="3400" baseline="30000" dirty="0">
              <a:solidFill>
                <a:schemeClr val="tx1"/>
              </a:solidFill>
            </a:endParaRPr>
          </a:p>
          <a:p>
            <a:pPr marL="1750" indent="0">
              <a:buNone/>
            </a:pPr>
            <a:r>
              <a:rPr lang="en-US" sz="3400" baseline="30000" dirty="0">
                <a:solidFill>
                  <a:schemeClr val="tx1"/>
                </a:solidFill>
              </a:rPr>
              <a:t>30 </a:t>
            </a:r>
            <a:r>
              <a:rPr lang="en-US" sz="3400" dirty="0">
                <a:solidFill>
                  <a:schemeClr val="tx1"/>
                </a:solidFill>
              </a:rPr>
              <a:t>For we are members of His body, of His flesh and of His bones.</a:t>
            </a:r>
            <a:endParaRPr lang="en-US" sz="3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7FBB2C9F-EB98-47AC-BC4C-4CC3D5188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4410001"/>
          </a:xfrm>
          <a:prstGeom prst="rect">
            <a:avLst/>
          </a:prstGeom>
        </p:spPr>
      </p:pic>
    </p:spTree>
    <p:extLst>
      <p:ext uri="{BB962C8B-B14F-4D97-AF65-F5344CB8AC3E}">
        <p14:creationId xmlns:p14="http://schemas.microsoft.com/office/powerpoint/2010/main" val="3755217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8082</TotalTime>
  <Words>1755</Words>
  <Application>Microsoft Office PowerPoint</Application>
  <PresentationFormat>Custom</PresentationFormat>
  <Paragraphs>131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Source Sans Pro</vt:lpstr>
      <vt:lpstr>Source Sans Pro Light</vt:lpstr>
      <vt:lpstr>ThinLineVTI</vt:lpstr>
      <vt:lpstr>Walk Worthy of the calling in marriage</vt:lpstr>
      <vt:lpstr>A Message to the Wives (5:22-24)</vt:lpstr>
      <vt:lpstr>A Message to the Wives (5:22-24)</vt:lpstr>
      <vt:lpstr>A Message to the Wives (5:22-24)</vt:lpstr>
      <vt:lpstr>A Message to the Wives (5:22-24)</vt:lpstr>
      <vt:lpstr>A Message to the Wives (5:22-24)</vt:lpstr>
      <vt:lpstr>A Message to the Wives (5:22-24)</vt:lpstr>
      <vt:lpstr>A Message to the Husbands (5:25-32)</vt:lpstr>
      <vt:lpstr>A Message to the Husbands (5:25-32)</vt:lpstr>
      <vt:lpstr>A Message to the Husbands (5:25-32)</vt:lpstr>
      <vt:lpstr>A Message to the Husbands (5:25-32)</vt:lpstr>
      <vt:lpstr>A Message to the Husbands (5:25-32)</vt:lpstr>
      <vt:lpstr>A Message to the Husbands (5:25-32)</vt:lpstr>
      <vt:lpstr>A Message to the Husbands (5:25-32)</vt:lpstr>
      <vt:lpstr>A Message to the Husbands (5:25-32)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West End</cp:lastModifiedBy>
  <cp:revision>108</cp:revision>
  <cp:lastPrinted>2022-04-01T20:06:00Z</cp:lastPrinted>
  <dcterms:created xsi:type="dcterms:W3CDTF">2021-10-07T01:39:58Z</dcterms:created>
  <dcterms:modified xsi:type="dcterms:W3CDTF">2022-04-01T20:06:38Z</dcterms:modified>
</cp:coreProperties>
</file>