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B5582-4042-4649-847D-20B3068D8BE0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BA46A-12DC-4989-8B51-CAEA6B715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3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Bible reading Jn 19:18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3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 8:35-36 “</a:t>
            </a:r>
            <a:r>
              <a:rPr lang="en-US" baseline="30000" dirty="0"/>
              <a:t>35 </a:t>
            </a:r>
            <a:r>
              <a:rPr lang="en-US" dirty="0"/>
              <a:t>For whoever desires to save his life will lose it, but whoever loses his life for My sake and the gospel’s will save it. </a:t>
            </a:r>
            <a:r>
              <a:rPr lang="en-US" baseline="30000" dirty="0"/>
              <a:t>36 </a:t>
            </a:r>
            <a:r>
              <a:rPr lang="en-US" dirty="0"/>
              <a:t>For what will it profit a man if he gains the whole world, and loses his own soul? </a:t>
            </a:r>
          </a:p>
          <a:p>
            <a:endParaRPr lang="en-US" dirty="0"/>
          </a:p>
          <a:p>
            <a:r>
              <a:rPr lang="en-US" baseline="30000" dirty="0"/>
              <a:t>2 </a:t>
            </a:r>
            <a:r>
              <a:rPr lang="en-US" dirty="0"/>
              <a:t>For He says:</a:t>
            </a:r>
          </a:p>
          <a:p>
            <a:r>
              <a:rPr lang="en-US" dirty="0"/>
              <a:t>“In an acceptable time I have heard you,</a:t>
            </a:r>
            <a:br>
              <a:rPr lang="en-US" dirty="0"/>
            </a:br>
            <a:r>
              <a:rPr lang="en-US" dirty="0"/>
              <a:t>And in the day of salvation I have helped you.”</a:t>
            </a:r>
          </a:p>
          <a:p>
            <a:r>
              <a:rPr lang="en-US" dirty="0"/>
              <a:t>Behold, now </a:t>
            </a:r>
            <a:r>
              <a:rPr lang="en-US" i="1" dirty="0"/>
              <a:t>is</a:t>
            </a:r>
            <a:r>
              <a:rPr lang="en-US" dirty="0"/>
              <a:t> the accepted time; behold, now </a:t>
            </a:r>
            <a:r>
              <a:rPr lang="en-US" i="1" dirty="0"/>
              <a:t>is</a:t>
            </a:r>
            <a:r>
              <a:rPr lang="en-US" dirty="0"/>
              <a:t> the day of salvation.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EBA46A-12DC-4989-8B51-CAEA6B7152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4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651" y="1013985"/>
            <a:ext cx="6942949" cy="3260635"/>
          </a:xfrm>
        </p:spPr>
        <p:txBody>
          <a:bodyPr anchor="b"/>
          <a:lstStyle>
            <a:lvl1pPr algn="l">
              <a:defRPr sz="252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651" y="4848465"/>
            <a:ext cx="6942949" cy="1085849"/>
          </a:xfrm>
        </p:spPr>
        <p:txBody>
          <a:bodyPr>
            <a:normAutofit/>
          </a:bodyPr>
          <a:lstStyle>
            <a:lvl1pPr marL="0" indent="0" algn="l">
              <a:buNone/>
              <a:defRPr sz="162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371600" y="4571506"/>
            <a:ext cx="874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86609" y="2229958"/>
            <a:ext cx="8314591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2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29600" y="1467700"/>
            <a:ext cx="1582615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4081" y="1467700"/>
            <a:ext cx="705544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45446"/>
            <a:ext cx="8314591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609" y="2286000"/>
            <a:ext cx="8314591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571" y="1287554"/>
            <a:ext cx="7456467" cy="3113064"/>
          </a:xfrm>
        </p:spPr>
        <p:txBody>
          <a:bodyPr anchor="t"/>
          <a:lstStyle>
            <a:lvl1pPr>
              <a:defRPr sz="396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9570" y="4619708"/>
            <a:ext cx="6950030" cy="1476293"/>
          </a:xfrm>
        </p:spPr>
        <p:txBody>
          <a:bodyPr anchor="b">
            <a:normAutofit/>
          </a:bodyPr>
          <a:lstStyle>
            <a:lvl1pPr marL="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3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13411"/>
            <a:ext cx="8314591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6609" y="2135566"/>
            <a:ext cx="404622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980" y="2135566"/>
            <a:ext cx="404622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79150"/>
            <a:ext cx="8314591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611" y="2013217"/>
            <a:ext cx="404621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20" b="0" cap="all" spc="270" baseline="0">
                <a:solidFill>
                  <a:schemeClr val="tx1"/>
                </a:solidFill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6610" y="3048000"/>
            <a:ext cx="404622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54980" y="2013216"/>
            <a:ext cx="404622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20" b="0" cap="all" spc="270" baseline="0">
                <a:solidFill>
                  <a:schemeClr val="tx1"/>
                </a:solidFill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54980" y="3048000"/>
            <a:ext cx="404622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5643655" y="2876662"/>
            <a:ext cx="874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054654" y="4592407"/>
            <a:ext cx="727436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371600" y="2876662"/>
            <a:ext cx="8740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58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366" y="1558944"/>
            <a:ext cx="2951720" cy="1864196"/>
          </a:xfrm>
        </p:spPr>
        <p:txBody>
          <a:bodyPr anchor="b"/>
          <a:lstStyle>
            <a:lvl1pPr algn="r">
              <a:defRPr sz="252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1" y="762000"/>
            <a:ext cx="4800599" cy="5334000"/>
          </a:xfrm>
        </p:spPr>
        <p:txBody>
          <a:bodyPr anchor="ctr">
            <a:normAutofit/>
          </a:bodyPr>
          <a:lstStyle>
            <a:lvl1pPr>
              <a:defRPr sz="2520">
                <a:solidFill>
                  <a:schemeClr val="tx1"/>
                </a:solidFill>
              </a:defRPr>
            </a:lvl1pPr>
            <a:lvl2pPr>
              <a:defRPr sz="216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20">
                <a:solidFill>
                  <a:schemeClr val="tx1"/>
                </a:solidFill>
              </a:defRPr>
            </a:lvl4pPr>
            <a:lvl5pPr>
              <a:defRPr sz="162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9367" y="3649683"/>
            <a:ext cx="2909786" cy="1933605"/>
          </a:xfrm>
        </p:spPr>
        <p:txBody>
          <a:bodyPr/>
          <a:lstStyle>
            <a:lvl1pPr marL="0" indent="0" algn="r">
              <a:buNone/>
              <a:defRPr sz="1440">
                <a:solidFill>
                  <a:schemeClr val="tx1"/>
                </a:solidFill>
              </a:defRPr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189" y="1383126"/>
            <a:ext cx="2960897" cy="2045874"/>
          </a:xfrm>
        </p:spPr>
        <p:txBody>
          <a:bodyPr anchor="b"/>
          <a:lstStyle>
            <a:lvl1pPr algn="r">
              <a:defRPr sz="252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00601" y="762000"/>
            <a:ext cx="4800599" cy="5334000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0190" y="3649683"/>
            <a:ext cx="2918963" cy="1684317"/>
          </a:xfrm>
        </p:spPr>
        <p:txBody>
          <a:bodyPr/>
          <a:lstStyle>
            <a:lvl1pPr marL="0" indent="0" algn="r">
              <a:buNone/>
              <a:defRPr sz="1440">
                <a:solidFill>
                  <a:schemeClr val="tx1"/>
                </a:solidFill>
              </a:defRPr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609" y="1041622"/>
            <a:ext cx="8314591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609" y="2286000"/>
            <a:ext cx="8314591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290314" y="4909575"/>
            <a:ext cx="2673295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 b="1" cap="all" spc="27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92248" y="1628150"/>
            <a:ext cx="2669427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 b="1" cap="all" spc="27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3618" y="3219853"/>
            <a:ext cx="566688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86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1" r:id="rId6"/>
    <p:sldLayoutId id="2147483817" r:id="rId7"/>
    <p:sldLayoutId id="2147483818" r:id="rId8"/>
    <p:sldLayoutId id="2147483819" r:id="rId9"/>
    <p:sldLayoutId id="2147483820" r:id="rId10"/>
    <p:sldLayoutId id="2147483822" r:id="rId11"/>
  </p:sldLayoutIdLst>
  <p:txStyles>
    <p:titleStyle>
      <a:lvl1pPr algn="l" defTabSz="822960" rtl="0" eaLnBrk="1" latinLnBrk="0" hangingPunct="1">
        <a:lnSpc>
          <a:spcPct val="120000"/>
        </a:lnSpc>
        <a:spcBef>
          <a:spcPct val="0"/>
        </a:spcBef>
        <a:buNone/>
        <a:defRPr sz="2520" b="1" kern="1200" cap="all" spc="5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822960" rtl="0" eaLnBrk="1" latinLnBrk="0" hangingPunct="1">
        <a:lnSpc>
          <a:spcPct val="130000"/>
        </a:lnSpc>
        <a:spcBef>
          <a:spcPts val="900"/>
        </a:spcBef>
        <a:buSzPct val="85000"/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" indent="0" algn="l" defTabSz="822960" rtl="0" eaLnBrk="1" latinLnBrk="0" hangingPunct="1">
        <a:lnSpc>
          <a:spcPct val="130000"/>
        </a:lnSpc>
        <a:spcBef>
          <a:spcPts val="450"/>
        </a:spcBef>
        <a:buSzPct val="85000"/>
        <a:buFontTx/>
        <a:buNone/>
        <a:defRPr sz="144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indent="-164592" algn="l" defTabSz="822960" rtl="0" eaLnBrk="1" latinLnBrk="0" hangingPunct="1">
        <a:lnSpc>
          <a:spcPct val="130000"/>
        </a:lnSpc>
        <a:spcBef>
          <a:spcPts val="450"/>
        </a:spcBef>
        <a:buSzPct val="85000"/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419710" indent="0" algn="l" defTabSz="822960" rtl="0" eaLnBrk="1" latinLnBrk="0" hangingPunct="1">
        <a:lnSpc>
          <a:spcPct val="130000"/>
        </a:lnSpc>
        <a:spcBef>
          <a:spcPts val="450"/>
        </a:spcBef>
        <a:buSzPct val="85000"/>
        <a:buFontTx/>
        <a:buNone/>
        <a:defRPr sz="108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indent="-164592" algn="l" defTabSz="822960" rtl="0" eaLnBrk="1" latinLnBrk="0" hangingPunct="1">
        <a:lnSpc>
          <a:spcPct val="130000"/>
        </a:lnSpc>
        <a:spcBef>
          <a:spcPts val="450"/>
        </a:spcBef>
        <a:buSzPct val="85000"/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7" name="Picture 6" descr="A group of crosses on a hill&#10;&#10;Description automatically generated with medium confidence">
            <a:extLst>
              <a:ext uri="{FF2B5EF4-FFF2-40B4-BE49-F238E27FC236}">
                <a16:creationId xmlns:a16="http://schemas.microsoft.com/office/drawing/2014/main" id="{B1EC8A71-A565-4D6A-BE64-F16BF0880A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5" b="7865"/>
          <a:stretch/>
        </p:blipFill>
        <p:spPr>
          <a:xfrm>
            <a:off x="18" y="0"/>
            <a:ext cx="1097278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01D935-D69D-49A9-A08B-830BD85BE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651" y="1255486"/>
            <a:ext cx="6257149" cy="2934572"/>
          </a:xfrm>
        </p:spPr>
        <p:txBody>
          <a:bodyPr>
            <a:normAutofit/>
          </a:bodyPr>
          <a:lstStyle/>
          <a:p>
            <a:r>
              <a:rPr lang="en-US" sz="3240" dirty="0">
                <a:solidFill>
                  <a:srgbClr val="FFFFFF"/>
                </a:solidFill>
              </a:rPr>
              <a:t>The Two Thieves: A Closer Look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A5027-3762-40EE-9BF3-ABDCC0CC0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651" y="4706518"/>
            <a:ext cx="6942949" cy="97726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Lk 23:32-43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00" y="4463636"/>
            <a:ext cx="874040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53110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Hard-hearted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Guilty of a crime…  vs 34</a:t>
            </a:r>
          </a:p>
          <a:p>
            <a:pPr marL="0" indent="0">
              <a:buNone/>
            </a:pPr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Being held accountable for his actions… vs 41 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Guilty of sin…  Rom 3:23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Being held accountable for his sin Rom 6:23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gavel&#10;&#10;Description automatically generated with medium confidence">
            <a:extLst>
              <a:ext uri="{FF2B5EF4-FFF2-40B4-BE49-F238E27FC236}">
                <a16:creationId xmlns:a16="http://schemas.microsoft.com/office/drawing/2014/main" id="{1F07893D-8DDD-4317-8C2B-5FE01EAC1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467" y="2340132"/>
            <a:ext cx="2903647" cy="217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6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Hard-hearted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/>
          </a:bodyPr>
          <a:lstStyle/>
          <a:p>
            <a:r>
              <a:rPr lang="en-US" sz="2000" dirty="0"/>
              <a:t>Blasphemy… vs 39</a:t>
            </a:r>
          </a:p>
          <a:p>
            <a:endParaRPr lang="en-US" sz="2000" dirty="0"/>
          </a:p>
          <a:p>
            <a:r>
              <a:rPr lang="en-US" sz="2000" dirty="0"/>
              <a:t>Doubt/disbelief… vs 39</a:t>
            </a:r>
          </a:p>
          <a:p>
            <a:endParaRPr lang="en-US" sz="2000" dirty="0"/>
          </a:p>
          <a:p>
            <a:r>
              <a:rPr lang="en-US" sz="2000" dirty="0"/>
              <a:t>Refused to accept responsibility for his actions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BF94E769-2E33-421E-BEF1-9229EA2DA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466" y="2315052"/>
            <a:ext cx="2903647" cy="22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54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Hard-hearted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 fontScale="92500"/>
          </a:bodyPr>
          <a:lstStyle/>
          <a:p>
            <a:r>
              <a:rPr lang="en-US" sz="1800" dirty="0"/>
              <a:t>This man is no different than most of the world today</a:t>
            </a:r>
          </a:p>
          <a:p>
            <a:endParaRPr lang="en-US" sz="1800" dirty="0"/>
          </a:p>
          <a:p>
            <a:r>
              <a:rPr lang="en-US" sz="1800" dirty="0"/>
              <a:t>He is called a thief but could have easily  been called a drunk, murderer, drug addict, liar, or any other type of sinner</a:t>
            </a:r>
          </a:p>
          <a:p>
            <a:endParaRPr lang="en-US" sz="1800" dirty="0"/>
          </a:p>
          <a:p>
            <a:r>
              <a:rPr lang="en-US" sz="1800" dirty="0"/>
              <a:t>He spent his last moments denying Jesus as savior, blaspheming and mocking his name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ey Points, November 1, 2017 - YouTube">
            <a:extLst>
              <a:ext uri="{FF2B5EF4-FFF2-40B4-BE49-F238E27FC236}">
                <a16:creationId xmlns:a16="http://schemas.microsoft.com/office/drawing/2014/main" id="{9C2115E0-12C9-403C-AE88-79F2CC896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7466" y="2259698"/>
            <a:ext cx="2903647" cy="222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843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Honest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Guilty of a crime…  vs 34</a:t>
            </a:r>
          </a:p>
          <a:p>
            <a:pPr marL="0" indent="0">
              <a:buNone/>
            </a:pPr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Being held accountable for his actions… vs 41 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Guilty of sin…  Rom 3:23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Being held accountable for his sin Rom 6:23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gavel&#10;&#10;Description automatically generated with medium confidence">
            <a:extLst>
              <a:ext uri="{FF2B5EF4-FFF2-40B4-BE49-F238E27FC236}">
                <a16:creationId xmlns:a16="http://schemas.microsoft.com/office/drawing/2014/main" id="{1F07893D-8DDD-4317-8C2B-5FE01EAC1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467" y="2340132"/>
            <a:ext cx="2903647" cy="217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46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honest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/>
          </a:bodyPr>
          <a:lstStyle/>
          <a:p>
            <a:r>
              <a:rPr lang="en-US" sz="2000" dirty="0"/>
              <a:t>Rebuked the other… vs 40</a:t>
            </a:r>
          </a:p>
          <a:p>
            <a:endParaRPr lang="en-US" sz="2000" dirty="0"/>
          </a:p>
          <a:p>
            <a:r>
              <a:rPr lang="en-US" sz="2000" dirty="0"/>
              <a:t>Feared God… vs 40</a:t>
            </a:r>
          </a:p>
          <a:p>
            <a:endParaRPr lang="en-US" sz="2000" dirty="0"/>
          </a:p>
          <a:p>
            <a:r>
              <a:rPr lang="en-US" sz="2000" dirty="0"/>
              <a:t>Admitted his sin… vs 41</a:t>
            </a:r>
          </a:p>
          <a:p>
            <a:endParaRPr lang="en-US" sz="2000" dirty="0"/>
          </a:p>
          <a:p>
            <a:r>
              <a:rPr lang="en-US" sz="2000" dirty="0"/>
              <a:t>Recognized Jesus as lord… vs 41-42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BF94E769-2E33-421E-BEF1-9229EA2DA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466" y="2315052"/>
            <a:ext cx="2903647" cy="22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32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honest thief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/>
          </a:bodyPr>
          <a:lstStyle/>
          <a:p>
            <a:r>
              <a:rPr lang="en-US" sz="1800" dirty="0"/>
              <a:t>The first step toward removal of sin is recognizing you have it</a:t>
            </a:r>
          </a:p>
          <a:p>
            <a:endParaRPr lang="en-US" sz="1800" dirty="0"/>
          </a:p>
          <a:p>
            <a:r>
              <a:rPr lang="en-US" sz="1800" dirty="0"/>
              <a:t>We must become convinced Jesus is who He claims to be and profess that belief</a:t>
            </a:r>
          </a:p>
          <a:p>
            <a:endParaRPr lang="en-US" sz="1800" dirty="0"/>
          </a:p>
          <a:p>
            <a:r>
              <a:rPr lang="en-US" sz="1800" dirty="0"/>
              <a:t>We must take action based on our belief… knowledge of who Jesus is without taking action will not save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ey Points, November 1, 2017 - YouTube">
            <a:extLst>
              <a:ext uri="{FF2B5EF4-FFF2-40B4-BE49-F238E27FC236}">
                <a16:creationId xmlns:a16="http://schemas.microsoft.com/office/drawing/2014/main" id="{9C2115E0-12C9-403C-AE88-79F2CC896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7466" y="2259698"/>
            <a:ext cx="2903647" cy="222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30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8F81-4DD2-4F3B-A3BB-A08F498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407" y="762001"/>
            <a:ext cx="4800028" cy="1141004"/>
          </a:xfrm>
        </p:spPr>
        <p:txBody>
          <a:bodyPr>
            <a:noAutofit/>
          </a:bodyPr>
          <a:lstStyle/>
          <a:p>
            <a:r>
              <a:rPr lang="en-US" sz="32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88B38-CEAA-47EE-A12E-C433A3A6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07" y="2259698"/>
            <a:ext cx="4491993" cy="3836301"/>
          </a:xfrm>
        </p:spPr>
        <p:txBody>
          <a:bodyPr>
            <a:normAutofit/>
          </a:bodyPr>
          <a:lstStyle/>
          <a:p>
            <a:r>
              <a:rPr lang="en-US" sz="1800" dirty="0"/>
              <a:t>If you see yourself in the hard-hearted thief…</a:t>
            </a:r>
          </a:p>
          <a:p>
            <a:endParaRPr lang="en-US" sz="1800" dirty="0"/>
          </a:p>
          <a:p>
            <a:r>
              <a:rPr lang="en-US" sz="1800" dirty="0"/>
              <a:t>Nothing you have outside of Jesus is worth dying for (Mk 8:35-36)</a:t>
            </a:r>
          </a:p>
          <a:p>
            <a:endParaRPr lang="en-US" sz="1800" dirty="0"/>
          </a:p>
          <a:p>
            <a:r>
              <a:rPr lang="en-US" sz="1800" dirty="0"/>
              <a:t>Today is your wake-up call 2 Cor 6:2)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5968" y="1114197"/>
            <a:ext cx="4166645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ey Points, November 1, 2017 - YouTube">
            <a:extLst>
              <a:ext uri="{FF2B5EF4-FFF2-40B4-BE49-F238E27FC236}">
                <a16:creationId xmlns:a16="http://schemas.microsoft.com/office/drawing/2014/main" id="{9C2115E0-12C9-403C-AE88-79F2CC896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7466" y="2259698"/>
            <a:ext cx="2903647" cy="222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60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356</Words>
  <Application>Microsoft Office PowerPoint</Application>
  <PresentationFormat>Custom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 Gothic Next Cond</vt:lpstr>
      <vt:lpstr>Trade Gothic Next Light</vt:lpstr>
      <vt:lpstr>PortalVTI</vt:lpstr>
      <vt:lpstr>The Two Thieves: A Closer Look</vt:lpstr>
      <vt:lpstr>Hard-hearted thief</vt:lpstr>
      <vt:lpstr>Hard-hearted thief</vt:lpstr>
      <vt:lpstr>Hard-hearted thief</vt:lpstr>
      <vt:lpstr>Honest thief</vt:lpstr>
      <vt:lpstr>honest thief</vt:lpstr>
      <vt:lpstr>honest thief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Thieves</dc:title>
  <dc:creator>Rob Miller</dc:creator>
  <cp:lastModifiedBy>Rob Miller</cp:lastModifiedBy>
  <cp:revision>5</cp:revision>
  <dcterms:created xsi:type="dcterms:W3CDTF">2022-03-30T19:30:52Z</dcterms:created>
  <dcterms:modified xsi:type="dcterms:W3CDTF">2022-04-06T15:13:19Z</dcterms:modified>
</cp:coreProperties>
</file>