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9"/>
  </p:notesMasterIdLst>
  <p:handoutMasterIdLst>
    <p:handoutMasterId r:id="rId20"/>
  </p:handoutMasterIdLst>
  <p:sldIdLst>
    <p:sldId id="256" r:id="rId2"/>
    <p:sldId id="261" r:id="rId3"/>
    <p:sldId id="262" r:id="rId4"/>
    <p:sldId id="263" r:id="rId5"/>
    <p:sldId id="265" r:id="rId6"/>
    <p:sldId id="264" r:id="rId7"/>
    <p:sldId id="266" r:id="rId8"/>
    <p:sldId id="267" r:id="rId9"/>
    <p:sldId id="268" r:id="rId10"/>
    <p:sldId id="269" r:id="rId11"/>
    <p:sldId id="270" r:id="rId12"/>
    <p:sldId id="271" r:id="rId13"/>
    <p:sldId id="272" r:id="rId14"/>
    <p:sldId id="273" r:id="rId15"/>
    <p:sldId id="274" r:id="rId16"/>
    <p:sldId id="275" r:id="rId17"/>
    <p:sldId id="276" r:id="rId18"/>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a:srgbClr val="FFF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660"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44D0C6-9F85-4620-8F62-DD800549D0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a:extLst>
              <a:ext uri="{FF2B5EF4-FFF2-40B4-BE49-F238E27FC236}">
                <a16:creationId xmlns:a16="http://schemas.microsoft.com/office/drawing/2014/main" id="{DBCC2615-4364-4771-80A7-718EF84CC0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99C67A-0F9E-40B9-AB69-85AD07D62A24}" type="datetimeFigureOut">
              <a:rPr lang="en-US" smtClean="0"/>
              <a:t>3/26/2022</a:t>
            </a:fld>
            <a:endParaRPr lang="en-US"/>
          </a:p>
        </p:txBody>
      </p:sp>
      <p:sp>
        <p:nvSpPr>
          <p:cNvPr id="4" name="Footer Placeholder 3">
            <a:extLst>
              <a:ext uri="{FF2B5EF4-FFF2-40B4-BE49-F238E27FC236}">
                <a16:creationId xmlns:a16="http://schemas.microsoft.com/office/drawing/2014/main" id="{39708C30-8485-4726-93B5-84208998572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40E707-5097-4EA2-B2BE-B1A6F6D178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C4AC9E-7A23-4194-854F-A47ADBDC367B}" type="slidenum">
              <a:rPr lang="en-US" smtClean="0"/>
              <a:t>‹#›</a:t>
            </a:fld>
            <a:endParaRPr lang="en-US"/>
          </a:p>
        </p:txBody>
      </p:sp>
    </p:spTree>
    <p:extLst>
      <p:ext uri="{BB962C8B-B14F-4D97-AF65-F5344CB8AC3E}">
        <p14:creationId xmlns:p14="http://schemas.microsoft.com/office/powerpoint/2010/main" val="24851076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AB980-AA75-42B8-907F-781519120772}" type="datetimeFigureOut">
              <a:rPr lang="en-US" smtClean="0"/>
              <a:t>3/26/2022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E1528-32FD-4733-96CF-A953A0EC428A}" type="slidenum">
              <a:rPr lang="en-US" smtClean="0"/>
              <a:t>‹#›</a:t>
            </a:fld>
            <a:endParaRPr lang="en-US"/>
          </a:p>
        </p:txBody>
      </p:sp>
    </p:spTree>
    <p:extLst>
      <p:ext uri="{BB962C8B-B14F-4D97-AF65-F5344CB8AC3E}">
        <p14:creationId xmlns:p14="http://schemas.microsoft.com/office/powerpoint/2010/main" val="36984779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biblia.com/bible/nasb95/Gal%205.23"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biblia.com/bible/nasb95/Eph%205.21"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tudylight.org/lex/grk/view.cgi?number=810"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preceptaustin.org/titus_15-9#dissipation: 810 asotia"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biblia.com/bible/nasb95/Acts%205.28" TargetMode="External"/><Relationship Id="rId3" Type="http://schemas.openxmlformats.org/officeDocument/2006/relationships/hyperlink" Target="http://studylight.org/lex/grk/view.cgi?number=4137" TargetMode="External"/><Relationship Id="rId7" Type="http://schemas.openxmlformats.org/officeDocument/2006/relationships/hyperlink" Target="https://biblia.com/bible/nasb95/Acts%202.2" TargetMode="External"/><Relationship Id="rId12" Type="http://schemas.openxmlformats.org/officeDocument/2006/relationships/hyperlink" Target="https://www.biblegateway.com/passage/?search=Eph.5.18&amp;version=NET"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biblia.com/bible/nasb95/John%2012.3" TargetMode="External"/><Relationship Id="rId11" Type="http://schemas.openxmlformats.org/officeDocument/2006/relationships/hyperlink" Target="https://www.biblegateway.com/passage/?search=Eph.5.11&amp;version=NET" TargetMode="External"/><Relationship Id="rId5" Type="http://schemas.openxmlformats.org/officeDocument/2006/relationships/hyperlink" Target="https://biblia.com/bible/nasb95/Matt%2013.48" TargetMode="External"/><Relationship Id="rId10" Type="http://schemas.openxmlformats.org/officeDocument/2006/relationships/hyperlink" Target="https://www.biblegateway.com/passage/?search=Eph.4.10&amp;version=NET" TargetMode="External"/><Relationship Id="rId4" Type="http://schemas.openxmlformats.org/officeDocument/2006/relationships/hyperlink" Target="https://www.preceptaustin.org/colossians_19-10#filled pleroo" TargetMode="External"/><Relationship Id="rId9" Type="http://schemas.openxmlformats.org/officeDocument/2006/relationships/hyperlink" Target="https://www.biblegateway.com/passage/?search=Eph.3.19&amp;version=NET"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biblia.com/bible/nasb95/Eph%205.15"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biblia.com/bible/nasb95/Eph%205.17" TargetMode="External"/><Relationship Id="rId4" Type="http://schemas.openxmlformats.org/officeDocument/2006/relationships/hyperlink" Target="https://biblia.com/bible/nasb95/Eph%205.16"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net.bible.org/bible.php?book=Eph&amp;chapter=5" TargetMode="External"/><Relationship Id="rId3" Type="http://schemas.openxmlformats.org/officeDocument/2006/relationships/hyperlink" Target="https://biblia.com/bible/nasb95/Eph%205.18" TargetMode="External"/><Relationship Id="rId7" Type="http://schemas.openxmlformats.org/officeDocument/2006/relationships/hyperlink" Target="https://www.preceptaustin.org/greek_quick_reference_guide#present"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biblia.com/bible/nasb95/Ep%205.21" TargetMode="External"/><Relationship Id="rId5" Type="http://schemas.openxmlformats.org/officeDocument/2006/relationships/hyperlink" Target="https://biblia.com/bible/nasb95/Ep%205.20" TargetMode="External"/><Relationship Id="rId4" Type="http://schemas.openxmlformats.org/officeDocument/2006/relationships/hyperlink" Target="https://biblia.com/bible/nasb95/Eph%205.19"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tudylight.org/lex/grk/view.cgi?number=2980"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www.preceptaustin.org/greek_quick_reference_guide#present" TargetMode="External"/><Relationship Id="rId4" Type="http://schemas.openxmlformats.org/officeDocument/2006/relationships/hyperlink" Target="https://www.preceptaustin.org/titus_21-10#speak: 2980 laleo"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biblia.com/bible/nasb95/1%20Cor%2014.15"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biblia.com/bible/nasb95/Ps%2047.7"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means to have one's faculties impaired (as by alcohol) or become intoxicated…</a:t>
            </a:r>
          </a:p>
          <a:p>
            <a:r>
              <a:rPr lang="en-US" b="1" dirty="0"/>
              <a:t>Drunk</a:t>
            </a:r>
            <a:r>
              <a:rPr lang="en-US" dirty="0"/>
              <a:t> is a word that is often used figuratively in English, for example describing a person </a:t>
            </a:r>
            <a:r>
              <a:rPr lang="en-US" i="1" dirty="0"/>
              <a:t>drunk with rage</a:t>
            </a:r>
            <a:r>
              <a:rPr lang="en-US" dirty="0"/>
              <a:t>, etc. Think of it this way - what fills a person a person controls a person. If I am filled with anger, envy, hatred, </a:t>
            </a:r>
            <a:r>
              <a:rPr lang="en-US" dirty="0" err="1"/>
              <a:t>etc</a:t>
            </a:r>
            <a:r>
              <a:rPr lang="en-US" dirty="0"/>
              <a:t>, those emotions will control my actions and interactions with others.</a:t>
            </a:r>
          </a:p>
          <a:p>
            <a:r>
              <a:rPr lang="en-US" dirty="0"/>
              <a:t>The person drunk with wine loses self-control, but the one "drunk" with the Spirit gives the believer self-control! (</a:t>
            </a:r>
            <a:r>
              <a:rPr lang="en-US" dirty="0" err="1"/>
              <a:t>cf</a:t>
            </a:r>
            <a:r>
              <a:rPr lang="en-US" dirty="0"/>
              <a:t> </a:t>
            </a:r>
            <a:r>
              <a:rPr lang="en-US" dirty="0">
                <a:hlinkClick r:id="rId3"/>
              </a:rPr>
              <a:t>Gal 5:23</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702272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time when it ought to be performed: </a:t>
            </a:r>
            <a:r>
              <a:rPr lang="en-US" b="1" dirty="0"/>
              <a:t>always</a:t>
            </a:r>
            <a:r>
              <a:rPr lang="en-US" dirty="0"/>
              <a:t>; that is, at least every day, and upon every solemn occasion, keeping the heart continually in a praising, as well as a praying, frame.</a:t>
            </a:r>
          </a:p>
          <a:p>
            <a:pPr marL="228600" indent="-228600">
              <a:buAutoNum type="arabicPeriod"/>
            </a:pPr>
            <a:endParaRPr lang="en-US" dirty="0"/>
          </a:p>
          <a:p>
            <a:pPr marL="0" indent="0">
              <a:buNone/>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11</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257994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The matter for which we are to give thanks: </a:t>
            </a:r>
            <a:r>
              <a:rPr lang="en-US" b="1" dirty="0"/>
              <a:t>For all things</a:t>
            </a:r>
            <a:r>
              <a:rPr lang="en-US" dirty="0"/>
              <a:t>;</a:t>
            </a:r>
          </a:p>
        </p:txBody>
      </p:sp>
      <p:sp>
        <p:nvSpPr>
          <p:cNvPr id="4" name="Slide Number Placeholder 3"/>
          <p:cNvSpPr>
            <a:spLocks noGrp="1"/>
          </p:cNvSpPr>
          <p:nvPr>
            <p:ph type="sldNum" sz="quarter" idx="5"/>
          </p:nvPr>
        </p:nvSpPr>
        <p:spPr/>
        <p:txBody>
          <a:bodyPr/>
          <a:lstStyle/>
          <a:p>
            <a:fld id="{8F6E1528-32FD-4733-96CF-A953A0EC428A}" type="slidenum">
              <a:rPr lang="en-US" smtClean="0"/>
              <a:t>12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4104403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The Person to whom our thanksgivings are to be offered</a:t>
            </a:r>
          </a:p>
        </p:txBody>
      </p:sp>
      <p:sp>
        <p:nvSpPr>
          <p:cNvPr id="4" name="Slide Number Placeholder 3"/>
          <p:cNvSpPr>
            <a:spLocks noGrp="1"/>
          </p:cNvSpPr>
          <p:nvPr>
            <p:ph type="sldNum" sz="quarter" idx="5"/>
          </p:nvPr>
        </p:nvSpPr>
        <p:spPr/>
        <p:txBody>
          <a:bodyPr/>
          <a:lstStyle/>
          <a:p>
            <a:fld id="{8F6E1528-32FD-4733-96CF-A953A0EC428A}" type="slidenum">
              <a:rPr lang="en-US" smtClean="0"/>
              <a:t>13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783348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The person through whom our thanksgivings are acceptable unto God: </a:t>
            </a:r>
            <a:r>
              <a:rPr lang="en-US" b="1" dirty="0"/>
              <a:t>In the name of our Lord Jesus Christ</a:t>
            </a:r>
            <a:r>
              <a:rPr lang="en-US" dirty="0"/>
              <a:t>. As all spiritual addresses, both of praise and thanksgiving, must be offered up to God; so their acceptance with God is only to be expected by or through our Lord Jesus Christ.</a:t>
            </a:r>
          </a:p>
        </p:txBody>
      </p:sp>
      <p:sp>
        <p:nvSpPr>
          <p:cNvPr id="4" name="Slide Number Placeholder 3"/>
          <p:cNvSpPr>
            <a:spLocks noGrp="1"/>
          </p:cNvSpPr>
          <p:nvPr>
            <p:ph type="sldNum" sz="quarter" idx="5"/>
          </p:nvPr>
        </p:nvSpPr>
        <p:spPr/>
        <p:txBody>
          <a:bodyPr/>
          <a:lstStyle/>
          <a:p>
            <a:fld id="{8F6E1528-32FD-4733-96CF-A953A0EC428A}" type="slidenum">
              <a:rPr lang="en-US" smtClean="0"/>
              <a:t>14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979295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And</a:t>
            </a:r>
            <a:r>
              <a:rPr lang="en-US" dirty="0"/>
              <a:t> - Note that this verse clearly ties the truth about submission to the instructions on being filled with the Spirit. Paul is teaching that if one is filled with the Spirit, he or she will willingly submit themselves to whatever authority God has placed over them</a:t>
            </a:r>
          </a:p>
          <a:p>
            <a:pPr marL="0" indent="0">
              <a:buNone/>
            </a:pPr>
            <a:endParaRPr lang="en-US" dirty="0"/>
          </a:p>
          <a:p>
            <a:pPr marL="0" indent="0">
              <a:buNone/>
            </a:pPr>
            <a:r>
              <a:rPr lang="en-US" dirty="0"/>
              <a:t>Looking back over the section of the Epistle that concludes with </a:t>
            </a:r>
            <a:r>
              <a:rPr lang="en-US" dirty="0">
                <a:hlinkClick r:id="rId3"/>
              </a:rPr>
              <a:t>Ephesians 5:21</a:t>
            </a:r>
            <a:r>
              <a:rPr lang="en-US" dirty="0"/>
              <a:t>, we see that yielding ourselves to the Holy Spirit is the key to all our moral relationships. Looking ahead to the sections following </a:t>
            </a:r>
            <a:r>
              <a:rPr lang="en-US" dirty="0">
                <a:hlinkClick r:id="rId3"/>
              </a:rPr>
              <a:t>Ephesians 5:21</a:t>
            </a:r>
            <a:r>
              <a:rPr lang="en-US" dirty="0"/>
              <a:t>, we see that yielding ourselves to the Holy Spirit is also the key to all marital relationships and to all material relationships</a:t>
            </a:r>
          </a:p>
          <a:p>
            <a:pPr marL="0" indent="0">
              <a:buNone/>
            </a:pPr>
            <a:endParaRPr lang="en-US" dirty="0"/>
          </a:p>
          <a:p>
            <a:pPr marL="0" indent="0">
              <a:buNone/>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395957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The Greek word </a:t>
            </a:r>
            <a:r>
              <a:rPr lang="en-US" i="1" dirty="0" err="1"/>
              <a:t>hypotasso</a:t>
            </a:r>
            <a:r>
              <a:rPr lang="en-US" dirty="0"/>
              <a:t> literally means “to place in order.”  The thought is that there is an ideal structure in human relationships, and Christians are called to find their place in that structure.</a:t>
            </a:r>
          </a:p>
        </p:txBody>
      </p:sp>
      <p:sp>
        <p:nvSpPr>
          <p:cNvPr id="4" name="Slide Number Placeholder 3"/>
          <p:cNvSpPr>
            <a:spLocks noGrp="1"/>
          </p:cNvSpPr>
          <p:nvPr>
            <p:ph type="sldNum" sz="quarter" idx="5"/>
          </p:nvPr>
        </p:nvSpPr>
        <p:spPr/>
        <p:txBody>
          <a:bodyPr/>
          <a:lstStyle/>
          <a:p>
            <a:fld id="{8F6E1528-32FD-4733-96CF-A953A0EC428A}" type="slidenum">
              <a:rPr lang="en-US" smtClean="0"/>
              <a:t>16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866488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Fear of God is a good thing having to do with reverence and faith leading to obedience</a:t>
            </a:r>
          </a:p>
          <a:p>
            <a:pPr marL="0" indent="0">
              <a:buNone/>
            </a:pPr>
            <a:endParaRPr lang="en-US" dirty="0"/>
          </a:p>
          <a:p>
            <a:pPr marL="0" indent="0">
              <a:buNone/>
            </a:pPr>
            <a:r>
              <a:rPr lang="en-US" dirty="0"/>
              <a:t>A right reverence for God will motivate right conduct</a:t>
            </a:r>
          </a:p>
        </p:txBody>
      </p:sp>
      <p:sp>
        <p:nvSpPr>
          <p:cNvPr id="4" name="Slide Number Placeholder 3"/>
          <p:cNvSpPr>
            <a:spLocks noGrp="1"/>
          </p:cNvSpPr>
          <p:nvPr>
            <p:ph type="sldNum" sz="quarter" idx="5"/>
          </p:nvPr>
        </p:nvSpPr>
        <p:spPr/>
        <p:txBody>
          <a:bodyPr/>
          <a:lstStyle/>
          <a:p>
            <a:fld id="{8F6E1528-32FD-4733-96CF-A953A0EC428A}" type="slidenum">
              <a:rPr lang="en-US" smtClean="0"/>
              <a:t>17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517507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b="1" dirty="0"/>
              <a:t>1828 Webster's Dictionary</a:t>
            </a:r>
            <a:r>
              <a:rPr lang="en-US" dirty="0"/>
              <a:t> defines </a:t>
            </a:r>
            <a:r>
              <a:rPr lang="en-US" b="1" dirty="0"/>
              <a:t>dissipation</a:t>
            </a:r>
            <a:r>
              <a:rPr lang="en-US" dirty="0"/>
              <a:t> as</a:t>
            </a:r>
          </a:p>
          <a:p>
            <a:r>
              <a:rPr lang="en-US" dirty="0"/>
              <a:t>The act of scattering; dispersion; the state of being dispersed. Scattered attention; or that which diverts and calls off the mind from any subject. A dissolute, irregular course of life; a wandering from object to object in pursuit of pleasure; a course of life usually attended with careless and exorbitant expenditures of money, and indulgence in vices, which impair or ruin both health and fortune.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effectLst/>
              </a:rPr>
              <a:t>Dissipation</a:t>
            </a:r>
            <a:r>
              <a:rPr lang="en-US" dirty="0"/>
              <a:t> (</a:t>
            </a:r>
            <a:r>
              <a:rPr lang="en-US" b="1" dirty="0"/>
              <a:t>riot</a:t>
            </a:r>
            <a:r>
              <a:rPr lang="en-US" dirty="0"/>
              <a:t>, KJV) (</a:t>
            </a:r>
            <a:r>
              <a:rPr lang="en-US" dirty="0">
                <a:hlinkClick r:id="rId3"/>
              </a:rPr>
              <a:t>810</a:t>
            </a:r>
            <a:r>
              <a:rPr lang="en-US" dirty="0"/>
              <a:t>) (</a:t>
            </a:r>
            <a:r>
              <a:rPr lang="en-US" b="1" dirty="0" err="1">
                <a:hlinkClick r:id="rId4"/>
              </a:rPr>
              <a:t>asotia</a:t>
            </a:r>
            <a:r>
              <a:rPr lang="en-US" b="1" dirty="0">
                <a:hlinkClick r:id="rId4"/>
              </a:rPr>
              <a:t> [word study]</a:t>
            </a:r>
            <a:r>
              <a:rPr lang="en-US" dirty="0"/>
              <a:t> related to </a:t>
            </a:r>
            <a:r>
              <a:rPr lang="en-US" b="1" dirty="0" err="1"/>
              <a:t>ásotos</a:t>
            </a:r>
            <a:r>
              <a:rPr lang="en-US" dirty="0"/>
              <a:t> which in turn is derived from </a:t>
            </a:r>
            <a:r>
              <a:rPr lang="en-US" b="1" dirty="0"/>
              <a:t>a</a:t>
            </a:r>
            <a:r>
              <a:rPr lang="en-US" dirty="0"/>
              <a:t> = negative + </a:t>
            </a:r>
            <a:r>
              <a:rPr lang="en-US" b="1" dirty="0" err="1"/>
              <a:t>sozo</a:t>
            </a:r>
            <a:r>
              <a:rPr lang="en-US" dirty="0"/>
              <a:t> = save which describes something devoid of saving quality) literally means that which cannot be saved. Strictly speaking </a:t>
            </a:r>
            <a:r>
              <a:rPr lang="en-US" b="1" dirty="0" err="1"/>
              <a:t>asotia</a:t>
            </a:r>
            <a:r>
              <a:rPr lang="en-US" dirty="0"/>
              <a:t> refers to the disposition of an </a:t>
            </a:r>
            <a:r>
              <a:rPr lang="en-US" b="1" dirty="0" err="1"/>
              <a:t>ásotos</a:t>
            </a:r>
            <a:r>
              <a:rPr lang="en-US" dirty="0"/>
              <a:t> or prodigal. It is the picture of having no hope of safety, then describing the act of one who has abandoned himself to such reckless behavior. </a:t>
            </a:r>
            <a:r>
              <a:rPr lang="en-US" dirty="0" err="1"/>
              <a:t>Asotia</a:t>
            </a:r>
            <a:r>
              <a:rPr lang="en-US" dirty="0"/>
              <a:t> conveys the idea of waste that is irretrievable.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Asotia</a:t>
            </a:r>
            <a:r>
              <a:rPr lang="en-US" dirty="0"/>
              <a:t> is variously translated as profligacy (state of being completely given up to dissipation and licentiousness), reckless abandon, debauchery (extreme indulgence in sensuality), riotous living, wild, excess, extravagant squandering, dissoluteness, prodigality (quality of being recklessly extravagant with wasteful lavishness threatening to lead to early exhaustion of resources).</a:t>
            </a:r>
          </a:p>
        </p:txBody>
      </p:sp>
      <p:sp>
        <p:nvSpPr>
          <p:cNvPr id="4" name="Slide Number Placeholder 3"/>
          <p:cNvSpPr>
            <a:spLocks noGrp="1"/>
          </p:cNvSpPr>
          <p:nvPr>
            <p:ph type="sldNum" sz="quarter" idx="5"/>
          </p:nvPr>
        </p:nvSpPr>
        <p:spPr/>
        <p:txBody>
          <a:bodyPr/>
          <a:lstStyle/>
          <a:p>
            <a:fld id="{8F6E1528-32FD-4733-96CF-A953A0EC428A}" type="slidenum">
              <a:rPr lang="en-US" smtClean="0"/>
              <a:t>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113013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ffectLst/>
              </a:rPr>
              <a:t>Be filled</a:t>
            </a:r>
            <a:r>
              <a:rPr lang="en-US" dirty="0"/>
              <a:t> (</a:t>
            </a:r>
            <a:r>
              <a:rPr lang="en-US" dirty="0">
                <a:hlinkClick r:id="rId3"/>
              </a:rPr>
              <a:t>4137</a:t>
            </a:r>
            <a:r>
              <a:rPr lang="en-US" dirty="0"/>
              <a:t>) (</a:t>
            </a:r>
            <a:r>
              <a:rPr lang="en-US" b="1" dirty="0" err="1">
                <a:hlinkClick r:id="rId4"/>
              </a:rPr>
              <a:t>pleroo</a:t>
            </a:r>
            <a:r>
              <a:rPr lang="en-US" dirty="0"/>
              <a:t>) (</a:t>
            </a:r>
            <a:r>
              <a:rPr lang="en-US" dirty="0">
                <a:hlinkClick r:id="rId4"/>
              </a:rPr>
              <a:t>Click</a:t>
            </a:r>
            <a:r>
              <a:rPr lang="en-US" dirty="0"/>
              <a:t> word study of </a:t>
            </a:r>
            <a:r>
              <a:rPr lang="en-US" dirty="0" err="1">
                <a:hlinkClick r:id="rId4"/>
              </a:rPr>
              <a:t>pleroo</a:t>
            </a:r>
            <a:r>
              <a:rPr lang="en-US" dirty="0"/>
              <a:t>) means literally to be filled to the brim (a net, </a:t>
            </a:r>
            <a:r>
              <a:rPr lang="en-US" dirty="0">
                <a:hlinkClick r:id="rId5"/>
              </a:rPr>
              <a:t>Mt 13:48</a:t>
            </a:r>
            <a:r>
              <a:rPr lang="en-US" dirty="0"/>
              <a:t>, a building, </a:t>
            </a:r>
            <a:r>
              <a:rPr lang="en-US" dirty="0">
                <a:hlinkClick r:id="rId6"/>
              </a:rPr>
              <a:t>Jn 12:3</a:t>
            </a:r>
            <a:r>
              <a:rPr lang="en-US" dirty="0"/>
              <a:t>, </a:t>
            </a:r>
            <a:r>
              <a:rPr lang="en-US" dirty="0">
                <a:hlinkClick r:id="rId7"/>
              </a:rPr>
              <a:t>Acts 2:2</a:t>
            </a:r>
            <a:r>
              <a:rPr lang="en-US" dirty="0"/>
              <a:t>, a city, </a:t>
            </a:r>
            <a:r>
              <a:rPr lang="en-US" dirty="0">
                <a:hlinkClick r:id="rId8"/>
              </a:rPr>
              <a:t>Acts 5:28</a:t>
            </a:r>
            <a:r>
              <a:rPr lang="en-US" dirty="0"/>
              <a:t>), and then figuratively to make complete in every particular, to cause to abound, to furnish or supply liberally, to diffuse throughout, to pervade, to take possession of and so to ultimately to control.</a:t>
            </a:r>
          </a:p>
          <a:p>
            <a:endParaRPr lang="en-US" dirty="0"/>
          </a:p>
          <a:p>
            <a:r>
              <a:rPr lang="en-US" dirty="0"/>
              <a:t>the idea intended is that believers are to be filled </a:t>
            </a:r>
            <a:r>
              <a:rPr lang="en-US" i="1" dirty="0"/>
              <a:t>by means of</a:t>
            </a:r>
            <a:r>
              <a:rPr lang="en-US" dirty="0"/>
              <a:t> the [Holy] Spirit… The meaning of this text can only be fully appreciated in light of the π</a:t>
            </a:r>
            <a:r>
              <a:rPr lang="en-US" dirty="0" err="1"/>
              <a:t>ληρόω</a:t>
            </a:r>
            <a:r>
              <a:rPr lang="en-US" dirty="0"/>
              <a:t> language in Ephesians. Always the term is used in connection with a member of the Trinity. Three considerations seem to be key: (1) In </a:t>
            </a:r>
            <a:r>
              <a:rPr lang="en-US" dirty="0">
                <a:hlinkClick r:id="rId9"/>
              </a:rPr>
              <a:t>Eph 3:19</a:t>
            </a:r>
            <a:r>
              <a:rPr lang="en-US" dirty="0"/>
              <a:t> the ‘hinge’ prayer introducing the last half of the letter makes a request that the believers ‘be filled with all the fullness of God’ (π</a:t>
            </a:r>
            <a:r>
              <a:rPr lang="en-US" dirty="0" err="1"/>
              <a:t>ληρωθῆτε</a:t>
            </a:r>
            <a:r>
              <a:rPr lang="en-US" dirty="0"/>
              <a:t> </a:t>
            </a:r>
            <a:r>
              <a:rPr lang="en-US" dirty="0" err="1"/>
              <a:t>εἰς</a:t>
            </a:r>
            <a:r>
              <a:rPr lang="en-US" dirty="0"/>
              <a:t> π</a:t>
            </a:r>
            <a:r>
              <a:rPr lang="en-US" dirty="0" err="1"/>
              <a:t>ᾶν</a:t>
            </a:r>
            <a:r>
              <a:rPr lang="en-US" dirty="0"/>
              <a:t> π</a:t>
            </a:r>
            <a:r>
              <a:rPr lang="en-US" dirty="0" err="1"/>
              <a:t>λήρωμ</a:t>
            </a:r>
            <a:r>
              <a:rPr lang="en-US" dirty="0"/>
              <a:t>α τοῦ θεοῦ). The explicit </a:t>
            </a:r>
            <a:r>
              <a:rPr lang="en-US" i="1" dirty="0"/>
              <a:t>content</a:t>
            </a:r>
            <a:r>
              <a:rPr lang="en-US" dirty="0"/>
              <a:t> of π</a:t>
            </a:r>
            <a:r>
              <a:rPr lang="en-US" dirty="0" err="1"/>
              <a:t>ληρόω</a:t>
            </a:r>
            <a:r>
              <a:rPr lang="en-US" dirty="0"/>
              <a:t> is thus God’s fullness (probably a reference to his moral attributes). (2) In </a:t>
            </a:r>
            <a:r>
              <a:rPr lang="en-US" dirty="0">
                <a:hlinkClick r:id="rId10"/>
              </a:rPr>
              <a:t>4:10</a:t>
            </a:r>
            <a:r>
              <a:rPr lang="en-US" dirty="0"/>
              <a:t> Christ is said to be the agent of filling (with </a:t>
            </a:r>
            <a:r>
              <a:rPr lang="en-US" dirty="0">
                <a:hlinkClick r:id="rId11"/>
              </a:rPr>
              <a:t>v. 11</a:t>
            </a:r>
            <a:r>
              <a:rPr lang="en-US" dirty="0"/>
              <a:t> adding the specifics of his giving spiritual gifts). (3) The author then brings his argument to a crescendo in </a:t>
            </a:r>
            <a:r>
              <a:rPr lang="en-US" dirty="0">
                <a:hlinkClick r:id="rId12"/>
              </a:rPr>
              <a:t>5:18</a:t>
            </a:r>
            <a:r>
              <a:rPr lang="en-US" dirty="0"/>
              <a:t>: Believers are to be filled </a:t>
            </a:r>
            <a:r>
              <a:rPr lang="en-US" i="1" dirty="0"/>
              <a:t>by</a:t>
            </a:r>
            <a:r>
              <a:rPr lang="en-US" dirty="0"/>
              <a:t> Christ </a:t>
            </a:r>
            <a:r>
              <a:rPr lang="en-US" i="1" dirty="0"/>
              <a:t>by means of</a:t>
            </a:r>
            <a:r>
              <a:rPr lang="en-US" dirty="0"/>
              <a:t> the Spirit </a:t>
            </a:r>
            <a:r>
              <a:rPr lang="en-US" i="1" dirty="0"/>
              <a:t>with</a:t>
            </a:r>
            <a:r>
              <a:rPr lang="en-US" dirty="0"/>
              <a:t> the content of the fullness of God.”</a:t>
            </a:r>
          </a:p>
          <a:p>
            <a:endParaRPr lang="en-US" dirty="0"/>
          </a:p>
          <a:p>
            <a:r>
              <a:rPr lang="en-US" dirty="0"/>
              <a:t>A Word-filled Christian is a Spirit-filled Christian, a believer who is so controlled by the Word of God that it dominates his or her entire life. Their life demonstrates that they are filled with the Holy Spirit.</a:t>
            </a:r>
          </a:p>
        </p:txBody>
      </p:sp>
      <p:sp>
        <p:nvSpPr>
          <p:cNvPr id="4" name="Slide Number Placeholder 3"/>
          <p:cNvSpPr>
            <a:spLocks noGrp="1"/>
          </p:cNvSpPr>
          <p:nvPr>
            <p:ph type="sldNum" sz="quarter" idx="5"/>
          </p:nvPr>
        </p:nvSpPr>
        <p:spPr/>
        <p:txBody>
          <a:bodyPr/>
          <a:lstStyle/>
          <a:p>
            <a:fld id="{8F6E1528-32FD-4733-96CF-A953A0EC428A}" type="slidenum">
              <a:rPr lang="en-US" smtClean="0"/>
              <a:t>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652426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And</a:t>
            </a:r>
            <a:r>
              <a:rPr lang="en-US" dirty="0"/>
              <a:t> - It is sad that too often this great teaching is taken out of its context. The point is that the Greek connective "</a:t>
            </a:r>
            <a:r>
              <a:rPr lang="en-US" b="1" dirty="0"/>
              <a:t>and</a:t>
            </a:r>
            <a:r>
              <a:rPr lang="en-US" dirty="0"/>
              <a:t>" (kai) clearly links it with the preceding verses (our daily conduct </a:t>
            </a:r>
            <a:r>
              <a:rPr lang="en-US" dirty="0">
                <a:hlinkClick r:id="rId3"/>
              </a:rPr>
              <a:t>Ep 5:15</a:t>
            </a:r>
            <a:r>
              <a:rPr lang="en-US" dirty="0"/>
              <a:t>, our redemption of opportunities God presents = </a:t>
            </a:r>
            <a:r>
              <a:rPr lang="en-US" dirty="0">
                <a:hlinkClick r:id="rId4"/>
              </a:rPr>
              <a:t>Ep 5:16</a:t>
            </a:r>
            <a:r>
              <a:rPr lang="en-US" dirty="0"/>
              <a:t>, the will of God = </a:t>
            </a:r>
            <a:r>
              <a:rPr lang="en-US" dirty="0">
                <a:hlinkClick r:id="rId5"/>
              </a:rPr>
              <a:t>Ep 5:17</a:t>
            </a:r>
            <a:r>
              <a:rPr lang="en-US" dirty="0"/>
              <a:t>). The obvious implication is that being continually filled with the Spirit is intimately related to the will of God and also to making the most of one's time in our daily conduct during our short stay on earth.</a:t>
            </a:r>
          </a:p>
        </p:txBody>
      </p:sp>
      <p:sp>
        <p:nvSpPr>
          <p:cNvPr id="4" name="Slide Number Placeholder 3"/>
          <p:cNvSpPr>
            <a:spLocks noGrp="1"/>
          </p:cNvSpPr>
          <p:nvPr>
            <p:ph type="sldNum" sz="quarter" idx="5"/>
          </p:nvPr>
        </p:nvSpPr>
        <p:spPr/>
        <p:txBody>
          <a:bodyPr/>
          <a:lstStyle/>
          <a:p>
            <a:fld id="{8F6E1528-32FD-4733-96CF-A953A0EC428A}" type="slidenum">
              <a:rPr lang="en-US" smtClean="0"/>
              <a:t>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273945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b="1" dirty="0"/>
              <a:t>Net Bible</a:t>
            </a:r>
            <a:r>
              <a:rPr lang="en-US" dirty="0"/>
              <a:t> has an interesting note - In </a:t>
            </a:r>
            <a:r>
              <a:rPr lang="en-US" dirty="0">
                <a:hlinkClick r:id="rId3"/>
              </a:rPr>
              <a:t>Eph 5:18</a:t>
            </a:r>
            <a:r>
              <a:rPr lang="en-US" dirty="0"/>
              <a:t> the author gives the command to be filled by means of the Holy Spirit. In </a:t>
            </a:r>
            <a:r>
              <a:rPr lang="en-US" dirty="0">
                <a:hlinkClick r:id="rId4"/>
              </a:rPr>
              <a:t>Ep 5:19</a:t>
            </a:r>
            <a:r>
              <a:rPr lang="en-US" dirty="0"/>
              <a:t>, </a:t>
            </a:r>
            <a:r>
              <a:rPr lang="en-US" dirty="0">
                <a:hlinkClick r:id="rId5"/>
              </a:rPr>
              <a:t>20</a:t>
            </a:r>
            <a:r>
              <a:rPr lang="en-US" dirty="0"/>
              <a:t>, </a:t>
            </a:r>
            <a:r>
              <a:rPr lang="en-US" dirty="0">
                <a:hlinkClick r:id="rId6"/>
              </a:rPr>
              <a:t>21</a:t>
            </a:r>
            <a:r>
              <a:rPr lang="en-US" dirty="0"/>
              <a:t> there follows </a:t>
            </a:r>
            <a:r>
              <a:rPr lang="en-US" b="1" dirty="0"/>
              <a:t>five participles:</a:t>
            </a:r>
            <a:r>
              <a:rPr lang="en-US" dirty="0"/>
              <a:t> (1) speaking; (2) singing; (3) making music; (4) giving thanks; (5) submitting. These participles have been variously interpreted, but perhaps the two most likely interpretations are (1) the participles indicate the means by which one is filled by the Spirit; (2) the participles indicate the result of being filled by the Spirit. The fact that the participles are </a:t>
            </a:r>
            <a:r>
              <a:rPr lang="en-US" dirty="0">
                <a:hlinkClick r:id="rId7" tooltip="Continous action, habitual, reflects one's lifestlye, etc"/>
              </a:rPr>
              <a:t>present tense</a:t>
            </a:r>
            <a:r>
              <a:rPr lang="en-US" dirty="0"/>
              <a:t> and follow the command (i.e., “be filled”) would tend to support both of these options. But it seems out of Paul’s character to reduce the filling of the Spirit to a formula of some kind. To the extent that this is true, it is unlikely then that the author is here stating the means for being filled by the Spirit. Because it is in keeping with Pauline theology and has good grammatical support, it is better to take the participles as indicating certain results of being filled by the Spirit. (</a:t>
            </a:r>
            <a:r>
              <a:rPr lang="en-US" dirty="0">
                <a:hlinkClick r:id="rId8"/>
              </a:rPr>
              <a:t>Ephesians 5 Notes</a:t>
            </a:r>
            <a:r>
              <a:rPr lang="en-US" dirty="0"/>
              <a:t>)</a:t>
            </a:r>
          </a:p>
        </p:txBody>
      </p:sp>
      <p:sp>
        <p:nvSpPr>
          <p:cNvPr id="4" name="Slide Number Placeholder 3"/>
          <p:cNvSpPr>
            <a:spLocks noGrp="1"/>
          </p:cNvSpPr>
          <p:nvPr>
            <p:ph type="sldNum" sz="quarter" idx="5"/>
          </p:nvPr>
        </p:nvSpPr>
        <p:spPr/>
        <p:txBody>
          <a:bodyPr/>
          <a:lstStyle/>
          <a:p>
            <a:fld id="{8F6E1528-32FD-4733-96CF-A953A0EC428A}" type="slidenum">
              <a:rPr lang="en-US" smtClean="0"/>
              <a:t>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856103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ffectLst/>
              </a:rPr>
              <a:t>Speaking</a:t>
            </a:r>
            <a:r>
              <a:rPr lang="en-US" dirty="0">
                <a:effectLst/>
              </a:rPr>
              <a:t> </a:t>
            </a:r>
            <a:r>
              <a:rPr lang="en-US" dirty="0"/>
              <a:t>(</a:t>
            </a:r>
            <a:r>
              <a:rPr lang="en-US" dirty="0">
                <a:hlinkClick r:id="rId3"/>
              </a:rPr>
              <a:t>2980</a:t>
            </a:r>
            <a:r>
              <a:rPr lang="en-US" dirty="0"/>
              <a:t>) (</a:t>
            </a:r>
            <a:r>
              <a:rPr lang="en-US" b="1" dirty="0" err="1">
                <a:hlinkClick r:id="rId4"/>
              </a:rPr>
              <a:t>laleo</a:t>
            </a:r>
            <a:r>
              <a:rPr lang="en-US" dirty="0"/>
              <a:t>) In its most basic sense </a:t>
            </a:r>
            <a:r>
              <a:rPr lang="en-US" dirty="0" err="1"/>
              <a:t>laleo</a:t>
            </a:r>
            <a:r>
              <a:rPr lang="en-US" dirty="0"/>
              <a:t> simply means to use the voice to make a sound and in this context the sound is a song. The </a:t>
            </a:r>
            <a:r>
              <a:rPr lang="en-US" b="1" dirty="0"/>
              <a:t>speaking</a:t>
            </a:r>
            <a:r>
              <a:rPr lang="en-US" dirty="0"/>
              <a:t> is the </a:t>
            </a:r>
            <a:r>
              <a:rPr lang="en-US" b="1" dirty="0"/>
              <a:t>singing</a:t>
            </a:r>
            <a:r>
              <a:rPr lang="en-US" dirty="0"/>
              <a:t> and it the singing that makes the sound. The qualifier is that these sounds come from a Spirit-filled heart. The </a:t>
            </a:r>
            <a:r>
              <a:rPr lang="en-US" b="1" dirty="0">
                <a:hlinkClick r:id="rId5" tooltip="Continous action, habitual, reflects one's lifestlye, etc"/>
              </a:rPr>
              <a:t>present tense</a:t>
            </a:r>
            <a:r>
              <a:rPr lang="en-US" dirty="0"/>
              <a:t> indicates it is a Spirit filled believer's lifestyle. The sounds that please the Lord are the sounds that come from a Spirit-filled heart</a:t>
            </a:r>
          </a:p>
        </p:txBody>
      </p:sp>
      <p:sp>
        <p:nvSpPr>
          <p:cNvPr id="4" name="Slide Number Placeholder 3"/>
          <p:cNvSpPr>
            <a:spLocks noGrp="1"/>
          </p:cNvSpPr>
          <p:nvPr>
            <p:ph type="sldNum" sz="quarter" idx="5"/>
          </p:nvPr>
        </p:nvSpPr>
        <p:spPr/>
        <p:txBody>
          <a:bodyPr/>
          <a:lstStyle/>
          <a:p>
            <a:fld id="{8F6E1528-32FD-4733-96CF-A953A0EC428A}" type="slidenum">
              <a:rPr lang="en-US" smtClean="0"/>
              <a:t>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46661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Saints are to speak to one another. That is, in letting other saints know of their joy in salvation, they are to do so in psalms and hymns and spiritual songs. They are to find expression to the Spirit-filled life in this way. </a:t>
            </a:r>
          </a:p>
          <a:p>
            <a:endParaRPr lang="en-US" dirty="0"/>
          </a:p>
          <a:p>
            <a:r>
              <a:rPr lang="en-US" dirty="0"/>
              <a:t>It is a reciprocal relationship</a:t>
            </a:r>
          </a:p>
        </p:txBody>
      </p:sp>
      <p:sp>
        <p:nvSpPr>
          <p:cNvPr id="4" name="Slide Number Placeholder 3"/>
          <p:cNvSpPr>
            <a:spLocks noGrp="1"/>
          </p:cNvSpPr>
          <p:nvPr>
            <p:ph type="sldNum" sz="quarter" idx="5"/>
          </p:nvPr>
        </p:nvSpPr>
        <p:spPr/>
        <p:txBody>
          <a:bodyPr/>
          <a:lstStyle/>
          <a:p>
            <a:fld id="{8F6E1528-32FD-4733-96CF-A953A0EC428A}" type="slidenum">
              <a:rPr lang="en-US" smtClean="0"/>
              <a:t>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922479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we might find some distinctions between psalms, hymns, and spiritual songs, they are just different words for music devoted to Godly worship.</a:t>
            </a:r>
          </a:p>
          <a:p>
            <a:endParaRPr lang="en-US" dirty="0"/>
          </a:p>
          <a:p>
            <a:r>
              <a:rPr lang="en-US" dirty="0"/>
              <a:t>The emphasis is more on </a:t>
            </a:r>
            <a:r>
              <a:rPr lang="en-US" i="1" dirty="0"/>
              <a:t>variety</a:t>
            </a:r>
            <a:r>
              <a:rPr lang="en-US" dirty="0"/>
              <a:t> than on </a:t>
            </a:r>
            <a:r>
              <a:rPr lang="en-US" i="1" dirty="0"/>
              <a:t>strict categories</a:t>
            </a:r>
            <a:r>
              <a:rPr lang="en-US" dirty="0"/>
              <a:t>. “We can scarcely say what is the exact difference between these three expressions.” (Clarke) </a:t>
            </a:r>
          </a:p>
        </p:txBody>
      </p:sp>
      <p:sp>
        <p:nvSpPr>
          <p:cNvPr id="4" name="Slide Number Placeholder 3"/>
          <p:cNvSpPr>
            <a:spLocks noGrp="1"/>
          </p:cNvSpPr>
          <p:nvPr>
            <p:ph type="sldNum" sz="quarter" idx="5"/>
          </p:nvPr>
        </p:nvSpPr>
        <p:spPr/>
        <p:txBody>
          <a:bodyPr/>
          <a:lstStyle/>
          <a:p>
            <a:fld id="{8F6E1528-32FD-4733-96CF-A953A0EC428A}" type="slidenum">
              <a:rPr lang="en-US" smtClean="0"/>
              <a:t>9</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503361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Singing and making melody are the second and third </a:t>
            </a:r>
            <a:r>
              <a:rPr lang="en-US" b="1" dirty="0" err="1"/>
              <a:t>princiles</a:t>
            </a:r>
            <a:endParaRPr lang="en-US" b="1" dirty="0"/>
          </a:p>
          <a:p>
            <a:endParaRPr lang="en-US" b="1" dirty="0"/>
          </a:p>
          <a:p>
            <a:r>
              <a:rPr lang="en-US" b="1" dirty="0"/>
              <a:t>Jamieson</a:t>
            </a:r>
            <a:r>
              <a:rPr lang="en-US" dirty="0"/>
              <a:t> writes that </a:t>
            </a:r>
            <a:r>
              <a:rPr lang="en-US" b="1" dirty="0"/>
              <a:t>in your heart</a:t>
            </a:r>
            <a:r>
              <a:rPr lang="en-US" dirty="0"/>
              <a:t> means…</a:t>
            </a:r>
          </a:p>
          <a:p>
            <a:r>
              <a:rPr lang="en-US" dirty="0"/>
              <a:t>not merely with the tongue; but the serious feeling of the heart accompanying the singing of the lips (compare </a:t>
            </a:r>
            <a:r>
              <a:rPr lang="en-US" dirty="0">
                <a:hlinkClick r:id="rId3"/>
              </a:rPr>
              <a:t>1Co 14:15</a:t>
            </a:r>
            <a:r>
              <a:rPr lang="en-US" dirty="0"/>
              <a:t> </a:t>
            </a:r>
            <a:r>
              <a:rPr lang="en-US" dirty="0">
                <a:hlinkClick r:id="rId4"/>
              </a:rPr>
              <a:t>Ps 47:7</a:t>
            </a:r>
            <a:r>
              <a:rPr lang="en-US" dirty="0"/>
              <a:t>). The contrast is between the heathen and the Christian practice, "Let your songs be not the drinking songs of heathen feasts, but psalms and hymns; and their accompaniment, not the music of the lyre, but the melody of the heart" [</a:t>
            </a:r>
            <a:r>
              <a:rPr lang="en-US" dirty="0" err="1"/>
              <a:t>Conybeare</a:t>
            </a:r>
            <a:r>
              <a:rPr lang="en-US" dirty="0"/>
              <a:t> and Howson].</a:t>
            </a:r>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10</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832836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03250" y="448056"/>
            <a:ext cx="10163556" cy="3401568"/>
          </a:xfrm>
        </p:spPr>
        <p:txBody>
          <a:bodyPr anchor="b">
            <a:normAutofit/>
          </a:bodyPr>
          <a:lstStyle>
            <a:lvl1pPr algn="l">
              <a:defRPr sz="576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03250" y="4471416"/>
            <a:ext cx="10163556" cy="1481328"/>
          </a:xfrm>
        </p:spPr>
        <p:txBody>
          <a:bodyPr/>
          <a:lstStyle>
            <a:lvl1pPr marL="0" indent="0" algn="l">
              <a:lnSpc>
                <a:spcPct val="120000"/>
              </a:lnSpc>
              <a:buNone/>
              <a:defRPr sz="2160">
                <a:solidFill>
                  <a:schemeClr val="tx2">
                    <a:alpha val="55000"/>
                  </a:schemeClr>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March 26, 2022</a:t>
            </a:fld>
            <a:endParaRPr lang="en-US" dirty="0"/>
          </a:p>
        </p:txBody>
      </p:sp>
    </p:spTree>
    <p:extLst>
      <p:ext uri="{BB962C8B-B14F-4D97-AF65-F5344CB8AC3E}">
        <p14:creationId xmlns:p14="http://schemas.microsoft.com/office/powerpoint/2010/main" val="252772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03250" y="1956816"/>
            <a:ext cx="10171786"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395021" y="6153912"/>
            <a:ext cx="3110789" cy="502920"/>
          </a:xfrm>
          <a:prstGeom prst="rect">
            <a:avLst/>
          </a:prstGeom>
        </p:spPr>
        <p:txBody>
          <a:bodyPr/>
          <a:lstStyle/>
          <a:p>
            <a:fld id="{53CF612A-4CB0-4F57-9A87-F049CECB184D}" type="datetime2">
              <a:rPr lang="en-US" smtClean="0"/>
              <a:t>Saturday, March 26,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1236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9208922" y="448056"/>
            <a:ext cx="1423721"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395021" y="438912"/>
            <a:ext cx="8492947"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395021" y="6153912"/>
            <a:ext cx="3110789" cy="502920"/>
          </a:xfrm>
          <a:prstGeom prst="rect">
            <a:avLst/>
          </a:prstGeom>
        </p:spPr>
        <p:txBody>
          <a:bodyPr/>
          <a:lstStyle/>
          <a:p>
            <a:fld id="{8F397F40-C8F7-4897-A6B8-241042F913A9}" type="datetime2">
              <a:rPr lang="en-US" smtClean="0"/>
              <a:t>Saturday, March 26,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447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03250" y="1735200"/>
            <a:ext cx="1016388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March 26, 2022</a:t>
            </a:fld>
            <a:endParaRPr lang="en-US" dirty="0"/>
          </a:p>
        </p:txBody>
      </p:sp>
    </p:spTree>
    <p:extLst>
      <p:ext uri="{BB962C8B-B14F-4D97-AF65-F5344CB8AC3E}">
        <p14:creationId xmlns:p14="http://schemas.microsoft.com/office/powerpoint/2010/main" val="203615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03251" y="448056"/>
            <a:ext cx="10180015" cy="3401568"/>
          </a:xfrm>
        </p:spPr>
        <p:txBody>
          <a:bodyPr anchor="b">
            <a:normAutofit/>
          </a:bodyPr>
          <a:lstStyle>
            <a:lvl1pPr>
              <a:defRPr sz="576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03250" y="4471416"/>
            <a:ext cx="10163556" cy="1481328"/>
          </a:xfrm>
        </p:spPr>
        <p:txBody>
          <a:bodyPr/>
          <a:lstStyle>
            <a:lvl1pPr marL="0" indent="0">
              <a:lnSpc>
                <a:spcPct val="120000"/>
              </a:lnSpc>
              <a:buNone/>
              <a:defRPr sz="2160">
                <a:solidFill>
                  <a:schemeClr val="tx2">
                    <a:alpha val="5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395021" y="6153912"/>
            <a:ext cx="3110789" cy="502920"/>
          </a:xfrm>
          <a:prstGeom prst="rect">
            <a:avLst/>
          </a:prstGeom>
        </p:spPr>
        <p:txBody>
          <a:bodyPr/>
          <a:lstStyle/>
          <a:p>
            <a:fld id="{10EDCA73-0A86-4195-A787-75037827079D}" type="datetime2">
              <a:rPr lang="en-US" smtClean="0"/>
              <a:t>Saturday, March 26,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0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03251" y="1735200"/>
            <a:ext cx="4888382" cy="4214750"/>
          </a:xfrm>
        </p:spPr>
        <p:txBody>
          <a:bodyPr/>
          <a:lstStyle>
            <a:lvl1pPr marL="405000">
              <a:defRPr/>
            </a:lvl1pPr>
            <a:lvl2pPr marL="810000">
              <a:defRPr/>
            </a:lvl2pPr>
            <a:lvl3pPr marL="1215000">
              <a:defRPr/>
            </a:lvl3pPr>
            <a:lvl4pPr marL="1620000">
              <a:defRPr/>
            </a:lvl4pPr>
            <a:lvl5pPr marL="202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5678424" y="1735200"/>
            <a:ext cx="4888382" cy="4214750"/>
          </a:xfrm>
        </p:spPr>
        <p:txBody>
          <a:bodyPr/>
          <a:lstStyle>
            <a:lvl2pPr marL="810000">
              <a:defRPr/>
            </a:lvl2pPr>
            <a:lvl3pPr marL="1215000">
              <a:defRPr/>
            </a:lvl3pPr>
            <a:lvl4pPr marL="1620000">
              <a:defRPr/>
            </a:lvl4pPr>
            <a:lvl5pPr marL="2187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395021" y="6153912"/>
            <a:ext cx="3110789" cy="502920"/>
          </a:xfrm>
          <a:prstGeom prst="rect">
            <a:avLst/>
          </a:prstGeom>
        </p:spPr>
        <p:txBody>
          <a:bodyPr/>
          <a:lstStyle/>
          <a:p>
            <a:fld id="{83C75374-B296-498E-A935-80631EA9020D}" type="datetime2">
              <a:rPr lang="en-US" smtClean="0"/>
              <a:t>Saturday, March 26,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82748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03251" y="388800"/>
            <a:ext cx="10180015"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03251"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03251"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5678424"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5678424"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395021" y="6153912"/>
            <a:ext cx="3110789" cy="502920"/>
          </a:xfrm>
          <a:prstGeom prst="rect">
            <a:avLst/>
          </a:prstGeom>
        </p:spPr>
        <p:txBody>
          <a:bodyPr/>
          <a:lstStyle/>
          <a:p>
            <a:fld id="{B098B728-214A-4ABC-8432-5B3A5A66A987}" type="datetime2">
              <a:rPr lang="en-US" smtClean="0"/>
              <a:t>Saturday, March 26,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9297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03251" y="388800"/>
            <a:ext cx="10180015"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395021" y="6153912"/>
            <a:ext cx="3110789" cy="502920"/>
          </a:xfrm>
          <a:prstGeom prst="rect">
            <a:avLst/>
          </a:prstGeom>
        </p:spPr>
        <p:txBody>
          <a:bodyPr/>
          <a:lstStyle/>
          <a:p>
            <a:fld id="{015F02D0-6806-43AF-9888-2359BF40C204}" type="datetime2">
              <a:rPr lang="en-US" smtClean="0"/>
              <a:t>Saturday, March 26,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83981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395021" y="6153912"/>
            <a:ext cx="3110789" cy="502920"/>
          </a:xfrm>
          <a:prstGeom prst="rect">
            <a:avLst/>
          </a:prstGeom>
        </p:spPr>
        <p:txBody>
          <a:bodyPr/>
          <a:lstStyle/>
          <a:p>
            <a:fld id="{8EE14D2D-B1AF-4197-82D6-FC1F8BD05681}" type="datetime2">
              <a:rPr lang="en-US" smtClean="0"/>
              <a:t>Saturday, March 26,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5311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3933749" y="393192"/>
            <a:ext cx="6641287" cy="5559552"/>
          </a:xfrm>
        </p:spPr>
        <p:txBody>
          <a:bodyPr/>
          <a:lstStyle>
            <a:lvl1pPr>
              <a:defRPr sz="1620"/>
            </a:lvl1pPr>
            <a:lvl2pPr>
              <a:defRPr sz="1620"/>
            </a:lvl2pPr>
            <a:lvl3pPr>
              <a:defRPr sz="1620"/>
            </a:lvl3pPr>
            <a:lvl4pPr>
              <a:defRPr sz="1620"/>
            </a:lvl4pPr>
            <a:lvl5pPr>
              <a:defRPr sz="162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03251" y="1733550"/>
            <a:ext cx="3102559" cy="4219194"/>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395021" y="6153912"/>
            <a:ext cx="3110789" cy="502920"/>
          </a:xfrm>
          <a:prstGeom prst="rect">
            <a:avLst/>
          </a:prstGeom>
        </p:spPr>
        <p:txBody>
          <a:bodyPr/>
          <a:lstStyle/>
          <a:p>
            <a:fld id="{98771CEB-9838-4245-91B8-EFBAFE2D8B44}" type="datetime2">
              <a:rPr lang="en-US" smtClean="0"/>
              <a:t>Saturday, March 26,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4631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3933749" y="441325"/>
            <a:ext cx="6635801" cy="5511419"/>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03251" y="1735200"/>
            <a:ext cx="3102559" cy="4214750"/>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395021" y="6153912"/>
            <a:ext cx="3110789" cy="502920"/>
          </a:xfrm>
          <a:prstGeom prst="rect">
            <a:avLst/>
          </a:prstGeom>
        </p:spPr>
        <p:txBody>
          <a:bodyPr/>
          <a:lstStyle/>
          <a:p>
            <a:fld id="{51D3F6BF-A585-41F8-88DF-7E5D069F892A}" type="datetime2">
              <a:rPr lang="en-US" smtClean="0"/>
              <a:t>Saturday, March 26,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907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03250" y="388800"/>
            <a:ext cx="10171786"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03250" y="1733551"/>
            <a:ext cx="1016388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March 26, 2022</a:t>
            </a:fld>
            <a:endParaRPr lang="en-US" dirty="0"/>
          </a:p>
        </p:txBody>
      </p:sp>
    </p:spTree>
    <p:extLst>
      <p:ext uri="{BB962C8B-B14F-4D97-AF65-F5344CB8AC3E}">
        <p14:creationId xmlns:p14="http://schemas.microsoft.com/office/powerpoint/2010/main" val="377251296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822960" rtl="0" eaLnBrk="1" latinLnBrk="0" hangingPunct="1">
        <a:lnSpc>
          <a:spcPct val="90000"/>
        </a:lnSpc>
        <a:spcBef>
          <a:spcPct val="0"/>
        </a:spcBef>
        <a:buNone/>
        <a:defRPr sz="2880" i="1" kern="1200">
          <a:solidFill>
            <a:schemeClr val="tx2"/>
          </a:solidFill>
          <a:latin typeface="+mj-lt"/>
          <a:ea typeface="+mj-ea"/>
          <a:cs typeface="+mj-cs"/>
        </a:defRPr>
      </a:lvl1pPr>
    </p:titleStyle>
    <p:bodyStyle>
      <a:lvl1pPr marL="405000" indent="-403250" algn="l" defTabSz="822960" rtl="0" eaLnBrk="1" latinLnBrk="0" hangingPunct="1">
        <a:lnSpc>
          <a:spcPct val="140000"/>
        </a:lnSpc>
        <a:spcBef>
          <a:spcPts val="900"/>
        </a:spcBef>
        <a:buFont typeface="Calibri Light" panose="020F0302020204030204" pitchFamily="34" charset="0"/>
        <a:buChar char="→"/>
        <a:defRPr sz="1620" kern="1200">
          <a:solidFill>
            <a:schemeClr val="tx2">
              <a:alpha val="55000"/>
            </a:schemeClr>
          </a:solidFill>
          <a:latin typeface="+mn-lt"/>
          <a:ea typeface="+mn-ea"/>
          <a:cs typeface="+mn-cs"/>
        </a:defRPr>
      </a:lvl1pPr>
      <a:lvl2pPr marL="81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2pPr>
      <a:lvl3pPr marL="121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3pPr>
      <a:lvl4pPr marL="162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4pPr>
      <a:lvl5pPr marL="202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C448D53-ACA1-4CA4-B08A-09FB0780C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BD340643-A7C9-4E2A-AB9E-2A29955E5012}"/>
              </a:ext>
            </a:extLst>
          </p:cNvPr>
          <p:cNvSpPr>
            <a:spLocks noGrp="1"/>
          </p:cNvSpPr>
          <p:nvPr>
            <p:ph type="ctrTitle"/>
          </p:nvPr>
        </p:nvSpPr>
        <p:spPr>
          <a:xfrm>
            <a:off x="5680710" y="746151"/>
            <a:ext cx="4886096" cy="3061411"/>
          </a:xfrm>
        </p:spPr>
        <p:txBody>
          <a:bodyPr>
            <a:normAutofit/>
          </a:bodyPr>
          <a:lstStyle/>
          <a:p>
            <a:r>
              <a:rPr lang="en-US" dirty="0"/>
              <a:t>Walk Filled With the Spirit</a:t>
            </a:r>
          </a:p>
        </p:txBody>
      </p:sp>
      <p:sp>
        <p:nvSpPr>
          <p:cNvPr id="3" name="Subtitle 2">
            <a:extLst>
              <a:ext uri="{FF2B5EF4-FFF2-40B4-BE49-F238E27FC236}">
                <a16:creationId xmlns:a16="http://schemas.microsoft.com/office/drawing/2014/main" id="{385E7112-25D8-4FAD-8DA4-BB13AB5FE26A}"/>
              </a:ext>
            </a:extLst>
          </p:cNvPr>
          <p:cNvSpPr>
            <a:spLocks noGrp="1"/>
          </p:cNvSpPr>
          <p:nvPr>
            <p:ph type="subTitle" idx="1"/>
          </p:nvPr>
        </p:nvSpPr>
        <p:spPr>
          <a:xfrm>
            <a:off x="5680710" y="4367175"/>
            <a:ext cx="4886096" cy="1333195"/>
          </a:xfrm>
        </p:spPr>
        <p:txBody>
          <a:bodyPr>
            <a:normAutofit/>
          </a:bodyPr>
          <a:lstStyle/>
          <a:p>
            <a:r>
              <a:rPr lang="en-US" sz="4800" b="1" dirty="0">
                <a:solidFill>
                  <a:srgbClr val="FFFFFF"/>
                </a:solidFill>
                <a:latin typeface="Arial" panose="020B0604020202020204" pitchFamily="34" charset="0"/>
                <a:cs typeface="Arial" panose="020B0604020202020204" pitchFamily="34" charset="0"/>
              </a:rPr>
              <a:t>Eph 5:18-21</a:t>
            </a:r>
          </a:p>
        </p:txBody>
      </p:sp>
      <p:pic>
        <p:nvPicPr>
          <p:cNvPr id="5" name="Picture 4" descr="A close-up of a newspaper&#10;&#10;Description automatically generated with medium confidence">
            <a:extLst>
              <a:ext uri="{FF2B5EF4-FFF2-40B4-BE49-F238E27FC236}">
                <a16:creationId xmlns:a16="http://schemas.microsoft.com/office/drawing/2014/main" id="{3CA29621-81AF-4E55-B297-FAFB999586E2}"/>
              </a:ext>
            </a:extLst>
          </p:cNvPr>
          <p:cNvPicPr>
            <a:picLocks noChangeAspect="1"/>
          </p:cNvPicPr>
          <p:nvPr/>
        </p:nvPicPr>
        <p:blipFill rotWithShape="1">
          <a:blip r:embed="rId2">
            <a:extLst>
              <a:ext uri="{28A0092B-C50C-407E-A947-70E740481C1C}">
                <a14:useLocalDpi xmlns:a14="http://schemas.microsoft.com/office/drawing/2010/main" val="0"/>
              </a:ext>
            </a:extLst>
          </a:blip>
          <a:srcRect l="2228" r="14949" b="2"/>
          <a:stretch/>
        </p:blipFill>
        <p:spPr>
          <a:xfrm>
            <a:off x="405994" y="1870117"/>
            <a:ext cx="4880318" cy="2745167"/>
          </a:xfrm>
          <a:prstGeom prst="rect">
            <a:avLst/>
          </a:prstGeom>
        </p:spPr>
      </p:pic>
      <p:cxnSp>
        <p:nvCxnSpPr>
          <p:cNvPr id="19" name="Straight Connector 18">
            <a:extLst>
              <a:ext uri="{FF2B5EF4-FFF2-40B4-BE49-F238E27FC236}">
                <a16:creationId xmlns:a16="http://schemas.microsoft.com/office/drawing/2014/main" id="{3B5719CE-F76F-4313-9A48-ADF79E67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86489" y="4052700"/>
            <a:ext cx="4902382"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1303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Spirit Filled Principles (vs 19-21)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lnSpcReduction="1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19 </a:t>
            </a:r>
            <a:r>
              <a:rPr lang="en-US" sz="3200" dirty="0">
                <a:solidFill>
                  <a:schemeClr val="tx1"/>
                </a:solidFill>
                <a:latin typeface="Arial" panose="020B0604020202020204" pitchFamily="34" charset="0"/>
                <a:cs typeface="Arial" panose="020B0604020202020204" pitchFamily="34" charset="0"/>
              </a:rPr>
              <a:t>speaking to one another in psalms and hymns and spiritual songs, </a:t>
            </a:r>
            <a:r>
              <a:rPr lang="en-US" sz="3200" dirty="0">
                <a:solidFill>
                  <a:schemeClr val="tx1"/>
                </a:solidFill>
                <a:highlight>
                  <a:srgbClr val="FF0000"/>
                </a:highlight>
                <a:latin typeface="Arial" panose="020B0604020202020204" pitchFamily="34" charset="0"/>
                <a:cs typeface="Arial" panose="020B0604020202020204" pitchFamily="34" charset="0"/>
              </a:rPr>
              <a:t>singing and making melody in your heart to the Lord</a:t>
            </a:r>
            <a:r>
              <a:rPr lang="en-US" sz="3200" dirty="0">
                <a:solidFill>
                  <a:schemeClr val="tx1"/>
                </a:solidFill>
                <a:latin typeface="Arial" panose="020B0604020202020204" pitchFamily="34" charset="0"/>
                <a:cs typeface="Arial" panose="020B0604020202020204" pitchFamily="34" charset="0"/>
              </a:rPr>
              <a:t>,</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26" name="Picture 2" descr="10 Biblical Truths About the Holy Spirit That Contradict Orthodoxy - One  God Worship">
            <a:extLst>
              <a:ext uri="{FF2B5EF4-FFF2-40B4-BE49-F238E27FC236}">
                <a16:creationId xmlns:a16="http://schemas.microsoft.com/office/drawing/2014/main" id="{623B1D29-9FEE-43BB-B666-B52FC62517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129" y="2059198"/>
            <a:ext cx="4689360" cy="389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329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Spirit Filled Principles (vs 19-21)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20 </a:t>
            </a:r>
            <a:r>
              <a:rPr lang="en-US" sz="3200" dirty="0">
                <a:solidFill>
                  <a:schemeClr val="tx1"/>
                </a:solidFill>
                <a:highlight>
                  <a:srgbClr val="FF0000"/>
                </a:highlight>
                <a:latin typeface="Arial" panose="020B0604020202020204" pitchFamily="34" charset="0"/>
                <a:cs typeface="Arial" panose="020B0604020202020204" pitchFamily="34" charset="0"/>
              </a:rPr>
              <a:t>giving thanks always</a:t>
            </a:r>
            <a:r>
              <a:rPr lang="en-US" sz="3200" dirty="0">
                <a:solidFill>
                  <a:schemeClr val="tx1"/>
                </a:solidFill>
                <a:latin typeface="Arial" panose="020B0604020202020204" pitchFamily="34" charset="0"/>
                <a:cs typeface="Arial" panose="020B0604020202020204" pitchFamily="34" charset="0"/>
              </a:rPr>
              <a:t> for all things to God the Father in the name of our Lord Jesus Christ,</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26" name="Picture 2" descr="10 Biblical Truths About the Holy Spirit That Contradict Orthodoxy - One  God Worship">
            <a:extLst>
              <a:ext uri="{FF2B5EF4-FFF2-40B4-BE49-F238E27FC236}">
                <a16:creationId xmlns:a16="http://schemas.microsoft.com/office/drawing/2014/main" id="{623B1D29-9FEE-43BB-B666-B52FC62517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129" y="2059198"/>
            <a:ext cx="4689360" cy="389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30379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Spirit Filled Principles (vs 19-21)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20 </a:t>
            </a:r>
            <a:r>
              <a:rPr lang="en-US" sz="3200" dirty="0">
                <a:solidFill>
                  <a:schemeClr val="tx1"/>
                </a:solidFill>
                <a:latin typeface="Arial" panose="020B0604020202020204" pitchFamily="34" charset="0"/>
                <a:cs typeface="Arial" panose="020B0604020202020204" pitchFamily="34" charset="0"/>
              </a:rPr>
              <a:t>giving thanks always </a:t>
            </a:r>
            <a:r>
              <a:rPr lang="en-US" sz="3200" dirty="0">
                <a:solidFill>
                  <a:schemeClr val="tx1"/>
                </a:solidFill>
                <a:highlight>
                  <a:srgbClr val="FF0000"/>
                </a:highlight>
                <a:latin typeface="Arial" panose="020B0604020202020204" pitchFamily="34" charset="0"/>
                <a:cs typeface="Arial" panose="020B0604020202020204" pitchFamily="34" charset="0"/>
              </a:rPr>
              <a:t>for all things</a:t>
            </a:r>
            <a:r>
              <a:rPr lang="en-US" sz="3200" dirty="0">
                <a:solidFill>
                  <a:schemeClr val="tx1"/>
                </a:solidFill>
                <a:latin typeface="Arial" panose="020B0604020202020204" pitchFamily="34" charset="0"/>
                <a:cs typeface="Arial" panose="020B0604020202020204" pitchFamily="34" charset="0"/>
              </a:rPr>
              <a:t> to God the Father in the name of our Lord Jesus Christ,</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26" name="Picture 2" descr="10 Biblical Truths About the Holy Spirit That Contradict Orthodoxy - One  God Worship">
            <a:extLst>
              <a:ext uri="{FF2B5EF4-FFF2-40B4-BE49-F238E27FC236}">
                <a16:creationId xmlns:a16="http://schemas.microsoft.com/office/drawing/2014/main" id="{623B1D29-9FEE-43BB-B666-B52FC62517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129" y="2059198"/>
            <a:ext cx="4689360" cy="389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7045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Spirit Filled Principles (vs 19-21)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20 </a:t>
            </a:r>
            <a:r>
              <a:rPr lang="en-US" sz="3200" dirty="0">
                <a:solidFill>
                  <a:schemeClr val="tx1"/>
                </a:solidFill>
                <a:latin typeface="Arial" panose="020B0604020202020204" pitchFamily="34" charset="0"/>
                <a:cs typeface="Arial" panose="020B0604020202020204" pitchFamily="34" charset="0"/>
              </a:rPr>
              <a:t>giving thanks always for all things </a:t>
            </a:r>
            <a:r>
              <a:rPr lang="en-US" sz="3200" dirty="0">
                <a:solidFill>
                  <a:schemeClr val="tx1"/>
                </a:solidFill>
                <a:highlight>
                  <a:srgbClr val="FF0000"/>
                </a:highlight>
                <a:latin typeface="Arial" panose="020B0604020202020204" pitchFamily="34" charset="0"/>
                <a:cs typeface="Arial" panose="020B0604020202020204" pitchFamily="34" charset="0"/>
              </a:rPr>
              <a:t>to God the Father</a:t>
            </a:r>
            <a:r>
              <a:rPr lang="en-US" sz="3200" dirty="0">
                <a:solidFill>
                  <a:schemeClr val="tx1"/>
                </a:solidFill>
                <a:latin typeface="Arial" panose="020B0604020202020204" pitchFamily="34" charset="0"/>
                <a:cs typeface="Arial" panose="020B0604020202020204" pitchFamily="34" charset="0"/>
              </a:rPr>
              <a:t> in the name of our Lord Jesus Christ,</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26" name="Picture 2" descr="10 Biblical Truths About the Holy Spirit That Contradict Orthodoxy - One  God Worship">
            <a:extLst>
              <a:ext uri="{FF2B5EF4-FFF2-40B4-BE49-F238E27FC236}">
                <a16:creationId xmlns:a16="http://schemas.microsoft.com/office/drawing/2014/main" id="{623B1D29-9FEE-43BB-B666-B52FC62517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129" y="2059198"/>
            <a:ext cx="4689360" cy="389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692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Spirit Filled Principles (vs 19-21)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20 </a:t>
            </a:r>
            <a:r>
              <a:rPr lang="en-US" sz="3200" dirty="0">
                <a:solidFill>
                  <a:schemeClr val="tx1"/>
                </a:solidFill>
                <a:latin typeface="Arial" panose="020B0604020202020204" pitchFamily="34" charset="0"/>
                <a:cs typeface="Arial" panose="020B0604020202020204" pitchFamily="34" charset="0"/>
              </a:rPr>
              <a:t>giving thanks always for all things to God the Father </a:t>
            </a:r>
            <a:r>
              <a:rPr lang="en-US" sz="3200" dirty="0">
                <a:solidFill>
                  <a:schemeClr val="tx1"/>
                </a:solidFill>
                <a:highlight>
                  <a:srgbClr val="FF0000"/>
                </a:highlight>
                <a:latin typeface="Arial" panose="020B0604020202020204" pitchFamily="34" charset="0"/>
                <a:cs typeface="Arial" panose="020B0604020202020204" pitchFamily="34" charset="0"/>
              </a:rPr>
              <a:t>in the name of our Lord Jesus Christ</a:t>
            </a:r>
            <a:r>
              <a:rPr lang="en-US" sz="3200" dirty="0">
                <a:solidFill>
                  <a:schemeClr val="tx1"/>
                </a:solidFill>
                <a:latin typeface="Arial" panose="020B0604020202020204" pitchFamily="34" charset="0"/>
                <a:cs typeface="Arial" panose="020B0604020202020204" pitchFamily="34" charset="0"/>
              </a:rPr>
              <a:t>,</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26" name="Picture 2" descr="10 Biblical Truths About the Holy Spirit That Contradict Orthodoxy - One  God Worship">
            <a:extLst>
              <a:ext uri="{FF2B5EF4-FFF2-40B4-BE49-F238E27FC236}">
                <a16:creationId xmlns:a16="http://schemas.microsoft.com/office/drawing/2014/main" id="{623B1D29-9FEE-43BB-B666-B52FC62517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129" y="2059198"/>
            <a:ext cx="4689360" cy="389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895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Spirit Filled Principles (vs 19-21)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pPr marL="1750" indent="0">
              <a:buNone/>
            </a:pPr>
            <a:r>
              <a:rPr lang="en-US" sz="36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21 </a:t>
            </a:r>
            <a:r>
              <a:rPr lang="en-US" sz="3200" dirty="0">
                <a:solidFill>
                  <a:schemeClr val="tx1"/>
                </a:solidFill>
                <a:latin typeface="Arial" panose="020B0604020202020204" pitchFamily="34" charset="0"/>
                <a:cs typeface="Arial" panose="020B0604020202020204" pitchFamily="34" charset="0"/>
              </a:rPr>
              <a:t>submitting to one another in the fear of God.</a:t>
            </a:r>
            <a:endParaRPr lang="en-US" sz="3200"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26" name="Picture 2" descr="10 Biblical Truths About the Holy Spirit That Contradict Orthodoxy - One  God Worship">
            <a:extLst>
              <a:ext uri="{FF2B5EF4-FFF2-40B4-BE49-F238E27FC236}">
                <a16:creationId xmlns:a16="http://schemas.microsoft.com/office/drawing/2014/main" id="{623B1D29-9FEE-43BB-B666-B52FC62517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129" y="2059198"/>
            <a:ext cx="4689360" cy="389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8992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Spirit Filled Principles (vs 19-21)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pPr marL="1750" indent="0">
              <a:buNone/>
            </a:pPr>
            <a:r>
              <a:rPr lang="en-US" sz="36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21 </a:t>
            </a:r>
            <a:r>
              <a:rPr lang="en-US" sz="3200" dirty="0">
                <a:solidFill>
                  <a:schemeClr val="tx1"/>
                </a:solidFill>
                <a:highlight>
                  <a:srgbClr val="FF0000"/>
                </a:highlight>
                <a:latin typeface="Arial" panose="020B0604020202020204" pitchFamily="34" charset="0"/>
                <a:cs typeface="Arial" panose="020B0604020202020204" pitchFamily="34" charset="0"/>
              </a:rPr>
              <a:t>submitting to one another</a:t>
            </a:r>
            <a:r>
              <a:rPr lang="en-US" sz="3200" dirty="0">
                <a:solidFill>
                  <a:schemeClr val="tx1"/>
                </a:solidFill>
                <a:latin typeface="Arial" panose="020B0604020202020204" pitchFamily="34" charset="0"/>
                <a:cs typeface="Arial" panose="020B0604020202020204" pitchFamily="34" charset="0"/>
              </a:rPr>
              <a:t> in the fear of God.</a:t>
            </a:r>
            <a:endParaRPr lang="en-US" sz="3200"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26" name="Picture 2" descr="10 Biblical Truths About the Holy Spirit That Contradict Orthodoxy - One  God Worship">
            <a:extLst>
              <a:ext uri="{FF2B5EF4-FFF2-40B4-BE49-F238E27FC236}">
                <a16:creationId xmlns:a16="http://schemas.microsoft.com/office/drawing/2014/main" id="{623B1D29-9FEE-43BB-B666-B52FC62517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129" y="2059198"/>
            <a:ext cx="4689360" cy="389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4647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Spirit Filled Principles (vs 19-21)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pPr marL="1750" indent="0">
              <a:buNone/>
            </a:pPr>
            <a:r>
              <a:rPr lang="en-US" sz="36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21 </a:t>
            </a:r>
            <a:r>
              <a:rPr lang="en-US" sz="3200" dirty="0">
                <a:solidFill>
                  <a:schemeClr val="tx1"/>
                </a:solidFill>
                <a:latin typeface="Arial" panose="020B0604020202020204" pitchFamily="34" charset="0"/>
                <a:cs typeface="Arial" panose="020B0604020202020204" pitchFamily="34" charset="0"/>
              </a:rPr>
              <a:t>submitting to one another in </a:t>
            </a:r>
            <a:r>
              <a:rPr lang="en-US" sz="3200" dirty="0">
                <a:solidFill>
                  <a:schemeClr val="tx1"/>
                </a:solidFill>
                <a:highlight>
                  <a:srgbClr val="FF0000"/>
                </a:highlight>
                <a:latin typeface="Arial" panose="020B0604020202020204" pitchFamily="34" charset="0"/>
                <a:cs typeface="Arial" panose="020B0604020202020204" pitchFamily="34" charset="0"/>
              </a:rPr>
              <a:t>the fear of God.</a:t>
            </a:r>
            <a:endParaRPr lang="en-US" sz="3200" baseline="300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26" name="Picture 2" descr="10 Biblical Truths About the Holy Spirit That Contradict Orthodoxy - One  God Worship">
            <a:extLst>
              <a:ext uri="{FF2B5EF4-FFF2-40B4-BE49-F238E27FC236}">
                <a16:creationId xmlns:a16="http://schemas.microsoft.com/office/drawing/2014/main" id="{623B1D29-9FEE-43BB-B666-B52FC62517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129" y="2059198"/>
            <a:ext cx="4689360" cy="389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53740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Filled with the Spirit not Wine (vs 18)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18 </a:t>
            </a:r>
            <a:r>
              <a:rPr lang="en-US" sz="3200" dirty="0">
                <a:solidFill>
                  <a:schemeClr val="tx1"/>
                </a:solidFill>
                <a:latin typeface="Arial" panose="020B0604020202020204" pitchFamily="34" charset="0"/>
                <a:cs typeface="Arial" panose="020B0604020202020204" pitchFamily="34" charset="0"/>
              </a:rPr>
              <a:t>And do not be </a:t>
            </a:r>
            <a:r>
              <a:rPr lang="en-US" sz="3200" dirty="0">
                <a:solidFill>
                  <a:schemeClr val="tx1"/>
                </a:solidFill>
                <a:highlight>
                  <a:srgbClr val="FF0000"/>
                </a:highlight>
                <a:latin typeface="Arial" panose="020B0604020202020204" pitchFamily="34" charset="0"/>
                <a:cs typeface="Arial" panose="020B0604020202020204" pitchFamily="34" charset="0"/>
              </a:rPr>
              <a:t>drunk</a:t>
            </a:r>
            <a:r>
              <a:rPr lang="en-US" sz="3200" dirty="0">
                <a:solidFill>
                  <a:schemeClr val="tx1"/>
                </a:solidFill>
                <a:latin typeface="Arial" panose="020B0604020202020204" pitchFamily="34" charset="0"/>
                <a:cs typeface="Arial" panose="020B0604020202020204" pitchFamily="34" charset="0"/>
              </a:rPr>
              <a:t> with wine, in which is dissipation; but be filled with the Spirit,”</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DA616492-6AF9-449B-BA20-FD9CF5880D8B}"/>
              </a:ext>
            </a:extLst>
          </p:cNvPr>
          <p:cNvPicPr>
            <a:picLocks noChangeAspect="1"/>
          </p:cNvPicPr>
          <p:nvPr/>
        </p:nvPicPr>
        <p:blipFill rotWithShape="1">
          <a:blip r:embed="rId3">
            <a:extLst>
              <a:ext uri="{28A0092B-C50C-407E-A947-70E740481C1C}">
                <a14:useLocalDpi xmlns:a14="http://schemas.microsoft.com/office/drawing/2010/main" val="0"/>
              </a:ext>
            </a:extLst>
          </a:blip>
          <a:srcRect l="1418" t="3971" r="1791" b="30935"/>
          <a:stretch/>
        </p:blipFill>
        <p:spPr>
          <a:xfrm>
            <a:off x="596700" y="2277329"/>
            <a:ext cx="4689361" cy="3455338"/>
          </a:xfrm>
          <a:prstGeom prst="rect">
            <a:avLst/>
          </a:prstGeom>
        </p:spPr>
      </p:pic>
    </p:spTree>
    <p:extLst>
      <p:ext uri="{BB962C8B-B14F-4D97-AF65-F5344CB8AC3E}">
        <p14:creationId xmlns:p14="http://schemas.microsoft.com/office/powerpoint/2010/main" val="42452419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Filled with the Spirit not Wine (vs 18)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18 </a:t>
            </a:r>
            <a:r>
              <a:rPr lang="en-US" sz="3200" dirty="0">
                <a:solidFill>
                  <a:schemeClr val="tx1"/>
                </a:solidFill>
                <a:latin typeface="Arial" panose="020B0604020202020204" pitchFamily="34" charset="0"/>
                <a:cs typeface="Arial" panose="020B0604020202020204" pitchFamily="34" charset="0"/>
              </a:rPr>
              <a:t>And do not be drunk with wine, in which is </a:t>
            </a:r>
            <a:r>
              <a:rPr lang="en-US" sz="3200" dirty="0">
                <a:solidFill>
                  <a:schemeClr val="tx1"/>
                </a:solidFill>
                <a:highlight>
                  <a:srgbClr val="FF0000"/>
                </a:highlight>
                <a:latin typeface="Arial" panose="020B0604020202020204" pitchFamily="34" charset="0"/>
                <a:cs typeface="Arial" panose="020B0604020202020204" pitchFamily="34" charset="0"/>
              </a:rPr>
              <a:t>dissipation</a:t>
            </a:r>
            <a:r>
              <a:rPr lang="en-US" sz="3200" dirty="0">
                <a:solidFill>
                  <a:schemeClr val="tx1"/>
                </a:solidFill>
                <a:latin typeface="Arial" panose="020B0604020202020204" pitchFamily="34" charset="0"/>
                <a:cs typeface="Arial" panose="020B0604020202020204" pitchFamily="34" charset="0"/>
              </a:rPr>
              <a:t>; but be filled with the Spirit,”</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DA616492-6AF9-449B-BA20-FD9CF5880D8B}"/>
              </a:ext>
            </a:extLst>
          </p:cNvPr>
          <p:cNvPicPr>
            <a:picLocks noChangeAspect="1"/>
          </p:cNvPicPr>
          <p:nvPr/>
        </p:nvPicPr>
        <p:blipFill rotWithShape="1">
          <a:blip r:embed="rId3">
            <a:extLst>
              <a:ext uri="{28A0092B-C50C-407E-A947-70E740481C1C}">
                <a14:useLocalDpi xmlns:a14="http://schemas.microsoft.com/office/drawing/2010/main" val="0"/>
              </a:ext>
            </a:extLst>
          </a:blip>
          <a:srcRect l="1418" t="3971" r="1791" b="30935"/>
          <a:stretch/>
        </p:blipFill>
        <p:spPr>
          <a:xfrm>
            <a:off x="596700" y="2277329"/>
            <a:ext cx="4689361" cy="3455338"/>
          </a:xfrm>
          <a:prstGeom prst="rect">
            <a:avLst/>
          </a:prstGeom>
        </p:spPr>
      </p:pic>
    </p:spTree>
    <p:extLst>
      <p:ext uri="{BB962C8B-B14F-4D97-AF65-F5344CB8AC3E}">
        <p14:creationId xmlns:p14="http://schemas.microsoft.com/office/powerpoint/2010/main" val="1464743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Filled with the Spirit not Wine (vs 18)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18 </a:t>
            </a:r>
            <a:r>
              <a:rPr lang="en-US" sz="3200" dirty="0">
                <a:solidFill>
                  <a:schemeClr val="tx1"/>
                </a:solidFill>
                <a:latin typeface="Arial" panose="020B0604020202020204" pitchFamily="34" charset="0"/>
                <a:cs typeface="Arial" panose="020B0604020202020204" pitchFamily="34" charset="0"/>
              </a:rPr>
              <a:t>And do not be drunk with wine, in which is dissipation; but be </a:t>
            </a:r>
            <a:r>
              <a:rPr lang="en-US" sz="3200" dirty="0">
                <a:solidFill>
                  <a:schemeClr val="tx1"/>
                </a:solidFill>
                <a:highlight>
                  <a:srgbClr val="FF0000"/>
                </a:highlight>
                <a:latin typeface="Arial" panose="020B0604020202020204" pitchFamily="34" charset="0"/>
                <a:cs typeface="Arial" panose="020B0604020202020204" pitchFamily="34" charset="0"/>
              </a:rPr>
              <a:t>filled with the Spirit</a:t>
            </a:r>
            <a:r>
              <a:rPr lang="en-US" sz="3200" dirty="0">
                <a:solidFill>
                  <a:schemeClr val="tx1"/>
                </a:solidFill>
                <a:latin typeface="Arial" panose="020B0604020202020204" pitchFamily="34" charset="0"/>
                <a:cs typeface="Arial" panose="020B0604020202020204" pitchFamily="34" charset="0"/>
              </a:rPr>
              <a:t>,”</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DA616492-6AF9-449B-BA20-FD9CF5880D8B}"/>
              </a:ext>
            </a:extLst>
          </p:cNvPr>
          <p:cNvPicPr>
            <a:picLocks noChangeAspect="1"/>
          </p:cNvPicPr>
          <p:nvPr/>
        </p:nvPicPr>
        <p:blipFill rotWithShape="1">
          <a:blip r:embed="rId3">
            <a:extLst>
              <a:ext uri="{28A0092B-C50C-407E-A947-70E740481C1C}">
                <a14:useLocalDpi xmlns:a14="http://schemas.microsoft.com/office/drawing/2010/main" val="0"/>
              </a:ext>
            </a:extLst>
          </a:blip>
          <a:srcRect l="1418" t="3971" r="1791" b="30935"/>
          <a:stretch/>
        </p:blipFill>
        <p:spPr>
          <a:xfrm>
            <a:off x="596700" y="2277329"/>
            <a:ext cx="4689361" cy="3455338"/>
          </a:xfrm>
          <a:prstGeom prst="rect">
            <a:avLst/>
          </a:prstGeom>
        </p:spPr>
      </p:pic>
    </p:spTree>
    <p:extLst>
      <p:ext uri="{BB962C8B-B14F-4D97-AF65-F5344CB8AC3E}">
        <p14:creationId xmlns:p14="http://schemas.microsoft.com/office/powerpoint/2010/main" val="3802157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Filled with the Spirit not Wine (vs 18)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18 </a:t>
            </a:r>
            <a:r>
              <a:rPr lang="en-US" sz="3200" dirty="0">
                <a:solidFill>
                  <a:schemeClr val="tx1"/>
                </a:solidFill>
                <a:highlight>
                  <a:srgbClr val="FF0000"/>
                </a:highlight>
                <a:latin typeface="Arial" panose="020B0604020202020204" pitchFamily="34" charset="0"/>
                <a:cs typeface="Arial" panose="020B0604020202020204" pitchFamily="34" charset="0"/>
              </a:rPr>
              <a:t>And</a:t>
            </a:r>
            <a:r>
              <a:rPr lang="en-US" sz="3200" dirty="0">
                <a:solidFill>
                  <a:schemeClr val="tx1"/>
                </a:solidFill>
                <a:latin typeface="Arial" panose="020B0604020202020204" pitchFamily="34" charset="0"/>
                <a:cs typeface="Arial" panose="020B0604020202020204" pitchFamily="34" charset="0"/>
              </a:rPr>
              <a:t> do not be drunk with wine, in which is dissipation; but be filled with the Spirit,”</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DA616492-6AF9-449B-BA20-FD9CF5880D8B}"/>
              </a:ext>
            </a:extLst>
          </p:cNvPr>
          <p:cNvPicPr>
            <a:picLocks noChangeAspect="1"/>
          </p:cNvPicPr>
          <p:nvPr/>
        </p:nvPicPr>
        <p:blipFill rotWithShape="1">
          <a:blip r:embed="rId3">
            <a:extLst>
              <a:ext uri="{28A0092B-C50C-407E-A947-70E740481C1C}">
                <a14:useLocalDpi xmlns:a14="http://schemas.microsoft.com/office/drawing/2010/main" val="0"/>
              </a:ext>
            </a:extLst>
          </a:blip>
          <a:srcRect l="1418" t="3971" r="1791" b="30935"/>
          <a:stretch/>
        </p:blipFill>
        <p:spPr>
          <a:xfrm>
            <a:off x="596700" y="2277329"/>
            <a:ext cx="4689361" cy="3455338"/>
          </a:xfrm>
          <a:prstGeom prst="rect">
            <a:avLst/>
          </a:prstGeom>
        </p:spPr>
      </p:pic>
    </p:spTree>
    <p:extLst>
      <p:ext uri="{BB962C8B-B14F-4D97-AF65-F5344CB8AC3E}">
        <p14:creationId xmlns:p14="http://schemas.microsoft.com/office/powerpoint/2010/main" val="403005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Spirit filled Principles (vs 19-21)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lnSpcReduction="1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19 </a:t>
            </a:r>
            <a:r>
              <a:rPr lang="en-US" sz="3200" dirty="0">
                <a:solidFill>
                  <a:schemeClr val="tx1"/>
                </a:solidFill>
                <a:latin typeface="Arial" panose="020B0604020202020204" pitchFamily="34" charset="0"/>
                <a:cs typeface="Arial" panose="020B0604020202020204" pitchFamily="34" charset="0"/>
              </a:rPr>
              <a:t>speaking to one another in psalms and hymns and spiritual songs, singing and making melody in your heart to the Lord,</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7" name="Picture 2" descr="10 Biblical Truths About the Holy Spirit That Contradict Orthodoxy - One  God Worship">
            <a:extLst>
              <a:ext uri="{FF2B5EF4-FFF2-40B4-BE49-F238E27FC236}">
                <a16:creationId xmlns:a16="http://schemas.microsoft.com/office/drawing/2014/main" id="{BEC42FA7-9705-4CB5-8EC7-5D1CAEBF54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722" y="2059198"/>
            <a:ext cx="4689359" cy="389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72038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Spirit Filled Principles (vs 19-21)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lnSpcReduction="1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19 </a:t>
            </a:r>
            <a:r>
              <a:rPr lang="en-US" sz="3200" dirty="0">
                <a:solidFill>
                  <a:schemeClr val="tx1"/>
                </a:solidFill>
                <a:highlight>
                  <a:srgbClr val="FF0000"/>
                </a:highlight>
                <a:latin typeface="Arial" panose="020B0604020202020204" pitchFamily="34" charset="0"/>
                <a:cs typeface="Arial" panose="020B0604020202020204" pitchFamily="34" charset="0"/>
              </a:rPr>
              <a:t>speaking</a:t>
            </a:r>
            <a:r>
              <a:rPr lang="en-US" sz="3200" dirty="0">
                <a:solidFill>
                  <a:schemeClr val="tx1"/>
                </a:solidFill>
                <a:latin typeface="Arial" panose="020B0604020202020204" pitchFamily="34" charset="0"/>
                <a:cs typeface="Arial" panose="020B0604020202020204" pitchFamily="34" charset="0"/>
              </a:rPr>
              <a:t> to one another in psalms and hymns and spiritual songs, singing and making melody in your heart to the Lord,</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3074" name="Picture 2" descr="10 Biblical Truths About the Holy Spirit That Contradict Orthodoxy - One  God Worship">
            <a:extLst>
              <a:ext uri="{FF2B5EF4-FFF2-40B4-BE49-F238E27FC236}">
                <a16:creationId xmlns:a16="http://schemas.microsoft.com/office/drawing/2014/main" id="{12F3A954-8D66-4D2B-9D58-625F08CC30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722" y="2059198"/>
            <a:ext cx="4689359" cy="389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827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Spirit Filled Principles (vs 19-21)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lnSpcReduction="1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19 </a:t>
            </a:r>
            <a:r>
              <a:rPr lang="en-US" sz="3200" dirty="0">
                <a:solidFill>
                  <a:schemeClr val="tx1"/>
                </a:solidFill>
                <a:latin typeface="Arial" panose="020B0604020202020204" pitchFamily="34" charset="0"/>
                <a:cs typeface="Arial" panose="020B0604020202020204" pitchFamily="34" charset="0"/>
              </a:rPr>
              <a:t>speaking to </a:t>
            </a:r>
            <a:r>
              <a:rPr lang="en-US" sz="3200" dirty="0">
                <a:solidFill>
                  <a:schemeClr val="tx1"/>
                </a:solidFill>
                <a:highlight>
                  <a:srgbClr val="FF0000"/>
                </a:highlight>
                <a:latin typeface="Arial" panose="020B0604020202020204" pitchFamily="34" charset="0"/>
                <a:cs typeface="Arial" panose="020B0604020202020204" pitchFamily="34" charset="0"/>
              </a:rPr>
              <a:t>one another</a:t>
            </a:r>
            <a:r>
              <a:rPr lang="en-US" sz="3200" dirty="0">
                <a:solidFill>
                  <a:schemeClr val="tx1"/>
                </a:solidFill>
                <a:latin typeface="Arial" panose="020B0604020202020204" pitchFamily="34" charset="0"/>
                <a:cs typeface="Arial" panose="020B0604020202020204" pitchFamily="34" charset="0"/>
              </a:rPr>
              <a:t> in psalms and hymns and spiritual songs, singing and making melody in your heart to the Lord,</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2050" name="Picture 2" descr="10 Biblical Truths About the Holy Spirit That Contradict Orthodoxy - One  God Worship">
            <a:extLst>
              <a:ext uri="{FF2B5EF4-FFF2-40B4-BE49-F238E27FC236}">
                <a16:creationId xmlns:a16="http://schemas.microsoft.com/office/drawing/2014/main" id="{606F4693-E56C-4DEA-A3AA-9C50B578A8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130" y="2059198"/>
            <a:ext cx="4689359" cy="3891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5243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Spirit Filled Principles (vs 19-21)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lnSpcReduction="1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latin typeface="Arial" panose="020B0604020202020204" pitchFamily="34" charset="0"/>
                <a:cs typeface="Arial" panose="020B0604020202020204" pitchFamily="34" charset="0"/>
              </a:rPr>
              <a:t>19 </a:t>
            </a:r>
            <a:r>
              <a:rPr lang="en-US" sz="3200" dirty="0">
                <a:solidFill>
                  <a:schemeClr val="tx1"/>
                </a:solidFill>
                <a:latin typeface="Arial" panose="020B0604020202020204" pitchFamily="34" charset="0"/>
                <a:cs typeface="Arial" panose="020B0604020202020204" pitchFamily="34" charset="0"/>
              </a:rPr>
              <a:t>speaking to one another in </a:t>
            </a:r>
            <a:r>
              <a:rPr lang="en-US" sz="3200" dirty="0">
                <a:solidFill>
                  <a:schemeClr val="tx1"/>
                </a:solidFill>
                <a:highlight>
                  <a:srgbClr val="FF0000"/>
                </a:highlight>
                <a:latin typeface="Arial" panose="020B0604020202020204" pitchFamily="34" charset="0"/>
                <a:cs typeface="Arial" panose="020B0604020202020204" pitchFamily="34" charset="0"/>
              </a:rPr>
              <a:t>psalms and hymns and spiritual songs</a:t>
            </a:r>
            <a:r>
              <a:rPr lang="en-US" sz="3200" dirty="0">
                <a:solidFill>
                  <a:schemeClr val="tx1"/>
                </a:solidFill>
                <a:latin typeface="Arial" panose="020B0604020202020204" pitchFamily="34" charset="0"/>
                <a:cs typeface="Arial" panose="020B0604020202020204" pitchFamily="34" charset="0"/>
              </a:rPr>
              <a:t>, singing and making melody in your heart to the Lord,</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26" name="Picture 2" descr="10 Biblical Truths About the Holy Spirit That Contradict Orthodoxy - One  God Worship">
            <a:extLst>
              <a:ext uri="{FF2B5EF4-FFF2-40B4-BE49-F238E27FC236}">
                <a16:creationId xmlns:a16="http://schemas.microsoft.com/office/drawing/2014/main" id="{623B1D29-9FEE-43BB-B666-B52FC62517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129" y="2059198"/>
            <a:ext cx="4689360" cy="389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354918"/>
      </p:ext>
    </p:extLst>
  </p:cSld>
  <p:clrMapOvr>
    <a:masterClrMapping/>
  </p:clrMapOvr>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7883</TotalTime>
  <Words>2078</Words>
  <Application>Microsoft Office PowerPoint</Application>
  <PresentationFormat>Custom</PresentationFormat>
  <Paragraphs>121</Paragraphs>
  <Slides>17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Source Sans Pro</vt:lpstr>
      <vt:lpstr>Source Sans Pro Light</vt:lpstr>
      <vt:lpstr>ThinLineVTI</vt:lpstr>
      <vt:lpstr>Walk Filled With the Spirit</vt:lpstr>
      <vt:lpstr>Filled with the Spirit not Wine (vs 18)</vt:lpstr>
      <vt:lpstr>Filled with the Spirit not Wine (vs 18)</vt:lpstr>
      <vt:lpstr>Filled with the Spirit not Wine (vs 18)</vt:lpstr>
      <vt:lpstr>Filled with the Spirit not Wine (vs 18)</vt:lpstr>
      <vt:lpstr>Spirit filled Principles (vs 19-21)</vt:lpstr>
      <vt:lpstr>Spirit Filled Principles (vs 19-21)</vt:lpstr>
      <vt:lpstr>Spirit Filled Principles (vs 19-21)</vt:lpstr>
      <vt:lpstr>Spirit Filled Principles (vs 19-21)</vt:lpstr>
      <vt:lpstr>Spirit Filled Principles (vs 19-21)</vt:lpstr>
      <vt:lpstr>Spirit Filled Principles (vs 19-21)</vt:lpstr>
      <vt:lpstr>Spirit Filled Principles (vs 19-21)</vt:lpstr>
      <vt:lpstr>Spirit Filled Principles (vs 19-21)</vt:lpstr>
      <vt:lpstr>Spirit Filled Principles (vs 19-21)</vt:lpstr>
      <vt:lpstr>Spirit Filled Principles (vs 19-21)</vt:lpstr>
      <vt:lpstr>Spirit Filled Principles (vs 19-21)</vt:lpstr>
      <vt:lpstr>Spirit Filled Principles (vs 19-21)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stage for the letter</dc:title>
  <dc:creator>Rob Miller</dc:creator>
  <cp:lastModifiedBy>Rob Miller</cp:lastModifiedBy>
  <cp:revision>103</cp:revision>
  <dcterms:created xsi:type="dcterms:W3CDTF">2021-10-07T01:39:58Z</dcterms:created>
  <dcterms:modified xsi:type="dcterms:W3CDTF">2022-03-26T18:35:31Z</dcterms:modified>
</cp:coreProperties>
</file>