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09728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0553D7-F5FB-486A-9CCD-CB8B8828CFF8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34FD5-E77F-4A51-B02F-CD4044ECD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7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had probably dealt with fanatics ready to die.... He had probably seen desperate prisoners ready to die…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9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shall not follow a crowd to do evil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556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Pilate tried to remain neutral or pass the decision on to crowd… He ended up choosing to follow the crowd rather than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14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Pilate tried to remain neutral or pass the decision on to crowd… He ended up choosing to follow the crowd rather than Jesus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804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 had probably dealt with fanatics ready to die.... He had probably seen desperate prisoners ready to die…… Jesus was an innocent man who refused to answer charges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078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Jn 1:29 “</a:t>
            </a:r>
            <a:r>
              <a:rPr lang="en-US" baseline="30000" dirty="0"/>
              <a:t>29 </a:t>
            </a:r>
            <a:r>
              <a:rPr lang="en-US" dirty="0"/>
              <a:t>The next day John saw Jesus coming toward him, and said, “Behold! The Lamb of God who takes away the sin of the world!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99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09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She also recognizes Jesus as just and innocent… She is concerned he may judge incorrectly…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74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women have influenced their husbands concerning Jesus whether for the good or the bad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29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1632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30000" dirty="0"/>
              <a:t>21 </a:t>
            </a:r>
            <a:r>
              <a:rPr lang="en-US" dirty="0"/>
              <a:t>The governor answered and said to them, “Which of the two do you want me to release to you?”</a:t>
            </a:r>
          </a:p>
          <a:p>
            <a:r>
              <a:rPr lang="en-US" dirty="0"/>
              <a:t>They said, “Barabbas!” </a:t>
            </a:r>
            <a:r>
              <a:rPr lang="en-US" baseline="30000" dirty="0"/>
              <a:t>22 </a:t>
            </a:r>
            <a:r>
              <a:rPr lang="en-US" dirty="0"/>
              <a:t>Pilate said to them, “What then shall I do with Jesus who is called Christ?”</a:t>
            </a:r>
          </a:p>
          <a:p>
            <a:r>
              <a:rPr lang="en-US" i="1" dirty="0"/>
              <a:t>They</a:t>
            </a:r>
            <a:r>
              <a:rPr lang="en-US" dirty="0"/>
              <a:t> all said to him, “Let Him be crucified!” </a:t>
            </a:r>
            <a:r>
              <a:rPr lang="en-US" baseline="30000" dirty="0"/>
              <a:t>23 </a:t>
            </a:r>
            <a:r>
              <a:rPr lang="en-US" dirty="0"/>
              <a:t>Then the governor said, “Why, what evil has He done?”</a:t>
            </a:r>
          </a:p>
          <a:p>
            <a:r>
              <a:rPr lang="en-US" dirty="0"/>
              <a:t>But they cried out all the more, saying, “Let Him be crucified!”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902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034FD5-E77F-4A51-B02F-CD4044ECD3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1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4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9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39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11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078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29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05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2597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24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38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B4418-9C3D-4CA8-BB41-F7AC412E43CE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D07CAA-E400-4D54-A1F6-D1D79D08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85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5749316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FF48F6-ACD9-4F43-92E0-B2D6F8F273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7475" y="657498"/>
            <a:ext cx="4325565" cy="3644537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5100">
                <a:solidFill>
                  <a:schemeClr val="bg1"/>
                </a:solidFill>
              </a:rPr>
              <a:t>Pontius Pilate Roman Governor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994477-93F6-4CEA-A741-1B251AB8CD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475" y="4545874"/>
            <a:ext cx="4325565" cy="1672046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2700">
                <a:solidFill>
                  <a:schemeClr val="bg1"/>
                </a:solidFill>
              </a:rPr>
              <a:t>Mt 27:11-25</a:t>
            </a:r>
          </a:p>
        </p:txBody>
      </p:sp>
      <p:pic>
        <p:nvPicPr>
          <p:cNvPr id="5" name="Picture 4" descr="A statue of a person&#10;&#10;Description automatically generated with low confidence">
            <a:extLst>
              <a:ext uri="{FF2B5EF4-FFF2-40B4-BE49-F238E27FC236}">
                <a16:creationId xmlns:a16="http://schemas.microsoft.com/office/drawing/2014/main" id="{C3E1A2E7-FC9D-40D3-9C04-901DDB98B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1"/>
          <a:stretch/>
        </p:blipFill>
        <p:spPr>
          <a:xfrm>
            <a:off x="5486399" y="10"/>
            <a:ext cx="54950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7706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Pilate’s Wife and her Advice (19)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2C4C6-21BC-4924-9931-E4EC0593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61" y="2490436"/>
            <a:ext cx="8738096" cy="3567173"/>
          </a:xfrm>
        </p:spPr>
        <p:txBody>
          <a:bodyPr anchor="ctr">
            <a:normAutofit/>
          </a:bodyPr>
          <a:lstStyle/>
          <a:p>
            <a:r>
              <a:rPr lang="en-US" sz="2300" baseline="30000" dirty="0"/>
              <a:t>19 </a:t>
            </a:r>
            <a:r>
              <a:rPr lang="en-US" sz="2300" dirty="0"/>
              <a:t>While he was sitting on the judgment seat, his wife sent to him, saying, </a:t>
            </a:r>
            <a:r>
              <a:rPr lang="en-US" sz="2300" dirty="0">
                <a:highlight>
                  <a:srgbClr val="FFFF00"/>
                </a:highlight>
              </a:rPr>
              <a:t>“Have nothing to do with that just Man</a:t>
            </a:r>
            <a:r>
              <a:rPr lang="en-US" sz="2300" dirty="0"/>
              <a:t>, for I have suffered many things today in a dream because of Him.”</a:t>
            </a:r>
          </a:p>
        </p:txBody>
      </p:sp>
    </p:spTree>
    <p:extLst>
      <p:ext uri="{BB962C8B-B14F-4D97-AF65-F5344CB8AC3E}">
        <p14:creationId xmlns:p14="http://schemas.microsoft.com/office/powerpoint/2010/main" val="318471907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Pilate’s Wife and her Advice (19)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2C4C6-21BC-4924-9931-E4EC0593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61" y="2490436"/>
            <a:ext cx="8738096" cy="356717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300" baseline="30000" dirty="0"/>
              <a:t>19 </a:t>
            </a:r>
            <a:r>
              <a:rPr lang="en-US" sz="2300" dirty="0"/>
              <a:t>While he was sitting on the judgment seat, his wife sent to him, saying, “Have nothing to do with that just Man, </a:t>
            </a:r>
            <a:r>
              <a:rPr lang="en-US" sz="2300" dirty="0">
                <a:highlight>
                  <a:srgbClr val="FFFF00"/>
                </a:highlight>
              </a:rPr>
              <a:t>for I have suffered many things today in a dream because of Him</a:t>
            </a:r>
            <a:r>
              <a:rPr lang="en-US" sz="23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735461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The Chief Priests and the Elders (20)</a:t>
            </a:r>
          </a:p>
        </p:txBody>
      </p:sp>
      <p:pic>
        <p:nvPicPr>
          <p:cNvPr id="4" name="Content Placeholder 3" descr="Text&#10;&#10;Description automatically generated">
            <a:extLst>
              <a:ext uri="{FF2B5EF4-FFF2-40B4-BE49-F238E27FC236}">
                <a16:creationId xmlns:a16="http://schemas.microsoft.com/office/drawing/2014/main" id="{1953FC69-57F3-4F20-9073-9AD9AB33F1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327" y="2543175"/>
            <a:ext cx="7610622" cy="3679110"/>
          </a:xfrm>
        </p:spPr>
      </p:pic>
    </p:spTree>
    <p:extLst>
      <p:ext uri="{BB962C8B-B14F-4D97-AF65-F5344CB8AC3E}">
        <p14:creationId xmlns:p14="http://schemas.microsoft.com/office/powerpoint/2010/main" val="3346080314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The Crowds Advice (21-22)</a:t>
            </a:r>
          </a:p>
        </p:txBody>
      </p:sp>
      <p:pic>
        <p:nvPicPr>
          <p:cNvPr id="9" name="Content Placeholder 8" descr="A picture containing text, person, people&#10;&#10;Description automatically generated">
            <a:extLst>
              <a:ext uri="{FF2B5EF4-FFF2-40B4-BE49-F238E27FC236}">
                <a16:creationId xmlns:a16="http://schemas.microsoft.com/office/drawing/2014/main" id="{DCE16E95-7C98-4078-B098-D415658416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49" y="2378076"/>
            <a:ext cx="7937809" cy="4295775"/>
          </a:xfrm>
        </p:spPr>
      </p:pic>
    </p:spTree>
    <p:extLst>
      <p:ext uri="{BB962C8B-B14F-4D97-AF65-F5344CB8AC3E}">
        <p14:creationId xmlns:p14="http://schemas.microsoft.com/office/powerpoint/2010/main" val="4165118403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Pilate unable to reason with the crowd (23)</a:t>
            </a:r>
          </a:p>
        </p:txBody>
      </p:sp>
      <p:pic>
        <p:nvPicPr>
          <p:cNvPr id="6" name="Content Placeholder 5" descr="Text&#10;&#10;Description automatically generated">
            <a:extLst>
              <a:ext uri="{FF2B5EF4-FFF2-40B4-BE49-F238E27FC236}">
                <a16:creationId xmlns:a16="http://schemas.microsoft.com/office/drawing/2014/main" id="{5FC08061-D9D7-441B-A28B-AAD9012D5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3" y="2543175"/>
            <a:ext cx="8173329" cy="3679110"/>
          </a:xfrm>
        </p:spPr>
      </p:pic>
    </p:spTree>
    <p:extLst>
      <p:ext uri="{BB962C8B-B14F-4D97-AF65-F5344CB8AC3E}">
        <p14:creationId xmlns:p14="http://schemas.microsoft.com/office/powerpoint/2010/main" val="1446619670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B87F937-8C59-41C1-915B-C894D207F0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643466"/>
            <a:ext cx="945348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46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Pilate’s Mistake (24-26)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2C4C6-21BC-4924-9931-E4EC0593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61" y="2490436"/>
            <a:ext cx="8738096" cy="3567173"/>
          </a:xfrm>
        </p:spPr>
        <p:txBody>
          <a:bodyPr anchor="ctr">
            <a:normAutofit/>
          </a:bodyPr>
          <a:lstStyle/>
          <a:p>
            <a:r>
              <a:rPr lang="en-US" sz="2300" baseline="30000" dirty="0"/>
              <a:t>24 </a:t>
            </a:r>
            <a:r>
              <a:rPr lang="en-US" sz="2300" dirty="0"/>
              <a:t>When Pilate saw that he could not prevail at all, but rather </a:t>
            </a:r>
            <a:r>
              <a:rPr lang="en-US" sz="2300" i="1" dirty="0"/>
              <a:t>that</a:t>
            </a:r>
            <a:r>
              <a:rPr lang="en-US" sz="2300" dirty="0"/>
              <a:t> a tumult was rising, </a:t>
            </a:r>
            <a:r>
              <a:rPr lang="en-US" sz="2300" dirty="0">
                <a:highlight>
                  <a:srgbClr val="FFFF00"/>
                </a:highlight>
              </a:rPr>
              <a:t>he took water and washed </a:t>
            </a:r>
            <a:r>
              <a:rPr lang="en-US" sz="2300" i="1" dirty="0">
                <a:highlight>
                  <a:srgbClr val="FFFF00"/>
                </a:highlight>
              </a:rPr>
              <a:t>his</a:t>
            </a:r>
            <a:r>
              <a:rPr lang="en-US" sz="2300" dirty="0">
                <a:highlight>
                  <a:srgbClr val="FFFF00"/>
                </a:highlight>
              </a:rPr>
              <a:t> hands before the multitude, saying, “I am innocent of the blood of this just Person. You see </a:t>
            </a:r>
            <a:r>
              <a:rPr lang="en-US" sz="2300" i="1" dirty="0">
                <a:highlight>
                  <a:srgbClr val="FFFF00"/>
                </a:highlight>
              </a:rPr>
              <a:t>to it.</a:t>
            </a:r>
            <a:r>
              <a:rPr lang="en-US" sz="2300" dirty="0"/>
              <a:t>”</a:t>
            </a:r>
          </a:p>
          <a:p>
            <a:r>
              <a:rPr lang="en-US" sz="2300" baseline="30000" dirty="0"/>
              <a:t>25 </a:t>
            </a:r>
            <a:r>
              <a:rPr lang="en-US" sz="2300" dirty="0"/>
              <a:t>And all the people answered and said, “His blood </a:t>
            </a:r>
            <a:r>
              <a:rPr lang="en-US" sz="2300" i="1" dirty="0"/>
              <a:t>be</a:t>
            </a:r>
            <a:r>
              <a:rPr lang="en-US" sz="2300" dirty="0"/>
              <a:t> on us and on our children.”</a:t>
            </a:r>
          </a:p>
          <a:p>
            <a:r>
              <a:rPr lang="en-US" sz="2300" baseline="30000" dirty="0"/>
              <a:t>26 </a:t>
            </a:r>
            <a:r>
              <a:rPr lang="en-US" sz="2300" dirty="0"/>
              <a:t>Then he released Barabbas to them; and when he had </a:t>
            </a:r>
            <a:r>
              <a:rPr lang="en-US" sz="2300" baseline="30000" dirty="0"/>
              <a:t>[</a:t>
            </a:r>
            <a:r>
              <a:rPr lang="en-US" sz="2300" dirty="0"/>
              <a:t>scourged Jesus, he delivered </a:t>
            </a:r>
            <a:r>
              <a:rPr lang="en-US" sz="2300" i="1" dirty="0"/>
              <a:t>Him</a:t>
            </a:r>
            <a:r>
              <a:rPr lang="en-US" sz="2300" dirty="0"/>
              <a:t> to be crucified.</a:t>
            </a:r>
          </a:p>
        </p:txBody>
      </p:sp>
    </p:spTree>
    <p:extLst>
      <p:ext uri="{BB962C8B-B14F-4D97-AF65-F5344CB8AC3E}">
        <p14:creationId xmlns:p14="http://schemas.microsoft.com/office/powerpoint/2010/main" val="272750146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Pilate’s Mistake (24-26)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2C4C6-21BC-4924-9931-E4EC0593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61" y="2490436"/>
            <a:ext cx="8738096" cy="3567173"/>
          </a:xfrm>
        </p:spPr>
        <p:txBody>
          <a:bodyPr anchor="ctr">
            <a:normAutofit/>
          </a:bodyPr>
          <a:lstStyle/>
          <a:p>
            <a:r>
              <a:rPr lang="en-US" sz="2300" baseline="30000" dirty="0"/>
              <a:t>24 </a:t>
            </a:r>
            <a:r>
              <a:rPr lang="en-US" sz="2300" dirty="0"/>
              <a:t>When Pilate saw that he could not prevail at all, but rather </a:t>
            </a:r>
            <a:r>
              <a:rPr lang="en-US" sz="2300" i="1" dirty="0"/>
              <a:t>that</a:t>
            </a:r>
            <a:r>
              <a:rPr lang="en-US" sz="2300" dirty="0"/>
              <a:t> a tumult was rising, he took water and washed </a:t>
            </a:r>
            <a:r>
              <a:rPr lang="en-US" sz="2300" i="1" dirty="0"/>
              <a:t>his</a:t>
            </a:r>
            <a:r>
              <a:rPr lang="en-US" sz="2300" dirty="0"/>
              <a:t> hands before the multitude, saying, “I am innocent of the blood of this just Person. You see </a:t>
            </a:r>
            <a:r>
              <a:rPr lang="en-US" sz="2300" i="1" dirty="0"/>
              <a:t>to it.</a:t>
            </a:r>
            <a:r>
              <a:rPr lang="en-US" sz="2300" dirty="0"/>
              <a:t>”</a:t>
            </a:r>
          </a:p>
          <a:p>
            <a:r>
              <a:rPr lang="en-US" sz="2300" baseline="30000" dirty="0"/>
              <a:t>25 </a:t>
            </a:r>
            <a:r>
              <a:rPr lang="en-US" sz="2300" dirty="0"/>
              <a:t>And all the people answered and said, “His blood </a:t>
            </a:r>
            <a:r>
              <a:rPr lang="en-US" sz="2300" i="1" dirty="0"/>
              <a:t>be</a:t>
            </a:r>
            <a:r>
              <a:rPr lang="en-US" sz="2300" dirty="0"/>
              <a:t> on us and on our children.”</a:t>
            </a:r>
          </a:p>
          <a:p>
            <a:r>
              <a:rPr lang="en-US" sz="2300" baseline="30000" dirty="0"/>
              <a:t>26 </a:t>
            </a:r>
            <a:r>
              <a:rPr lang="en-US" sz="2300" dirty="0"/>
              <a:t>Then he released Barabbas to them; and when he had </a:t>
            </a:r>
            <a:r>
              <a:rPr lang="en-US" sz="2300" baseline="30000" dirty="0"/>
              <a:t>[</a:t>
            </a:r>
            <a:r>
              <a:rPr lang="en-US" sz="2300" dirty="0"/>
              <a:t>scourged Jesus, </a:t>
            </a:r>
            <a:r>
              <a:rPr lang="en-US" sz="2300" dirty="0">
                <a:highlight>
                  <a:srgbClr val="FFFF00"/>
                </a:highlight>
              </a:rPr>
              <a:t>he delivered </a:t>
            </a:r>
            <a:r>
              <a:rPr lang="en-US" sz="2300" i="1" dirty="0">
                <a:highlight>
                  <a:srgbClr val="FFFF00"/>
                </a:highlight>
              </a:rPr>
              <a:t>Him</a:t>
            </a:r>
            <a:r>
              <a:rPr lang="en-US" sz="2300" dirty="0">
                <a:highlight>
                  <a:srgbClr val="FFFF00"/>
                </a:highlight>
              </a:rPr>
              <a:t> to be crucified</a:t>
            </a:r>
            <a:r>
              <a:rPr lang="en-US" sz="2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67694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Introduction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2C4C6-21BC-4924-9931-E4EC0593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61" y="2490436"/>
            <a:ext cx="8738096" cy="3567173"/>
          </a:xfrm>
        </p:spPr>
        <p:txBody>
          <a:bodyPr anchor="ctr">
            <a:normAutofit/>
          </a:bodyPr>
          <a:lstStyle/>
          <a:p>
            <a:r>
              <a:rPr lang="en-US" sz="2300" dirty="0"/>
              <a:t>The trial</a:t>
            </a:r>
          </a:p>
          <a:p>
            <a:pPr lvl="1"/>
            <a:r>
              <a:rPr lang="en-US" sz="2300" dirty="0"/>
              <a:t>Jesus before Pilate (earthly judge)</a:t>
            </a:r>
          </a:p>
          <a:p>
            <a:pPr lvl="1"/>
            <a:r>
              <a:rPr lang="en-US" sz="2300" dirty="0"/>
              <a:t>Pilate before Jesus (judge of all the earth)</a:t>
            </a:r>
          </a:p>
          <a:p>
            <a:pPr lvl="1"/>
            <a:endParaRPr lang="en-US" sz="2300" dirty="0"/>
          </a:p>
          <a:p>
            <a:r>
              <a:rPr lang="en-US" sz="2300" dirty="0"/>
              <a:t>The decision Pilate must make: What to do with Jesus</a:t>
            </a:r>
          </a:p>
          <a:p>
            <a:pPr lvl="1"/>
            <a:r>
              <a:rPr lang="en-US" sz="2300" dirty="0"/>
              <a:t>The most important decision of his life</a:t>
            </a:r>
          </a:p>
          <a:p>
            <a:pPr lvl="1"/>
            <a:r>
              <a:rPr lang="en-US" sz="2300" dirty="0"/>
              <a:t>The most important decision of our lives</a:t>
            </a:r>
          </a:p>
          <a:p>
            <a:pPr lvl="1"/>
            <a:endParaRPr lang="en-US" sz="2300" dirty="0"/>
          </a:p>
          <a:p>
            <a:r>
              <a:rPr lang="en-US" sz="2300" dirty="0"/>
              <a:t>The Pressures Pilate felt trying to decide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478AFF75-1F32-4D97-8A47-393FC36A52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894" y="4479925"/>
            <a:ext cx="2445141" cy="200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5032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The Attitude of Jesus (11-14)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2C4C6-21BC-4924-9931-E4EC0593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61" y="2490436"/>
            <a:ext cx="8738096" cy="3567173"/>
          </a:xfrm>
        </p:spPr>
        <p:txBody>
          <a:bodyPr anchor="ctr">
            <a:normAutofit/>
          </a:bodyPr>
          <a:lstStyle/>
          <a:p>
            <a:r>
              <a:rPr lang="en-US" sz="2300" baseline="30000" dirty="0"/>
              <a:t>11 </a:t>
            </a:r>
            <a:r>
              <a:rPr lang="en-US" sz="2300" dirty="0"/>
              <a:t>Now Jesus stood before the governor. And the governor asked Him, saying, “Are You the King of the Jews?”</a:t>
            </a:r>
          </a:p>
          <a:p>
            <a:r>
              <a:rPr lang="en-US" sz="2300" dirty="0"/>
              <a:t>Jesus said to him, </a:t>
            </a:r>
            <a:r>
              <a:rPr lang="en-US" sz="2300" dirty="0">
                <a:highlight>
                  <a:srgbClr val="FFFF00"/>
                </a:highlight>
              </a:rPr>
              <a:t>“</a:t>
            </a:r>
            <a:r>
              <a:rPr lang="en-US" sz="2300" i="1" dirty="0">
                <a:highlight>
                  <a:srgbClr val="FFFF00"/>
                </a:highlight>
              </a:rPr>
              <a:t>It is as</a:t>
            </a:r>
            <a:r>
              <a:rPr lang="en-US" sz="2300" dirty="0">
                <a:highlight>
                  <a:srgbClr val="FFFF00"/>
                </a:highlight>
              </a:rPr>
              <a:t> you say.” </a:t>
            </a:r>
            <a:r>
              <a:rPr lang="en-US" sz="2300" baseline="30000" dirty="0"/>
              <a:t>12 </a:t>
            </a:r>
            <a:r>
              <a:rPr lang="en-US" sz="2300" dirty="0"/>
              <a:t>And while He was being accused by the chief priests and elders, He answered nothing.</a:t>
            </a:r>
          </a:p>
          <a:p>
            <a:r>
              <a:rPr lang="en-US" sz="2300" baseline="30000" dirty="0"/>
              <a:t>13 </a:t>
            </a:r>
            <a:r>
              <a:rPr lang="en-US" sz="2300" dirty="0"/>
              <a:t>Then Pilate said to Him, “Do You not hear how many things they testify against You?” </a:t>
            </a:r>
            <a:r>
              <a:rPr lang="en-US" sz="2300" baseline="30000" dirty="0"/>
              <a:t>14 </a:t>
            </a:r>
            <a:r>
              <a:rPr lang="en-US" sz="2300" dirty="0"/>
              <a:t>But He answered him not one word, so that the governor marveled greatly.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181418377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The Attitude of Jesus (11-14)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2C4C6-21BC-4924-9931-E4EC0593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61" y="2490436"/>
            <a:ext cx="8738096" cy="3567173"/>
          </a:xfrm>
        </p:spPr>
        <p:txBody>
          <a:bodyPr anchor="ctr">
            <a:normAutofit/>
          </a:bodyPr>
          <a:lstStyle/>
          <a:p>
            <a:r>
              <a:rPr lang="en-US" sz="2300" baseline="30000" dirty="0"/>
              <a:t>11 </a:t>
            </a:r>
            <a:r>
              <a:rPr lang="en-US" sz="2300" dirty="0"/>
              <a:t>Now Jesus stood before the governor. And the governor asked Him, saying, “Are You the King of the Jews?”</a:t>
            </a:r>
          </a:p>
          <a:p>
            <a:r>
              <a:rPr lang="en-US" sz="2300" dirty="0"/>
              <a:t>Jesus said to him, “</a:t>
            </a:r>
            <a:r>
              <a:rPr lang="en-US" sz="2300" i="1" dirty="0"/>
              <a:t>It is as</a:t>
            </a:r>
            <a:r>
              <a:rPr lang="en-US" sz="2300" dirty="0"/>
              <a:t> you say.” </a:t>
            </a:r>
            <a:r>
              <a:rPr lang="en-US" sz="2300" baseline="30000" dirty="0"/>
              <a:t>12 </a:t>
            </a:r>
            <a:r>
              <a:rPr lang="en-US" sz="2300" dirty="0"/>
              <a:t>And while He was being accused by the chief priests and elders, </a:t>
            </a:r>
            <a:r>
              <a:rPr lang="en-US" sz="2300" dirty="0">
                <a:highlight>
                  <a:srgbClr val="FFFF00"/>
                </a:highlight>
              </a:rPr>
              <a:t>He answered nothing</a:t>
            </a:r>
            <a:r>
              <a:rPr lang="en-US" sz="2300" dirty="0"/>
              <a:t>.</a:t>
            </a:r>
          </a:p>
          <a:p>
            <a:r>
              <a:rPr lang="en-US" sz="2300" baseline="30000" dirty="0"/>
              <a:t>13 </a:t>
            </a:r>
            <a:r>
              <a:rPr lang="en-US" sz="2300" dirty="0"/>
              <a:t>Then Pilate said to Him, “Do You not hear how many things they testify against You?” </a:t>
            </a:r>
            <a:r>
              <a:rPr lang="en-US" sz="2300" baseline="30000" dirty="0"/>
              <a:t>14 </a:t>
            </a:r>
            <a:r>
              <a:rPr lang="en-US" sz="2300" dirty="0"/>
              <a:t>But He answered him not one word, so that the governor marveled greatly.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135794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The Attitude of Jesus (11-14)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2C4C6-21BC-4924-9931-E4EC0593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61" y="2490436"/>
            <a:ext cx="8738096" cy="3567173"/>
          </a:xfrm>
        </p:spPr>
        <p:txBody>
          <a:bodyPr anchor="ctr">
            <a:normAutofit/>
          </a:bodyPr>
          <a:lstStyle/>
          <a:p>
            <a:r>
              <a:rPr lang="en-US" sz="2300" baseline="30000" dirty="0"/>
              <a:t>11 </a:t>
            </a:r>
            <a:r>
              <a:rPr lang="en-US" sz="2300" dirty="0"/>
              <a:t>Now Jesus stood before the governor. And the governor asked Him, saying, “Are You the King of the Jews?”</a:t>
            </a:r>
          </a:p>
          <a:p>
            <a:r>
              <a:rPr lang="en-US" sz="2300" dirty="0"/>
              <a:t>Jesus said to him, “</a:t>
            </a:r>
            <a:r>
              <a:rPr lang="en-US" sz="2300" i="1" dirty="0"/>
              <a:t>It is as</a:t>
            </a:r>
            <a:r>
              <a:rPr lang="en-US" sz="2300" dirty="0"/>
              <a:t> you say.” </a:t>
            </a:r>
            <a:r>
              <a:rPr lang="en-US" sz="2300" baseline="30000" dirty="0"/>
              <a:t>12 </a:t>
            </a:r>
            <a:r>
              <a:rPr lang="en-US" sz="2300" dirty="0"/>
              <a:t>And while He was being accused by the chief priests and elders, He answered nothing.</a:t>
            </a:r>
          </a:p>
          <a:p>
            <a:r>
              <a:rPr lang="en-US" sz="2300" baseline="30000" dirty="0"/>
              <a:t>13 </a:t>
            </a:r>
            <a:r>
              <a:rPr lang="en-US" sz="2300" dirty="0"/>
              <a:t>Then Pilate said to Him, “Do You not hear how many things they testify against You?” </a:t>
            </a:r>
            <a:r>
              <a:rPr lang="en-US" sz="2300" baseline="30000" dirty="0"/>
              <a:t>14 </a:t>
            </a:r>
            <a:r>
              <a:rPr lang="en-US" sz="2300" dirty="0"/>
              <a:t>But </a:t>
            </a:r>
            <a:r>
              <a:rPr lang="en-US" sz="2300" dirty="0">
                <a:highlight>
                  <a:srgbClr val="FFFF00"/>
                </a:highlight>
              </a:rPr>
              <a:t>He answered him not one word</a:t>
            </a:r>
            <a:r>
              <a:rPr lang="en-US" sz="2300" dirty="0"/>
              <a:t>, so that the governor marveled greatly.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650300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The Attitude of Jesus (11-14)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2C4C6-21BC-4924-9931-E4EC0593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61" y="2490436"/>
            <a:ext cx="8738096" cy="3567173"/>
          </a:xfrm>
        </p:spPr>
        <p:txBody>
          <a:bodyPr anchor="ctr">
            <a:normAutofit/>
          </a:bodyPr>
          <a:lstStyle/>
          <a:p>
            <a:r>
              <a:rPr lang="en-US" sz="2300" baseline="30000" dirty="0"/>
              <a:t>11 </a:t>
            </a:r>
            <a:r>
              <a:rPr lang="en-US" sz="2300" dirty="0"/>
              <a:t>Now Jesus stood before the governor. And the governor asked Him, saying, “Are You the King of the Jews?”</a:t>
            </a:r>
          </a:p>
          <a:p>
            <a:r>
              <a:rPr lang="en-US" sz="2300" dirty="0"/>
              <a:t>Jesus said to him, “</a:t>
            </a:r>
            <a:r>
              <a:rPr lang="en-US" sz="2300" i="1" dirty="0"/>
              <a:t>It is as</a:t>
            </a:r>
            <a:r>
              <a:rPr lang="en-US" sz="2300" dirty="0"/>
              <a:t> you say.” </a:t>
            </a:r>
            <a:r>
              <a:rPr lang="en-US" sz="2300" baseline="30000" dirty="0"/>
              <a:t>12 </a:t>
            </a:r>
            <a:r>
              <a:rPr lang="en-US" sz="2300" dirty="0"/>
              <a:t>And while He was being accused by the chief priests and elders, He answered nothing.</a:t>
            </a:r>
          </a:p>
          <a:p>
            <a:r>
              <a:rPr lang="en-US" sz="2300" baseline="30000" dirty="0"/>
              <a:t>13 </a:t>
            </a:r>
            <a:r>
              <a:rPr lang="en-US" sz="2300" dirty="0"/>
              <a:t>Then Pilate said to Him, “Do You not hear how many things they testify against You?” </a:t>
            </a:r>
            <a:r>
              <a:rPr lang="en-US" sz="2300" baseline="30000" dirty="0"/>
              <a:t>14 </a:t>
            </a:r>
            <a:r>
              <a:rPr lang="en-US" sz="2300" dirty="0"/>
              <a:t>But He answered him not one word, so that </a:t>
            </a:r>
            <a:r>
              <a:rPr lang="en-US" sz="2300" dirty="0">
                <a:highlight>
                  <a:srgbClr val="FFFF00"/>
                </a:highlight>
              </a:rPr>
              <a:t>the governor marveled greatly</a:t>
            </a:r>
            <a:r>
              <a:rPr lang="en-US" sz="2300" dirty="0"/>
              <a:t>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534976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The Attitude of Jesus (11-14)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9C2C4C6-21BC-4924-9931-E4EC0593C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0861" y="2490436"/>
            <a:ext cx="8738096" cy="3567173"/>
          </a:xfrm>
        </p:spPr>
        <p:txBody>
          <a:bodyPr anchor="ctr">
            <a:normAutofit/>
          </a:bodyPr>
          <a:lstStyle/>
          <a:p>
            <a:r>
              <a:rPr lang="en-US" sz="2300" baseline="30000" dirty="0"/>
              <a:t>11 </a:t>
            </a:r>
            <a:r>
              <a:rPr lang="en-US" sz="2300" dirty="0"/>
              <a:t>Now Jesus stood before the governor. And the governor asked Him, saying, “Are You the King of the Jews?”</a:t>
            </a:r>
          </a:p>
          <a:p>
            <a:r>
              <a:rPr lang="en-US" sz="2300" dirty="0"/>
              <a:t>Jesus said to him, “</a:t>
            </a:r>
            <a:r>
              <a:rPr lang="en-US" sz="2300" i="1" dirty="0"/>
              <a:t>It is as</a:t>
            </a:r>
            <a:r>
              <a:rPr lang="en-US" sz="2300" dirty="0"/>
              <a:t> you say.” </a:t>
            </a:r>
            <a:r>
              <a:rPr lang="en-US" sz="2300" baseline="30000" dirty="0"/>
              <a:t>12 </a:t>
            </a:r>
            <a:r>
              <a:rPr lang="en-US" sz="2300" dirty="0"/>
              <a:t>And while He was being accused by the chief priests and elders, He answered nothing.</a:t>
            </a:r>
          </a:p>
          <a:p>
            <a:r>
              <a:rPr lang="en-US" sz="2300" baseline="30000" dirty="0"/>
              <a:t>13 </a:t>
            </a:r>
            <a:r>
              <a:rPr lang="en-US" sz="2300" dirty="0"/>
              <a:t>Then Pilate said to Him, “Do You not hear how many things they testify against You?” </a:t>
            </a:r>
            <a:r>
              <a:rPr lang="en-US" sz="2300" baseline="30000" dirty="0"/>
              <a:t>14 </a:t>
            </a:r>
            <a:r>
              <a:rPr lang="en-US" sz="2300" dirty="0"/>
              <a:t>But He answered him not one word, so that </a:t>
            </a:r>
            <a:r>
              <a:rPr lang="en-US" sz="2300" dirty="0">
                <a:highlight>
                  <a:srgbClr val="FFFF00"/>
                </a:highlight>
              </a:rPr>
              <a:t>the governor marveled greatly</a:t>
            </a:r>
            <a:r>
              <a:rPr lang="en-US" sz="2300" dirty="0"/>
              <a:t>.</a:t>
            </a:r>
          </a:p>
          <a:p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223471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DACA7F6F-8446-4A8D-BB5D-9D68E12BC55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23"/>
          <a:stretch/>
        </p:blipFill>
        <p:spPr>
          <a:xfrm>
            <a:off x="0" y="0"/>
            <a:ext cx="10972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553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005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1022350"/>
            <a:ext cx="638650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68739" y="837744"/>
            <a:ext cx="362902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80194" y="640894"/>
            <a:ext cx="151447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100882" y="635716"/>
            <a:ext cx="295751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79649" y="635715"/>
            <a:ext cx="9817077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B4CA40-8A7D-4641-A778-CBB5270E3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2655" y="800392"/>
            <a:ext cx="9238227" cy="1212102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rgbClr val="FFFFFF"/>
                </a:solidFill>
              </a:rPr>
              <a:t>Pilate’s impression of Jesus (24)</a:t>
            </a:r>
          </a:p>
        </p:txBody>
      </p:sp>
      <p:pic>
        <p:nvPicPr>
          <p:cNvPr id="4" name="Content Placeholder 3" descr="Graphical user interface&#10;&#10;Description automatically generated">
            <a:extLst>
              <a:ext uri="{FF2B5EF4-FFF2-40B4-BE49-F238E27FC236}">
                <a16:creationId xmlns:a16="http://schemas.microsoft.com/office/drawing/2014/main" id="{44D7ED3E-83B6-4844-BA30-949490A29F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850" y="2490788"/>
            <a:ext cx="7580113" cy="3567112"/>
          </a:xfrm>
        </p:spPr>
      </p:pic>
    </p:spTree>
    <p:extLst>
      <p:ext uri="{BB962C8B-B14F-4D97-AF65-F5344CB8AC3E}">
        <p14:creationId xmlns:p14="http://schemas.microsoft.com/office/powerpoint/2010/main" val="397590899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</TotalTime>
  <Words>1151</Words>
  <Application>Microsoft Office PowerPoint</Application>
  <PresentationFormat>Custom</PresentationFormat>
  <Paragraphs>72</Paragraphs>
  <Slides>17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Pontius Pilate Roman Governor</vt:lpstr>
      <vt:lpstr>Introduction</vt:lpstr>
      <vt:lpstr>The Attitude of Jesus (11-14)</vt:lpstr>
      <vt:lpstr>The Attitude of Jesus (11-14)</vt:lpstr>
      <vt:lpstr>The Attitude of Jesus (11-14)</vt:lpstr>
      <vt:lpstr>The Attitude of Jesus (11-14)</vt:lpstr>
      <vt:lpstr>The Attitude of Jesus (11-14)</vt:lpstr>
      <vt:lpstr>PowerPoint Presentation</vt:lpstr>
      <vt:lpstr>Pilate’s impression of Jesus (24)</vt:lpstr>
      <vt:lpstr>Pilate’s Wife and her Advice (19)</vt:lpstr>
      <vt:lpstr>Pilate’s Wife and her Advice (19)</vt:lpstr>
      <vt:lpstr>The Chief Priests and the Elders (20)</vt:lpstr>
      <vt:lpstr>The Crowds Advice (21-22)</vt:lpstr>
      <vt:lpstr>Pilate unable to reason with the crowd (23)</vt:lpstr>
      <vt:lpstr>PowerPoint Presentation</vt:lpstr>
      <vt:lpstr>Pilate’s Mistake (24-26)</vt:lpstr>
      <vt:lpstr>Pilate’s Mistake (24-26)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Pontius Pilate Roman Governor</dc:title>
  <dc:creator>Rob Miller</dc:creator>
  <cp:lastModifiedBy>Rob Miller</cp:lastModifiedBy>
  <cp:revision>2</cp:revision>
  <dcterms:created xsi:type="dcterms:W3CDTF">2022-03-17T02:55:20Z</dcterms:created>
  <dcterms:modified xsi:type="dcterms:W3CDTF">2022-03-17T04:48:45Z</dcterms:modified>
</cp:coreProperties>
</file>