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4"/>
  </p:notesMasterIdLst>
  <p:handoutMasterIdLst>
    <p:handoutMasterId r:id="rId25"/>
  </p:handoutMasterIdLst>
  <p:sldIdLst>
    <p:sldId id="256" r:id="rId2"/>
    <p:sldId id="258" r:id="rId3"/>
    <p:sldId id="260" r:id="rId4"/>
    <p:sldId id="262" r:id="rId5"/>
    <p:sldId id="263" r:id="rId6"/>
    <p:sldId id="264" r:id="rId7"/>
    <p:sldId id="265" r:id="rId8"/>
    <p:sldId id="266" r:id="rId9"/>
    <p:sldId id="267" r:id="rId10"/>
    <p:sldId id="268" r:id="rId11"/>
    <p:sldId id="269" r:id="rId12"/>
    <p:sldId id="270" r:id="rId13"/>
    <p:sldId id="272" r:id="rId14"/>
    <p:sldId id="271" r:id="rId15"/>
    <p:sldId id="273" r:id="rId16"/>
    <p:sldId id="274" r:id="rId17"/>
    <p:sldId id="275" r:id="rId18"/>
    <p:sldId id="276" r:id="rId19"/>
    <p:sldId id="277" r:id="rId20"/>
    <p:sldId id="279" r:id="rId21"/>
    <p:sldId id="280" r:id="rId22"/>
    <p:sldId id="281" r:id="rId23"/>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5" d="100"/>
          <a:sy n="55" d="100"/>
        </p:scale>
        <p:origin x="900"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4D0C6-9F85-4620-8F62-DD800549D0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PM Sermon</a:t>
            </a:r>
          </a:p>
        </p:txBody>
      </p:sp>
      <p:sp>
        <p:nvSpPr>
          <p:cNvPr id="3" name="Date Placeholder 2">
            <a:extLst>
              <a:ext uri="{FF2B5EF4-FFF2-40B4-BE49-F238E27FC236}">
                <a16:creationId xmlns:a16="http://schemas.microsoft.com/office/drawing/2014/main" id="{DBCC2615-4364-4771-80A7-718EF84CC0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99C67A-0F9E-40B9-AB69-85AD07D62A24}" type="datetimeFigureOut">
              <a:rPr lang="en-US" smtClean="0"/>
              <a:t>2/5/2022</a:t>
            </a:fld>
            <a:endParaRPr lang="en-US"/>
          </a:p>
        </p:txBody>
      </p:sp>
      <p:sp>
        <p:nvSpPr>
          <p:cNvPr id="4" name="Footer Placeholder 3">
            <a:extLst>
              <a:ext uri="{FF2B5EF4-FFF2-40B4-BE49-F238E27FC236}">
                <a16:creationId xmlns:a16="http://schemas.microsoft.com/office/drawing/2014/main" id="{39708C30-8485-4726-93B5-8420899857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40E707-5097-4EA2-B2BE-B1A6F6D178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C4AC9E-7A23-4194-854F-A47ADBDC367B}" type="slidenum">
              <a:rPr lang="en-US" smtClean="0"/>
              <a:t>‹#›</a:t>
            </a:fld>
            <a:endParaRPr lang="en-US"/>
          </a:p>
        </p:txBody>
      </p:sp>
    </p:spTree>
    <p:extLst>
      <p:ext uri="{BB962C8B-B14F-4D97-AF65-F5344CB8AC3E}">
        <p14:creationId xmlns:p14="http://schemas.microsoft.com/office/powerpoint/2010/main" val="248510764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PM Sermon</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AB980-AA75-42B8-907F-781519120772}" type="datetimeFigureOut">
              <a:rPr lang="en-US" smtClean="0"/>
              <a:t>2/5/2022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E1528-32FD-4733-96CF-A953A0EC428A}" type="slidenum">
              <a:rPr lang="en-US" smtClean="0"/>
              <a:t>‹#›</a:t>
            </a:fld>
            <a:endParaRPr lang="en-US"/>
          </a:p>
        </p:txBody>
      </p:sp>
    </p:spTree>
    <p:extLst>
      <p:ext uri="{BB962C8B-B14F-4D97-AF65-F5344CB8AC3E}">
        <p14:creationId xmlns:p14="http://schemas.microsoft.com/office/powerpoint/2010/main" val="369847791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efreedictionary.com/furnis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blia.com/bible/esv/Eph%201.1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biblia.com/bible/esv/Phil%203.8-1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b="1" dirty="0"/>
              <a:t>the reason why something is done</a:t>
            </a:r>
            <a:r>
              <a:rPr lang="en-US" dirty="0"/>
              <a:t> or used : the aim or intention of something</a:t>
            </a:r>
          </a:p>
        </p:txBody>
      </p:sp>
      <p:sp>
        <p:nvSpPr>
          <p:cNvPr id="4" name="Slide Number Placeholder 3"/>
          <p:cNvSpPr>
            <a:spLocks noGrp="1"/>
          </p:cNvSpPr>
          <p:nvPr>
            <p:ph type="sldNum" sz="quarter" idx="5"/>
          </p:nvPr>
        </p:nvSpPr>
        <p:spPr/>
        <p:txBody>
          <a:bodyPr/>
          <a:lstStyle/>
          <a:p>
            <a:fld id="{8F6E1528-32FD-4733-96CF-A953A0EC428A}" type="slidenum">
              <a:rPr lang="en-US" smtClean="0"/>
              <a:t>3</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2209234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goal of Christian nurture—that we become like Christ.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Christian nurture is that believers might grow into mature spiritual people</a:t>
            </a:r>
          </a:p>
        </p:txBody>
      </p:sp>
      <p:sp>
        <p:nvSpPr>
          <p:cNvPr id="4" name="Slide Number Placeholder 3"/>
          <p:cNvSpPr>
            <a:spLocks noGrp="1"/>
          </p:cNvSpPr>
          <p:nvPr>
            <p:ph type="sldNum" sz="quarter" idx="5"/>
          </p:nvPr>
        </p:nvSpPr>
        <p:spPr/>
        <p:txBody>
          <a:bodyPr/>
          <a:lstStyle/>
          <a:p>
            <a:fld id="{8F6E1528-32FD-4733-96CF-A953A0EC428A}" type="slidenum">
              <a:rPr lang="en-US" smtClean="0"/>
              <a:t>12</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2964304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Children are characterized by ignorant trust. That is why parents spend so much time trying to teach them discernment, when to trust someone and when run away. .. New believers are susceptible to anyone that seems friendly and acts like they know what they are talking about including the cult knocking at their door or the false teacher on television.</a:t>
            </a:r>
          </a:p>
        </p:txBody>
      </p:sp>
      <p:sp>
        <p:nvSpPr>
          <p:cNvPr id="4" name="Slide Number Placeholder 3"/>
          <p:cNvSpPr>
            <a:spLocks noGrp="1"/>
          </p:cNvSpPr>
          <p:nvPr>
            <p:ph type="sldNum" sz="quarter" idx="5"/>
          </p:nvPr>
        </p:nvSpPr>
        <p:spPr/>
        <p:txBody>
          <a:bodyPr/>
          <a:lstStyle/>
          <a:p>
            <a:fld id="{8F6E1528-32FD-4733-96CF-A953A0EC428A}" type="slidenum">
              <a:rPr lang="en-US" smtClean="0"/>
              <a:t>14</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2465493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 also describes the immature as being tossed around as in a storm. They go and believe whichever way the wind blows. They think it must be okay because so many others believe it or are doing it, yet God’s people have always stood out from the crowd.</a:t>
            </a:r>
          </a:p>
        </p:txBody>
      </p:sp>
      <p:sp>
        <p:nvSpPr>
          <p:cNvPr id="4" name="Slide Number Placeholder 3"/>
          <p:cNvSpPr>
            <a:spLocks noGrp="1"/>
          </p:cNvSpPr>
          <p:nvPr>
            <p:ph type="sldNum" sz="quarter" idx="5"/>
          </p:nvPr>
        </p:nvSpPr>
        <p:spPr/>
        <p:txBody>
          <a:bodyPr/>
          <a:lstStyle/>
          <a:p>
            <a:fld id="{8F6E1528-32FD-4733-96CF-A953A0EC428A}" type="slidenum">
              <a:rPr lang="en-US" smtClean="0"/>
              <a:t>15</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109963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must always be careful of false teachers because they come with the “trickery of men” and “by craftiness in deceitful scheming.”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point is that the author is concerned about Christians growing into maturity. He is fearful that certain kinds of very cunning people, who are skilled at deceitful scheming, should come in and teach false doctrines which would in turn stunt the growth of the believers. (NET translation notes)</a:t>
            </a:r>
          </a:p>
        </p:txBody>
      </p:sp>
      <p:sp>
        <p:nvSpPr>
          <p:cNvPr id="4" name="Slide Number Placeholder 3"/>
          <p:cNvSpPr>
            <a:spLocks noGrp="1"/>
          </p:cNvSpPr>
          <p:nvPr>
            <p:ph type="sldNum" sz="quarter" idx="5"/>
          </p:nvPr>
        </p:nvSpPr>
        <p:spPr/>
        <p:txBody>
          <a:bodyPr/>
          <a:lstStyle/>
          <a:p>
            <a:fld id="{8F6E1528-32FD-4733-96CF-A953A0EC428A}" type="slidenum">
              <a:rPr lang="en-US" smtClean="0"/>
              <a:t>16</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2495687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True love, agape love, is always kind, humble, patient, and willing to forgive, but it does not back down and will warn, admonish, and rebuke as needed. Mature Christians are to be marked by the joining of these two qualities of truth and love.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temptation is to speak the truth so sharply that it wounds rather than heals.  The opposite temptation is to avoid conflict by avoiding difficult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needed balance was beautifully worked out in Christ. The challenge is for us to live it out. We must speak the truth in love. We speak the uncomfortable truth because people need to hear it. We speak lovingly because it is the only way to speak the truth. Otherwise we misrepresent the truth.</a:t>
            </a:r>
          </a:p>
        </p:txBody>
      </p:sp>
      <p:sp>
        <p:nvSpPr>
          <p:cNvPr id="4" name="Slide Number Placeholder 3"/>
          <p:cNvSpPr>
            <a:spLocks noGrp="1"/>
          </p:cNvSpPr>
          <p:nvPr>
            <p:ph type="sldNum" sz="quarter" idx="5"/>
          </p:nvPr>
        </p:nvSpPr>
        <p:spPr/>
        <p:txBody>
          <a:bodyPr/>
          <a:lstStyle/>
          <a:p>
            <a:fld id="{8F6E1528-32FD-4733-96CF-A953A0EC428A}" type="slidenum">
              <a:rPr lang="en-US" smtClean="0"/>
              <a:t>17</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160775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True love, agape love, is always kind, humble, patient, and willing to forgive, but it does not back down and will warn, admonish, and rebuke as needed. Mature Christians are to be marked by the joining of these two qualities of truth and love.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temptation is to speak the truth so sharply that it wounds rather than heals.  The opposite temptation is to avoid conflict by avoiding difficult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needed balance was beautifully worked out in Christ. The challenge is for us to live it out. We must speak the truth in love. We speak the uncomfortable truth because people need to hear it. We speak lovingly because it is the only way to speak the truth. Otherwise we misrepresent the truth.</a:t>
            </a:r>
          </a:p>
        </p:txBody>
      </p:sp>
      <p:sp>
        <p:nvSpPr>
          <p:cNvPr id="4" name="Slide Number Placeholder 3"/>
          <p:cNvSpPr>
            <a:spLocks noGrp="1"/>
          </p:cNvSpPr>
          <p:nvPr>
            <p:ph type="sldNum" sz="quarter" idx="5"/>
          </p:nvPr>
        </p:nvSpPr>
        <p:spPr/>
        <p:txBody>
          <a:bodyPr/>
          <a:lstStyle/>
          <a:p>
            <a:fld id="{8F6E1528-32FD-4733-96CF-A953A0EC428A}" type="slidenum">
              <a:rPr lang="en-US" smtClean="0"/>
              <a:t>18</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833631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the “all things” in mind here?  The virtues mentioned in verse 2 would certainly apply:  Lowliness, humility, patience, love, unity, and peace.  Unity, faith, and knowledge of the</a:t>
            </a:r>
            <a:br>
              <a:rPr lang="en-US" dirty="0"/>
            </a:br>
            <a:r>
              <a:rPr lang="en-US" dirty="0"/>
              <a:t>Son of God (v. 13) would also apply.  None of these things is likely to come to us easily.  At best, we will spend our lives growing into spiritual maturity.</a:t>
            </a:r>
          </a:p>
        </p:txBody>
      </p:sp>
      <p:sp>
        <p:nvSpPr>
          <p:cNvPr id="4" name="Slide Number Placeholder 3"/>
          <p:cNvSpPr>
            <a:spLocks noGrp="1"/>
          </p:cNvSpPr>
          <p:nvPr>
            <p:ph type="sldNum" sz="quarter" idx="5"/>
          </p:nvPr>
        </p:nvSpPr>
        <p:spPr/>
        <p:txBody>
          <a:bodyPr/>
          <a:lstStyle/>
          <a:p>
            <a:fld id="{8F6E1528-32FD-4733-96CF-A953A0EC428A}" type="slidenum">
              <a:rPr lang="en-US" smtClean="0"/>
              <a:t>19</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1561680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analogy here is that of a body where every part is fitted and joined together. No individual part can exist by itself, but must be attached to the body. The body did not design itself, but Christ designed it and it is by His design that the whole thing functions and grows.</a:t>
            </a:r>
          </a:p>
        </p:txBody>
      </p:sp>
      <p:sp>
        <p:nvSpPr>
          <p:cNvPr id="4" name="Slide Number Placeholder 3"/>
          <p:cNvSpPr>
            <a:spLocks noGrp="1"/>
          </p:cNvSpPr>
          <p:nvPr>
            <p:ph type="sldNum" sz="quarter" idx="5"/>
          </p:nvPr>
        </p:nvSpPr>
        <p:spPr/>
        <p:txBody>
          <a:bodyPr/>
          <a:lstStyle/>
          <a:p>
            <a:fld id="{8F6E1528-32FD-4733-96CF-A953A0EC428A}" type="slidenum">
              <a:rPr lang="en-US" smtClean="0"/>
              <a:t>20</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2494693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evidence of maturity – that the leaders and the saints are all doing their job… This means every part and joint provides what it can supply in a coordinated effort. When this happens, it naturally causes the </a:t>
            </a:r>
            <a:r>
              <a:rPr lang="en-US" b="1" dirty="0"/>
              <a:t>growth of the body</a:t>
            </a:r>
            <a:r>
              <a:rPr lang="en-US" dirty="0"/>
              <a:t> (both in size and strength), but especially growth </a:t>
            </a:r>
          </a:p>
        </p:txBody>
      </p:sp>
      <p:sp>
        <p:nvSpPr>
          <p:cNvPr id="4" name="Slide Number Placeholder 3"/>
          <p:cNvSpPr>
            <a:spLocks noGrp="1"/>
          </p:cNvSpPr>
          <p:nvPr>
            <p:ph type="sldNum" sz="quarter" idx="5"/>
          </p:nvPr>
        </p:nvSpPr>
        <p:spPr/>
        <p:txBody>
          <a:bodyPr/>
          <a:lstStyle/>
          <a:p>
            <a:fld id="{8F6E1528-32FD-4733-96CF-A953A0EC428A}" type="slidenum">
              <a:rPr lang="en-US" smtClean="0"/>
              <a:t>21</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670382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part of your physical body adds to the rest of the body its strength – again, by itself, it is nothing, but when all the parts are joined together in unity the body becomes powerful. When every part fulfills its proper function the body will grow, but it takes all the part otherwise the body is left handicapped.</a:t>
            </a:r>
          </a:p>
        </p:txBody>
      </p:sp>
      <p:sp>
        <p:nvSpPr>
          <p:cNvPr id="4" name="Slide Number Placeholder 3"/>
          <p:cNvSpPr>
            <a:spLocks noGrp="1"/>
          </p:cNvSpPr>
          <p:nvPr>
            <p:ph type="sldNum" sz="quarter" idx="5"/>
          </p:nvPr>
        </p:nvSpPr>
        <p:spPr/>
        <p:txBody>
          <a:bodyPr/>
          <a:lstStyle/>
          <a:p>
            <a:fld id="{8F6E1528-32FD-4733-96CF-A953A0EC428A}" type="slidenum">
              <a:rPr lang="en-US" smtClean="0"/>
              <a:t>22</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150435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supply with necessities such as tools or provisions. See Synonyms at </a:t>
            </a:r>
            <a:r>
              <a:rPr lang="en-US" dirty="0">
                <a:hlinkClick r:id="rId3"/>
              </a:rPr>
              <a:t>furnish</a:t>
            </a:r>
            <a:r>
              <a:rPr lang="en-US" dirty="0"/>
              <a:t>.</a:t>
            </a:r>
          </a:p>
          <a:p>
            <a:r>
              <a:rPr lang="en-US" b="1" dirty="0"/>
              <a:t>2. </a:t>
            </a:r>
            <a:r>
              <a:rPr lang="en-US" dirty="0"/>
              <a:t>To furnish (someone) with the qualities necessary for performance; prepare: an education that will equip you to handle such problems.</a:t>
            </a:r>
          </a:p>
          <a:p>
            <a:endParaRPr lang="en-US" dirty="0"/>
          </a:p>
          <a:p>
            <a:r>
              <a:rPr lang="en-US" dirty="0"/>
              <a:t>It is important to note that there are some who are </a:t>
            </a:r>
            <a:r>
              <a:rPr lang="en-US" dirty="0" err="1"/>
              <a:t>equipers</a:t>
            </a:r>
            <a:r>
              <a:rPr lang="en-US" dirty="0"/>
              <a:t>… that is they help others do their work</a:t>
            </a:r>
          </a:p>
          <a:p>
            <a:endParaRPr lang="en-US" dirty="0"/>
          </a:p>
          <a:p>
            <a:r>
              <a:rPr lang="en-US" dirty="0"/>
              <a:t>Saints: </a:t>
            </a:r>
            <a:r>
              <a:rPr lang="en-US" dirty="0">
                <a:effectLst/>
                <a:latin typeface="GillSans"/>
              </a:rPr>
              <a:t>Saints is not a term describing the few chosen virtuous Christians but rather a term that includes all Christians. As we see from Ephesians chapter 1 all Christians are chosen and called and thus set apart for the Lord. All genuine Christians are saints. Even the apostles, prophets, etc. are considered saints. This group of instructors then are a subset of the larger group of Christians.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4</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75717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idea presented is to do the work of a servant… Paul is emphasizing that the purpose of these gifts was not to do the work for the individual but to help supply the individual with the work he/she is expected to perform on their own</a:t>
            </a:r>
          </a:p>
        </p:txBody>
      </p:sp>
      <p:sp>
        <p:nvSpPr>
          <p:cNvPr id="4" name="Slide Number Placeholder 3"/>
          <p:cNvSpPr>
            <a:spLocks noGrp="1"/>
          </p:cNvSpPr>
          <p:nvPr>
            <p:ph type="sldNum" sz="quarter" idx="5"/>
          </p:nvPr>
        </p:nvSpPr>
        <p:spPr/>
        <p:txBody>
          <a:bodyPr/>
          <a:lstStyle/>
          <a:p>
            <a:fld id="{8F6E1528-32FD-4733-96CF-A953A0EC428A}" type="slidenum">
              <a:rPr lang="en-US" smtClean="0"/>
              <a:t>5</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290181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Edified… built up and strengthened</a:t>
            </a:r>
          </a:p>
        </p:txBody>
      </p:sp>
      <p:sp>
        <p:nvSpPr>
          <p:cNvPr id="4" name="Slide Number Placeholder 3"/>
          <p:cNvSpPr>
            <a:spLocks noGrp="1"/>
          </p:cNvSpPr>
          <p:nvPr>
            <p:ph type="sldNum" sz="quarter" idx="5"/>
          </p:nvPr>
        </p:nvSpPr>
        <p:spPr/>
        <p:txBody>
          <a:bodyPr/>
          <a:lstStyle/>
          <a:p>
            <a:fld id="{8F6E1528-32FD-4733-96CF-A953A0EC428A}" type="slidenum">
              <a:rPr lang="en-US" smtClean="0"/>
              <a:t>6</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51134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church will always be moving towards complete spiritual maturity this side of heaven because 1) the church will continue to add new believers to the body which will have to mature, and 2) every Christian, regardless of how long they have walked with the Lord, will still be growing in Christ. It will only be after we exchange these temporal bodies for heavenly ones that our struggle against our sin nature will cease and the positional righteousness with have in Christ will be matched by actual righteousness. The church will continue to mature until we all reach heaven, yet these are also supposed to be the goals we presently have.</a:t>
            </a:r>
          </a:p>
        </p:txBody>
      </p:sp>
      <p:sp>
        <p:nvSpPr>
          <p:cNvPr id="4" name="Slide Number Placeholder 3"/>
          <p:cNvSpPr>
            <a:spLocks noGrp="1"/>
          </p:cNvSpPr>
          <p:nvPr>
            <p:ph type="sldNum" sz="quarter" idx="5"/>
          </p:nvPr>
        </p:nvSpPr>
        <p:spPr/>
        <p:txBody>
          <a:bodyPr/>
          <a:lstStyle/>
          <a:p>
            <a:fld id="{8F6E1528-32FD-4733-96CF-A953A0EC428A}" type="slidenum">
              <a:rPr lang="en-US" smtClean="0"/>
              <a:t>7</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691028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context, </a:t>
            </a:r>
            <a:r>
              <a:rPr lang="en-US" i="1" dirty="0" err="1"/>
              <a:t>pistis</a:t>
            </a:r>
            <a:r>
              <a:rPr lang="en-US" dirty="0"/>
              <a:t> (faith) has to do with doctrine—the body of Christian doctrine.  The purpose of Christian nurture is to school believers in the revealed truths so that they might be united in their beliefs.</a:t>
            </a:r>
          </a:p>
        </p:txBody>
      </p:sp>
      <p:sp>
        <p:nvSpPr>
          <p:cNvPr id="4" name="Slide Number Placeholder 3"/>
          <p:cNvSpPr>
            <a:spLocks noGrp="1"/>
          </p:cNvSpPr>
          <p:nvPr>
            <p:ph type="sldNum" sz="quarter" idx="5"/>
          </p:nvPr>
        </p:nvSpPr>
        <p:spPr/>
        <p:txBody>
          <a:bodyPr/>
          <a:lstStyle/>
          <a:p>
            <a:fld id="{8F6E1528-32FD-4733-96CF-A953A0EC428A}" type="slidenum">
              <a:rPr lang="en-US" smtClean="0"/>
              <a:t>8</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62996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 is not referring to the knowledge needed for salvation, but rather the deep or full knowledge of Christ that comes through a personal relationship cultivated with Him in prayer and in study and obedience to His word. This is the knowledge Jesus spoke of in John 10 that “My sheep hear My voice, and I know them.” Paul had already prayed for the Ephesians to gain this kind of knowledge of Christ (</a:t>
            </a:r>
            <a:r>
              <a:rPr lang="en-US" dirty="0">
                <a:hlinkClick r:id="rId3"/>
              </a:rPr>
              <a:t>Eph 1:17</a:t>
            </a:r>
            <a:r>
              <a:rPr lang="en-US" dirty="0"/>
              <a:t>), and it was his own goal to “know Him, and the power of His resurrection and the fellowship of His sufferings” counting everything else in his own life as “rubbish” in comparison to this (</a:t>
            </a:r>
            <a:r>
              <a:rPr lang="en-US" dirty="0">
                <a:hlinkClick r:id="rId4"/>
              </a:rPr>
              <a:t>Phil 3:8-10</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on the belief not only of what He was on earth, but of what He is in heaven, all distinctive Christianity depends. If He is only “Son of Man” He cannot be the universal </a:t>
            </a:r>
            <a:r>
              <a:rPr lang="en-US" dirty="0" err="1"/>
              <a:t>Saviour</a:t>
            </a:r>
            <a:r>
              <a:rPr lang="en-US" dirty="0"/>
              <a:t>.</a:t>
            </a:r>
          </a:p>
        </p:txBody>
      </p:sp>
      <p:sp>
        <p:nvSpPr>
          <p:cNvPr id="4" name="Slide Number Placeholder 3"/>
          <p:cNvSpPr>
            <a:spLocks noGrp="1"/>
          </p:cNvSpPr>
          <p:nvPr>
            <p:ph type="sldNum" sz="quarter" idx="5"/>
          </p:nvPr>
        </p:nvSpPr>
        <p:spPr/>
        <p:txBody>
          <a:bodyPr/>
          <a:lstStyle/>
          <a:p>
            <a:fld id="{8F6E1528-32FD-4733-96CF-A953A0EC428A}" type="slidenum">
              <a:rPr lang="en-US" smtClean="0"/>
              <a:t>9</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153537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a full grown </a:t>
            </a:r>
            <a:r>
              <a:rPr lang="en-US" dirty="0"/>
              <a:t>(</a:t>
            </a:r>
            <a:r>
              <a:rPr lang="en-US" i="1" dirty="0" err="1"/>
              <a:t>teleios</a:t>
            </a:r>
            <a:r>
              <a:rPr lang="en-US" dirty="0"/>
              <a:t>)</a:t>
            </a:r>
            <a:r>
              <a:rPr lang="en-US" b="1" dirty="0"/>
              <a:t> man“</a:t>
            </a:r>
            <a:r>
              <a:rPr lang="en-US" dirty="0"/>
              <a:t> (v. 13c).  The word </a:t>
            </a:r>
            <a:r>
              <a:rPr lang="en-US" i="1" dirty="0" err="1"/>
              <a:t>teleios</a:t>
            </a:r>
            <a:r>
              <a:rPr lang="en-US" dirty="0"/>
              <a:t> is sometimes translated perfect, but the idea here is maturity—being a full-grown adult.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Christian nurture is that believers might grow into mature spiritual people</a:t>
            </a:r>
          </a:p>
        </p:txBody>
      </p:sp>
      <p:sp>
        <p:nvSpPr>
          <p:cNvPr id="4" name="Slide Number Placeholder 3"/>
          <p:cNvSpPr>
            <a:spLocks noGrp="1"/>
          </p:cNvSpPr>
          <p:nvPr>
            <p:ph type="sldNum" sz="quarter" idx="5"/>
          </p:nvPr>
        </p:nvSpPr>
        <p:spPr/>
        <p:txBody>
          <a:bodyPr/>
          <a:lstStyle/>
          <a:p>
            <a:fld id="{8F6E1528-32FD-4733-96CF-A953A0EC428A}" type="slidenum">
              <a:rPr lang="en-US" smtClean="0"/>
              <a:t>10</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4046759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goal of Christian nurture—that we become like Christ.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Christian nurture is that believers might grow into mature spiritual people</a:t>
            </a:r>
          </a:p>
        </p:txBody>
      </p:sp>
      <p:sp>
        <p:nvSpPr>
          <p:cNvPr id="4" name="Slide Number Placeholder 3"/>
          <p:cNvSpPr>
            <a:spLocks noGrp="1"/>
          </p:cNvSpPr>
          <p:nvPr>
            <p:ph type="sldNum" sz="quarter" idx="5"/>
          </p:nvPr>
        </p:nvSpPr>
        <p:spPr/>
        <p:txBody>
          <a:bodyPr/>
          <a:lstStyle/>
          <a:p>
            <a:fld id="{8F6E1528-32FD-4733-96CF-A953A0EC428A}" type="slidenum">
              <a:rPr lang="en-US" smtClean="0"/>
              <a:t>11</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78196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03250" y="448056"/>
            <a:ext cx="10163556" cy="3401568"/>
          </a:xfrm>
        </p:spPr>
        <p:txBody>
          <a:bodyPr anchor="b">
            <a:normAutofit/>
          </a:bodyPr>
          <a:lstStyle>
            <a:lvl1pPr algn="l">
              <a:defRPr sz="576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03250" y="4471416"/>
            <a:ext cx="10163556" cy="1481328"/>
          </a:xfrm>
        </p:spPr>
        <p:txBody>
          <a:bodyPr/>
          <a:lstStyle>
            <a:lvl1pPr marL="0" indent="0" algn="l">
              <a:lnSpc>
                <a:spcPct val="120000"/>
              </a:lnSpc>
              <a:buNone/>
              <a:defRPr sz="2160">
                <a:solidFill>
                  <a:schemeClr val="tx2">
                    <a:alpha val="55000"/>
                  </a:schemeClr>
                </a:solidFill>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04460" y="4122000"/>
            <a:ext cx="1016388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3933749" y="6153912"/>
            <a:ext cx="4857350" cy="502920"/>
          </a:xfrm>
          <a:prstGeom prst="rect">
            <a:avLst/>
          </a:prstGeom>
        </p:spPr>
        <p:txBody>
          <a:bodyPr vert="horz" lIns="0" tIns="0" rIns="91440" bIns="0" rtlCol="0" anchor="ctr"/>
          <a:lstStyle>
            <a:lvl1pPr algn="l">
              <a:defRPr sz="810" cap="all" spc="180" baseline="0">
                <a:solidFill>
                  <a:schemeClr val="tx2">
                    <a:alpha val="55000"/>
                  </a:schemeClr>
                </a:solidFill>
              </a:defRPr>
            </a:lvl1pPr>
          </a:lstStyle>
          <a:p>
            <a:r>
              <a:rPr lang="en-US" spc="18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9214409" y="6153912"/>
            <a:ext cx="1359770" cy="502920"/>
          </a:xfrm>
          <a:prstGeom prst="rect">
            <a:avLst/>
          </a:prstGeom>
        </p:spPr>
        <p:txBody>
          <a:bodyPr vert="horz" lIns="0" tIns="0" rIns="0" bIns="0" rtlCol="0" anchor="ctr"/>
          <a:lstStyle>
            <a:lvl1pPr algn="r">
              <a:defRPr sz="81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398621" y="6152968"/>
            <a:ext cx="3111818" cy="502920"/>
          </a:xfrm>
          <a:prstGeom prst="rect">
            <a:avLst/>
          </a:prstGeom>
        </p:spPr>
        <p:txBody>
          <a:bodyPr wrap="square" lIns="0" tIns="0" rIns="0" bIns="0" anchor="ctr" anchorCtr="0">
            <a:normAutofit/>
          </a:bodyPr>
          <a:lstStyle>
            <a:lvl1pPr>
              <a:defRPr sz="810" cap="all" spc="180" baseline="0">
                <a:solidFill>
                  <a:schemeClr val="tx1">
                    <a:alpha val="55000"/>
                  </a:schemeClr>
                </a:solidFill>
              </a:defRPr>
            </a:lvl1pPr>
          </a:lstStyle>
          <a:p>
            <a:fld id="{8256C2ED-54A4-480D-B5C8-65C0D62359B9}" type="datetime2">
              <a:rPr lang="en-US" smtClean="0"/>
              <a:pPr/>
              <a:t>Saturday, February 5, 2022</a:t>
            </a:fld>
            <a:endParaRPr lang="en-US" dirty="0"/>
          </a:p>
        </p:txBody>
      </p:sp>
    </p:spTree>
    <p:extLst>
      <p:ext uri="{BB962C8B-B14F-4D97-AF65-F5344CB8AC3E}">
        <p14:creationId xmlns:p14="http://schemas.microsoft.com/office/powerpoint/2010/main" val="252772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03250" y="1956816"/>
            <a:ext cx="10171786"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395021" y="6153912"/>
            <a:ext cx="3110789" cy="502920"/>
          </a:xfrm>
          <a:prstGeom prst="rect">
            <a:avLst/>
          </a:prstGeom>
        </p:spPr>
        <p:txBody>
          <a:bodyPr/>
          <a:lstStyle/>
          <a:p>
            <a:fld id="{53CF612A-4CB0-4F57-9A87-F049CECB184D}" type="datetime2">
              <a:rPr lang="en-US" smtClean="0"/>
              <a:t>Saturday, February 5, 2022</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12361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9208922" y="448056"/>
            <a:ext cx="1423721"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395021" y="438912"/>
            <a:ext cx="8492947"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395021" y="6153912"/>
            <a:ext cx="3110789" cy="502920"/>
          </a:xfrm>
          <a:prstGeom prst="rect">
            <a:avLst/>
          </a:prstGeom>
        </p:spPr>
        <p:txBody>
          <a:bodyPr/>
          <a:lstStyle/>
          <a:p>
            <a:fld id="{8F397F40-C8F7-4897-A6B8-241042F913A9}" type="datetime2">
              <a:rPr lang="en-US" smtClean="0"/>
              <a:t>Saturday, February 5, 2022</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74471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03250" y="1735200"/>
            <a:ext cx="1016388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3933749" y="6153912"/>
            <a:ext cx="4857350" cy="502920"/>
          </a:xfrm>
          <a:prstGeom prst="rect">
            <a:avLst/>
          </a:prstGeom>
        </p:spPr>
        <p:txBody>
          <a:bodyPr vert="horz" lIns="0" tIns="0" rIns="91440" bIns="0" rtlCol="0" anchor="ctr"/>
          <a:lstStyle>
            <a:lvl1pPr algn="l">
              <a:defRPr sz="810" cap="all" spc="180" baseline="0">
                <a:solidFill>
                  <a:schemeClr val="tx2">
                    <a:alpha val="55000"/>
                  </a:schemeClr>
                </a:solidFill>
              </a:defRPr>
            </a:lvl1pPr>
          </a:lstStyle>
          <a:p>
            <a:r>
              <a:rPr lang="en-US" spc="18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9214409" y="6153912"/>
            <a:ext cx="1359770" cy="502920"/>
          </a:xfrm>
          <a:prstGeom prst="rect">
            <a:avLst/>
          </a:prstGeom>
        </p:spPr>
        <p:txBody>
          <a:bodyPr vert="horz" lIns="0" tIns="0" rIns="0" bIns="0" rtlCol="0" anchor="ctr"/>
          <a:lstStyle>
            <a:lvl1pPr algn="r">
              <a:defRPr sz="81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398621" y="6152968"/>
            <a:ext cx="3111818" cy="502920"/>
          </a:xfrm>
          <a:prstGeom prst="rect">
            <a:avLst/>
          </a:prstGeom>
        </p:spPr>
        <p:txBody>
          <a:bodyPr wrap="square" lIns="0" tIns="0" rIns="0" bIns="0" anchor="ctr" anchorCtr="0">
            <a:normAutofit/>
          </a:bodyPr>
          <a:lstStyle>
            <a:lvl1pPr>
              <a:defRPr sz="810" cap="all" spc="180" baseline="0">
                <a:solidFill>
                  <a:schemeClr val="tx1">
                    <a:alpha val="55000"/>
                  </a:schemeClr>
                </a:solidFill>
              </a:defRPr>
            </a:lvl1pPr>
          </a:lstStyle>
          <a:p>
            <a:fld id="{8256C2ED-54A4-480D-B5C8-65C0D62359B9}" type="datetime2">
              <a:rPr lang="en-US" smtClean="0"/>
              <a:pPr/>
              <a:t>Saturday, February 5, 2022</a:t>
            </a:fld>
            <a:endParaRPr lang="en-US" dirty="0"/>
          </a:p>
        </p:txBody>
      </p:sp>
    </p:spTree>
    <p:extLst>
      <p:ext uri="{BB962C8B-B14F-4D97-AF65-F5344CB8AC3E}">
        <p14:creationId xmlns:p14="http://schemas.microsoft.com/office/powerpoint/2010/main" val="203615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03251" y="448056"/>
            <a:ext cx="10180015" cy="3401568"/>
          </a:xfrm>
        </p:spPr>
        <p:txBody>
          <a:bodyPr anchor="b">
            <a:normAutofit/>
          </a:bodyPr>
          <a:lstStyle>
            <a:lvl1pPr>
              <a:defRPr sz="576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03250" y="4471416"/>
            <a:ext cx="10163556" cy="1481328"/>
          </a:xfrm>
        </p:spPr>
        <p:txBody>
          <a:bodyPr/>
          <a:lstStyle>
            <a:lvl1pPr marL="0" indent="0">
              <a:lnSpc>
                <a:spcPct val="120000"/>
              </a:lnSpc>
              <a:buNone/>
              <a:defRPr sz="2160">
                <a:solidFill>
                  <a:schemeClr val="tx2">
                    <a:alpha val="5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395021" y="6153912"/>
            <a:ext cx="3110789" cy="502920"/>
          </a:xfrm>
          <a:prstGeom prst="rect">
            <a:avLst/>
          </a:prstGeom>
        </p:spPr>
        <p:txBody>
          <a:bodyPr/>
          <a:lstStyle/>
          <a:p>
            <a:fld id="{10EDCA73-0A86-4195-A787-75037827079D}" type="datetime2">
              <a:rPr lang="en-US" smtClean="0"/>
              <a:t>Saturday, February 5, 2022</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04460" y="4122000"/>
            <a:ext cx="1016388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07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03251" y="1735200"/>
            <a:ext cx="4888382" cy="4214750"/>
          </a:xfrm>
        </p:spPr>
        <p:txBody>
          <a:bodyPr/>
          <a:lstStyle>
            <a:lvl1pPr marL="405000">
              <a:defRPr/>
            </a:lvl1pPr>
            <a:lvl2pPr marL="810000">
              <a:defRPr/>
            </a:lvl2pPr>
            <a:lvl3pPr marL="1215000">
              <a:defRPr/>
            </a:lvl3pPr>
            <a:lvl4pPr marL="1620000">
              <a:defRPr/>
            </a:lvl4pPr>
            <a:lvl5pPr marL="20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5678424" y="1735200"/>
            <a:ext cx="4888382" cy="4214750"/>
          </a:xfrm>
        </p:spPr>
        <p:txBody>
          <a:bodyPr/>
          <a:lstStyle>
            <a:lvl2pPr marL="810000">
              <a:defRPr/>
            </a:lvl2pPr>
            <a:lvl3pPr marL="1215000">
              <a:defRPr/>
            </a:lvl3pPr>
            <a:lvl4pPr marL="1620000">
              <a:defRPr/>
            </a:lvl4pPr>
            <a:lvl5pPr marL="2187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395021" y="6153912"/>
            <a:ext cx="3110789" cy="502920"/>
          </a:xfrm>
          <a:prstGeom prst="rect">
            <a:avLst/>
          </a:prstGeom>
        </p:spPr>
        <p:txBody>
          <a:bodyPr/>
          <a:lstStyle/>
          <a:p>
            <a:fld id="{83C75374-B296-498E-A935-80631EA9020D}" type="datetime2">
              <a:rPr lang="en-US" smtClean="0"/>
              <a:t>Saturday, February 5, 2022</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182748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03251" y="388800"/>
            <a:ext cx="10180015"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03251" y="1774952"/>
            <a:ext cx="4888382" cy="612648"/>
          </a:xfrm>
        </p:spPr>
        <p:txBody>
          <a:bodyPr anchor="t">
            <a:normAutofit/>
          </a:bodyPr>
          <a:lstStyle>
            <a:lvl1pPr marL="0" indent="0">
              <a:lnSpc>
                <a:spcPct val="100000"/>
              </a:lnSpc>
              <a:buNone/>
              <a:defRPr sz="1800" b="0" i="1">
                <a:latin typeface="+mj-lt"/>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03251" y="2752344"/>
            <a:ext cx="4888382"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5678424" y="1774952"/>
            <a:ext cx="4888382" cy="612648"/>
          </a:xfrm>
        </p:spPr>
        <p:txBody>
          <a:bodyPr anchor="t">
            <a:normAutofit/>
          </a:bodyPr>
          <a:lstStyle>
            <a:lvl1pPr marL="0" indent="0">
              <a:lnSpc>
                <a:spcPct val="100000"/>
              </a:lnSpc>
              <a:buNone/>
              <a:defRPr sz="1800" b="0" i="1">
                <a:latin typeface="+mj-lt"/>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5678424" y="2752344"/>
            <a:ext cx="4888382"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395021" y="6153912"/>
            <a:ext cx="3110789" cy="502920"/>
          </a:xfrm>
          <a:prstGeom prst="rect">
            <a:avLst/>
          </a:prstGeom>
        </p:spPr>
        <p:txBody>
          <a:bodyPr/>
          <a:lstStyle/>
          <a:p>
            <a:fld id="{B098B728-214A-4ABC-8432-5B3A5A66A987}" type="datetime2">
              <a:rPr lang="en-US" smtClean="0"/>
              <a:t>Saturday, February 5, 2022</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92971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03251" y="388800"/>
            <a:ext cx="10180015"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395021" y="6153912"/>
            <a:ext cx="3110789" cy="502920"/>
          </a:xfrm>
          <a:prstGeom prst="rect">
            <a:avLst/>
          </a:prstGeom>
        </p:spPr>
        <p:txBody>
          <a:bodyPr/>
          <a:lstStyle/>
          <a:p>
            <a:fld id="{015F02D0-6806-43AF-9888-2359BF40C204}" type="datetime2">
              <a:rPr lang="en-US" smtClean="0"/>
              <a:t>Saturday, February 5, 2022</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383981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395021" y="6153912"/>
            <a:ext cx="3110789" cy="502920"/>
          </a:xfrm>
          <a:prstGeom prst="rect">
            <a:avLst/>
          </a:prstGeom>
        </p:spPr>
        <p:txBody>
          <a:bodyPr/>
          <a:lstStyle/>
          <a:p>
            <a:fld id="{8EE14D2D-B1AF-4197-82D6-FC1F8BD05681}" type="datetime2">
              <a:rPr lang="en-US" smtClean="0"/>
              <a:t>Saturday, February 5, 2022</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25311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03251" y="388800"/>
            <a:ext cx="3102559" cy="1069848"/>
          </a:xfrm>
        </p:spPr>
        <p:txBody>
          <a:bodyPr wrap="square" anchor="t">
            <a:normAutofit/>
          </a:bodyPr>
          <a:lstStyle>
            <a:lvl1pPr>
              <a:defRPr sz="252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3933749" y="393192"/>
            <a:ext cx="6641287" cy="5559552"/>
          </a:xfrm>
        </p:spPr>
        <p:txBody>
          <a:bodyPr/>
          <a:lstStyle>
            <a:lvl1pPr>
              <a:defRPr sz="1620"/>
            </a:lvl1pPr>
            <a:lvl2pPr>
              <a:defRPr sz="1620"/>
            </a:lvl2pPr>
            <a:lvl3pPr>
              <a:defRPr sz="1620"/>
            </a:lvl3pPr>
            <a:lvl4pPr>
              <a:defRPr sz="1620"/>
            </a:lvl4pPr>
            <a:lvl5pPr>
              <a:defRPr sz="162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03251" y="1733550"/>
            <a:ext cx="3102559" cy="4219194"/>
          </a:xfrm>
        </p:spPr>
        <p:txBody>
          <a:bodyPr>
            <a:normAutofit/>
          </a:bodyPr>
          <a:lstStyle>
            <a:lvl1pPr marL="0" indent="0">
              <a:buNone/>
              <a:defRPr sz="162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395021" y="6153912"/>
            <a:ext cx="3110789" cy="502920"/>
          </a:xfrm>
          <a:prstGeom prst="rect">
            <a:avLst/>
          </a:prstGeom>
        </p:spPr>
        <p:txBody>
          <a:bodyPr/>
          <a:lstStyle/>
          <a:p>
            <a:fld id="{98771CEB-9838-4245-91B8-EFBAFE2D8B44}" type="datetime2">
              <a:rPr lang="en-US" smtClean="0"/>
              <a:t>Saturday, February 5, 2022</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54631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03251" y="388800"/>
            <a:ext cx="3102559" cy="1069848"/>
          </a:xfrm>
        </p:spPr>
        <p:txBody>
          <a:bodyPr wrap="square" anchor="t">
            <a:normAutofit/>
          </a:bodyPr>
          <a:lstStyle>
            <a:lvl1pPr>
              <a:defRPr sz="252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3933749" y="441325"/>
            <a:ext cx="6635801" cy="5511419"/>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03251" y="1735200"/>
            <a:ext cx="3102559" cy="4214750"/>
          </a:xfrm>
        </p:spPr>
        <p:txBody>
          <a:bodyPr>
            <a:normAutofit/>
          </a:bodyPr>
          <a:lstStyle>
            <a:lvl1pPr marL="0" indent="0">
              <a:buNone/>
              <a:defRPr sz="162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395021" y="6153912"/>
            <a:ext cx="3110789" cy="502920"/>
          </a:xfrm>
          <a:prstGeom prst="rect">
            <a:avLst/>
          </a:prstGeom>
        </p:spPr>
        <p:txBody>
          <a:bodyPr/>
          <a:lstStyle/>
          <a:p>
            <a:fld id="{51D3F6BF-A585-41F8-88DF-7E5D069F892A}" type="datetime2">
              <a:rPr lang="en-US" smtClean="0"/>
              <a:t>Saturday, February 5, 2022</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69070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03250" y="388800"/>
            <a:ext cx="10171786"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03250" y="1733551"/>
            <a:ext cx="1016388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3933749" y="6153912"/>
            <a:ext cx="4857350" cy="502920"/>
          </a:xfrm>
          <a:prstGeom prst="rect">
            <a:avLst/>
          </a:prstGeom>
        </p:spPr>
        <p:txBody>
          <a:bodyPr vert="horz" lIns="0" tIns="0" rIns="91440" bIns="0" rtlCol="0" anchor="ctr"/>
          <a:lstStyle>
            <a:lvl1pPr algn="l">
              <a:defRPr sz="810" cap="all" spc="180" baseline="0">
                <a:solidFill>
                  <a:schemeClr val="tx2">
                    <a:alpha val="55000"/>
                  </a:schemeClr>
                </a:solidFill>
              </a:defRPr>
            </a:lvl1pPr>
          </a:lstStyle>
          <a:p>
            <a:r>
              <a:rPr lang="en-US" spc="18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9214409" y="6153912"/>
            <a:ext cx="1359770" cy="502920"/>
          </a:xfrm>
          <a:prstGeom prst="rect">
            <a:avLst/>
          </a:prstGeom>
        </p:spPr>
        <p:txBody>
          <a:bodyPr vert="horz" lIns="0" tIns="0" rIns="0" bIns="0" rtlCol="0" anchor="ctr"/>
          <a:lstStyle>
            <a:lvl1pPr algn="r">
              <a:defRPr sz="81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398621" y="6152968"/>
            <a:ext cx="3111818" cy="502920"/>
          </a:xfrm>
          <a:prstGeom prst="rect">
            <a:avLst/>
          </a:prstGeom>
        </p:spPr>
        <p:txBody>
          <a:bodyPr wrap="square" lIns="0" tIns="0" rIns="0" bIns="0" anchor="ctr" anchorCtr="0">
            <a:normAutofit/>
          </a:bodyPr>
          <a:lstStyle>
            <a:lvl1pPr>
              <a:defRPr sz="810" cap="all" spc="180" baseline="0">
                <a:solidFill>
                  <a:schemeClr val="tx1">
                    <a:alpha val="55000"/>
                  </a:schemeClr>
                </a:solidFill>
              </a:defRPr>
            </a:lvl1pPr>
          </a:lstStyle>
          <a:p>
            <a:fld id="{8256C2ED-54A4-480D-B5C8-65C0D62359B9}" type="datetime2">
              <a:rPr lang="en-US" smtClean="0"/>
              <a:pPr/>
              <a:t>Saturday, February 5, 2022</a:t>
            </a:fld>
            <a:endParaRPr lang="en-US" dirty="0"/>
          </a:p>
        </p:txBody>
      </p:sp>
    </p:spTree>
    <p:extLst>
      <p:ext uri="{BB962C8B-B14F-4D97-AF65-F5344CB8AC3E}">
        <p14:creationId xmlns:p14="http://schemas.microsoft.com/office/powerpoint/2010/main" val="377251296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822960" rtl="0" eaLnBrk="1" latinLnBrk="0" hangingPunct="1">
        <a:lnSpc>
          <a:spcPct val="90000"/>
        </a:lnSpc>
        <a:spcBef>
          <a:spcPct val="0"/>
        </a:spcBef>
        <a:buNone/>
        <a:defRPr sz="2880" i="1" kern="1200">
          <a:solidFill>
            <a:schemeClr val="tx2"/>
          </a:solidFill>
          <a:latin typeface="+mj-lt"/>
          <a:ea typeface="+mj-ea"/>
          <a:cs typeface="+mj-cs"/>
        </a:defRPr>
      </a:lvl1pPr>
    </p:titleStyle>
    <p:bodyStyle>
      <a:lvl1pPr marL="405000" indent="-403250" algn="l" defTabSz="822960" rtl="0" eaLnBrk="1" latinLnBrk="0" hangingPunct="1">
        <a:lnSpc>
          <a:spcPct val="140000"/>
        </a:lnSpc>
        <a:spcBef>
          <a:spcPts val="900"/>
        </a:spcBef>
        <a:buFont typeface="Calibri Light" panose="020F0302020204030204" pitchFamily="34" charset="0"/>
        <a:buChar char="→"/>
        <a:defRPr sz="1620" kern="1200">
          <a:solidFill>
            <a:schemeClr val="tx2">
              <a:alpha val="55000"/>
            </a:schemeClr>
          </a:solidFill>
          <a:latin typeface="+mn-lt"/>
          <a:ea typeface="+mn-ea"/>
          <a:cs typeface="+mn-cs"/>
        </a:defRPr>
      </a:lvl1pPr>
      <a:lvl2pPr marL="810000" indent="-403250" algn="l" defTabSz="822960" rtl="0" eaLnBrk="1" latinLnBrk="0" hangingPunct="1">
        <a:lnSpc>
          <a:spcPct val="140000"/>
        </a:lnSpc>
        <a:spcBef>
          <a:spcPts val="450"/>
        </a:spcBef>
        <a:buFont typeface="Calibri Light" panose="020F0302020204030204" pitchFamily="34" charset="0"/>
        <a:buChar char="→"/>
        <a:defRPr sz="1620" kern="1200">
          <a:solidFill>
            <a:schemeClr val="tx2">
              <a:alpha val="55000"/>
            </a:schemeClr>
          </a:solidFill>
          <a:latin typeface="+mn-lt"/>
          <a:ea typeface="+mn-ea"/>
          <a:cs typeface="+mn-cs"/>
        </a:defRPr>
      </a:lvl2pPr>
      <a:lvl3pPr marL="1215000" indent="-403250" algn="l" defTabSz="822960" rtl="0" eaLnBrk="1" latinLnBrk="0" hangingPunct="1">
        <a:lnSpc>
          <a:spcPct val="140000"/>
        </a:lnSpc>
        <a:spcBef>
          <a:spcPts val="450"/>
        </a:spcBef>
        <a:buFont typeface="Calibri Light" panose="020F0302020204030204" pitchFamily="34" charset="0"/>
        <a:buChar char="→"/>
        <a:defRPr sz="1620" kern="1200">
          <a:solidFill>
            <a:schemeClr val="tx2">
              <a:alpha val="55000"/>
            </a:schemeClr>
          </a:solidFill>
          <a:latin typeface="+mn-lt"/>
          <a:ea typeface="+mn-ea"/>
          <a:cs typeface="+mn-cs"/>
        </a:defRPr>
      </a:lvl3pPr>
      <a:lvl4pPr marL="1620000" indent="-403250" algn="l" defTabSz="822960" rtl="0" eaLnBrk="1" latinLnBrk="0" hangingPunct="1">
        <a:lnSpc>
          <a:spcPct val="140000"/>
        </a:lnSpc>
        <a:spcBef>
          <a:spcPts val="450"/>
        </a:spcBef>
        <a:buFont typeface="Calibri Light" panose="020F0302020204030204" pitchFamily="34" charset="0"/>
        <a:buChar char="→"/>
        <a:defRPr sz="1620" kern="1200">
          <a:solidFill>
            <a:schemeClr val="tx2">
              <a:alpha val="55000"/>
            </a:schemeClr>
          </a:solidFill>
          <a:latin typeface="+mn-lt"/>
          <a:ea typeface="+mn-ea"/>
          <a:cs typeface="+mn-cs"/>
        </a:defRPr>
      </a:lvl4pPr>
      <a:lvl5pPr marL="2025000" indent="-403250" algn="l" defTabSz="822960" rtl="0" eaLnBrk="1" latinLnBrk="0" hangingPunct="1">
        <a:lnSpc>
          <a:spcPct val="140000"/>
        </a:lnSpc>
        <a:spcBef>
          <a:spcPts val="450"/>
        </a:spcBef>
        <a:buFont typeface="Calibri Light" panose="020F0302020204030204" pitchFamily="34" charset="0"/>
        <a:buChar char="→"/>
        <a:defRPr sz="1620" kern="1200">
          <a:solidFill>
            <a:schemeClr val="tx2">
              <a:alpha val="55000"/>
            </a:schemeClr>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448D53-ACA1-4CA4-B08A-09FB0780C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BD340643-A7C9-4E2A-AB9E-2A29955E5012}"/>
              </a:ext>
            </a:extLst>
          </p:cNvPr>
          <p:cNvSpPr>
            <a:spLocks noGrp="1"/>
          </p:cNvSpPr>
          <p:nvPr>
            <p:ph type="ctrTitle"/>
          </p:nvPr>
        </p:nvSpPr>
        <p:spPr>
          <a:xfrm>
            <a:off x="5680710" y="746151"/>
            <a:ext cx="4886096" cy="3061411"/>
          </a:xfrm>
        </p:spPr>
        <p:txBody>
          <a:bodyPr>
            <a:normAutofit/>
          </a:bodyPr>
          <a:lstStyle/>
          <a:p>
            <a:r>
              <a:rPr lang="en-US" dirty="0"/>
              <a:t>Walk together     in unity</a:t>
            </a:r>
          </a:p>
        </p:txBody>
      </p:sp>
      <p:sp>
        <p:nvSpPr>
          <p:cNvPr id="3" name="Subtitle 2">
            <a:extLst>
              <a:ext uri="{FF2B5EF4-FFF2-40B4-BE49-F238E27FC236}">
                <a16:creationId xmlns:a16="http://schemas.microsoft.com/office/drawing/2014/main" id="{385E7112-25D8-4FAD-8DA4-BB13AB5FE26A}"/>
              </a:ext>
            </a:extLst>
          </p:cNvPr>
          <p:cNvSpPr>
            <a:spLocks noGrp="1"/>
          </p:cNvSpPr>
          <p:nvPr>
            <p:ph type="subTitle" idx="1"/>
          </p:nvPr>
        </p:nvSpPr>
        <p:spPr>
          <a:xfrm>
            <a:off x="5680710" y="4367175"/>
            <a:ext cx="4886096" cy="1333195"/>
          </a:xfrm>
        </p:spPr>
        <p:txBody>
          <a:bodyPr>
            <a:normAutofit/>
          </a:bodyPr>
          <a:lstStyle/>
          <a:p>
            <a:r>
              <a:rPr lang="en-US" sz="4800" b="1" dirty="0">
                <a:solidFill>
                  <a:srgbClr val="FFFFFF"/>
                </a:solidFill>
                <a:latin typeface="Arial" panose="020B0604020202020204" pitchFamily="34" charset="0"/>
                <a:cs typeface="Arial" panose="020B0604020202020204" pitchFamily="34" charset="0"/>
              </a:rPr>
              <a:t>Eph 4:7-11</a:t>
            </a:r>
          </a:p>
        </p:txBody>
      </p:sp>
      <p:pic>
        <p:nvPicPr>
          <p:cNvPr id="5" name="Picture 4" descr="A close-up of a newspaper&#10;&#10;Description automatically generated with medium confidence">
            <a:extLst>
              <a:ext uri="{FF2B5EF4-FFF2-40B4-BE49-F238E27FC236}">
                <a16:creationId xmlns:a16="http://schemas.microsoft.com/office/drawing/2014/main" id="{3CA29621-81AF-4E55-B297-FAFB999586E2}"/>
              </a:ext>
            </a:extLst>
          </p:cNvPr>
          <p:cNvPicPr>
            <a:picLocks noChangeAspect="1"/>
          </p:cNvPicPr>
          <p:nvPr/>
        </p:nvPicPr>
        <p:blipFill rotWithShape="1">
          <a:blip r:embed="rId2">
            <a:extLst>
              <a:ext uri="{28A0092B-C50C-407E-A947-70E740481C1C}">
                <a14:useLocalDpi xmlns:a14="http://schemas.microsoft.com/office/drawing/2010/main" val="0"/>
              </a:ext>
            </a:extLst>
          </a:blip>
          <a:srcRect l="2228" r="14949" b="2"/>
          <a:stretch/>
        </p:blipFill>
        <p:spPr>
          <a:xfrm>
            <a:off x="405994" y="1870117"/>
            <a:ext cx="4880318" cy="2745167"/>
          </a:xfrm>
          <a:prstGeom prst="rect">
            <a:avLst/>
          </a:prstGeom>
        </p:spPr>
      </p:pic>
      <p:cxnSp>
        <p:nvCxnSpPr>
          <p:cNvPr id="19" name="Straight Connector 18">
            <a:extLst>
              <a:ext uri="{FF2B5EF4-FFF2-40B4-BE49-F238E27FC236}">
                <a16:creationId xmlns:a16="http://schemas.microsoft.com/office/drawing/2014/main" id="{3B5719CE-F76F-4313-9A48-ADF79E67B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86489" y="4052700"/>
            <a:ext cx="4902382"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61303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fontScale="70000" lnSpcReduction="20000"/>
          </a:bodyPr>
          <a:lstStyle/>
          <a:p>
            <a:r>
              <a:rPr lang="en-US" sz="2800" dirty="0">
                <a:solidFill>
                  <a:srgbClr val="F8F8F8"/>
                </a:solidFill>
                <a:latin typeface="Arial" panose="020B0604020202020204" pitchFamily="34" charset="0"/>
                <a:cs typeface="Arial" panose="020B0604020202020204" pitchFamily="34" charset="0"/>
              </a:rPr>
              <a:t>Eph 4:12 “</a:t>
            </a:r>
            <a:r>
              <a:rPr lang="en-US" sz="2800" baseline="30000" dirty="0">
                <a:solidFill>
                  <a:srgbClr val="F8F8F8"/>
                </a:solidFill>
                <a:latin typeface="Arial" panose="020B0604020202020204" pitchFamily="34" charset="0"/>
                <a:cs typeface="Arial" panose="020B0604020202020204" pitchFamily="34" charset="0"/>
              </a:rPr>
              <a:t>12 </a:t>
            </a:r>
            <a:r>
              <a:rPr lang="en-US" sz="2800" dirty="0">
                <a:solidFill>
                  <a:srgbClr val="F8F8F8"/>
                </a:solidFill>
                <a:latin typeface="Arial" panose="020B0604020202020204" pitchFamily="34" charset="0"/>
                <a:cs typeface="Arial" panose="020B0604020202020204" pitchFamily="34" charset="0"/>
              </a:rPr>
              <a:t>for the equipping of the saints for the work of ministry, for the edifying of the body of Christ,</a:t>
            </a:r>
          </a:p>
          <a:p>
            <a:endParaRPr lang="en-US" sz="2800" dirty="0">
              <a:solidFill>
                <a:srgbClr val="F8F8F8"/>
              </a:solidFill>
              <a:latin typeface="Arial" panose="020B0604020202020204" pitchFamily="34" charset="0"/>
              <a:cs typeface="Arial" panose="020B0604020202020204" pitchFamily="34" charset="0"/>
            </a:endParaRPr>
          </a:p>
          <a:p>
            <a:r>
              <a:rPr lang="en-US" sz="2800" dirty="0">
                <a:solidFill>
                  <a:srgbClr val="F8F8F8"/>
                </a:solidFill>
                <a:latin typeface="Arial" panose="020B0604020202020204" pitchFamily="34" charset="0"/>
                <a:cs typeface="Arial" panose="020B0604020202020204" pitchFamily="34" charset="0"/>
              </a:rPr>
              <a:t> </a:t>
            </a:r>
            <a:r>
              <a:rPr lang="en-US" sz="2800" baseline="30000" dirty="0">
                <a:solidFill>
                  <a:srgbClr val="F8F8F8"/>
                </a:solidFill>
                <a:latin typeface="Arial" panose="020B0604020202020204" pitchFamily="34" charset="0"/>
                <a:cs typeface="Arial" panose="020B0604020202020204" pitchFamily="34" charset="0"/>
              </a:rPr>
              <a:t>13 </a:t>
            </a:r>
            <a:r>
              <a:rPr lang="en-US" sz="2800" dirty="0">
                <a:solidFill>
                  <a:srgbClr val="F8F8F8"/>
                </a:solidFill>
                <a:latin typeface="Arial" panose="020B0604020202020204" pitchFamily="34" charset="0"/>
                <a:cs typeface="Arial" panose="020B0604020202020204" pitchFamily="34" charset="0"/>
              </a:rPr>
              <a:t>till we all come to the unity of the faith and of the knowledge of the Son of God, </a:t>
            </a:r>
            <a:r>
              <a:rPr lang="en-US" sz="2800" dirty="0">
                <a:solidFill>
                  <a:srgbClr val="F8F8F8"/>
                </a:solidFill>
                <a:highlight>
                  <a:srgbClr val="FF0000"/>
                </a:highlight>
                <a:latin typeface="Arial" panose="020B0604020202020204" pitchFamily="34" charset="0"/>
                <a:cs typeface="Arial" panose="020B0604020202020204" pitchFamily="34" charset="0"/>
              </a:rPr>
              <a:t>to a perfect man</a:t>
            </a:r>
            <a:r>
              <a:rPr lang="en-US" sz="2800" dirty="0">
                <a:solidFill>
                  <a:srgbClr val="F8F8F8"/>
                </a:solidFill>
                <a:latin typeface="Arial" panose="020B0604020202020204" pitchFamily="34" charset="0"/>
                <a:cs typeface="Arial" panose="020B0604020202020204" pitchFamily="34" charset="0"/>
              </a:rPr>
              <a:t>, to the measure of the stature of the fullness of Christ;</a:t>
            </a:r>
            <a:endParaRPr lang="en-US" sz="2800" b="1" dirty="0">
              <a:solidFill>
                <a:srgbClr val="F8F8F8"/>
              </a:solidFill>
              <a:latin typeface="Arial" panose="020B0604020202020204" pitchFamily="34" charset="0"/>
              <a:cs typeface="Arial" panose="020B0604020202020204" pitchFamily="34" charset="0"/>
            </a:endParaRPr>
          </a:p>
        </p:txBody>
      </p:sp>
      <p:pic>
        <p:nvPicPr>
          <p:cNvPr id="5" name="Picture 4" descr="Diagram&#10;&#10;Description automatically generated">
            <a:extLst>
              <a:ext uri="{FF2B5EF4-FFF2-40B4-BE49-F238E27FC236}">
                <a16:creationId xmlns:a16="http://schemas.microsoft.com/office/drawing/2014/main" id="{6BCEB436-3A76-412B-8A04-362BF3BDEA7A}"/>
              </a:ext>
            </a:extLst>
          </p:cNvPr>
          <p:cNvPicPr>
            <a:picLocks noChangeAspect="1"/>
          </p:cNvPicPr>
          <p:nvPr/>
        </p:nvPicPr>
        <p:blipFill rotWithShape="1">
          <a:blip r:embed="rId3">
            <a:extLst>
              <a:ext uri="{28A0092B-C50C-407E-A947-70E740481C1C}">
                <a14:useLocalDpi xmlns:a14="http://schemas.microsoft.com/office/drawing/2010/main" val="0"/>
              </a:ext>
            </a:extLst>
          </a:blip>
          <a:srcRect t="3468" b="41704"/>
          <a:stretch/>
        </p:blipFill>
        <p:spPr>
          <a:xfrm>
            <a:off x="400679" y="1943998"/>
            <a:ext cx="5085721" cy="4006799"/>
          </a:xfrm>
          <a:prstGeom prst="rect">
            <a:avLst/>
          </a:prstGeom>
        </p:spPr>
      </p:pic>
    </p:spTree>
    <p:extLst>
      <p:ext uri="{BB962C8B-B14F-4D97-AF65-F5344CB8AC3E}">
        <p14:creationId xmlns:p14="http://schemas.microsoft.com/office/powerpoint/2010/main" val="237762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fontScale="70000" lnSpcReduction="20000"/>
          </a:bodyPr>
          <a:lstStyle/>
          <a:p>
            <a:r>
              <a:rPr lang="en-US" sz="2800" dirty="0">
                <a:solidFill>
                  <a:srgbClr val="F8F8F8"/>
                </a:solidFill>
                <a:latin typeface="Arial" panose="020B0604020202020204" pitchFamily="34" charset="0"/>
                <a:cs typeface="Arial" panose="020B0604020202020204" pitchFamily="34" charset="0"/>
              </a:rPr>
              <a:t>Eph 4:12 “</a:t>
            </a:r>
            <a:r>
              <a:rPr lang="en-US" sz="2800" baseline="30000" dirty="0">
                <a:solidFill>
                  <a:srgbClr val="F8F8F8"/>
                </a:solidFill>
                <a:latin typeface="Arial" panose="020B0604020202020204" pitchFamily="34" charset="0"/>
                <a:cs typeface="Arial" panose="020B0604020202020204" pitchFamily="34" charset="0"/>
              </a:rPr>
              <a:t>12 </a:t>
            </a:r>
            <a:r>
              <a:rPr lang="en-US" sz="2800" dirty="0">
                <a:solidFill>
                  <a:srgbClr val="F8F8F8"/>
                </a:solidFill>
                <a:latin typeface="Arial" panose="020B0604020202020204" pitchFamily="34" charset="0"/>
                <a:cs typeface="Arial" panose="020B0604020202020204" pitchFamily="34" charset="0"/>
              </a:rPr>
              <a:t>for the equipping of the saints for the work of ministry, for the edifying of the body of Christ,</a:t>
            </a:r>
          </a:p>
          <a:p>
            <a:endParaRPr lang="en-US" sz="2800" dirty="0">
              <a:solidFill>
                <a:srgbClr val="F8F8F8"/>
              </a:solidFill>
              <a:latin typeface="Arial" panose="020B0604020202020204" pitchFamily="34" charset="0"/>
              <a:cs typeface="Arial" panose="020B0604020202020204" pitchFamily="34" charset="0"/>
            </a:endParaRPr>
          </a:p>
          <a:p>
            <a:r>
              <a:rPr lang="en-US" sz="2800" dirty="0">
                <a:solidFill>
                  <a:srgbClr val="F8F8F8"/>
                </a:solidFill>
                <a:latin typeface="Arial" panose="020B0604020202020204" pitchFamily="34" charset="0"/>
                <a:cs typeface="Arial" panose="020B0604020202020204" pitchFamily="34" charset="0"/>
              </a:rPr>
              <a:t> </a:t>
            </a:r>
            <a:r>
              <a:rPr lang="en-US" sz="2800" baseline="30000" dirty="0">
                <a:solidFill>
                  <a:srgbClr val="F8F8F8"/>
                </a:solidFill>
                <a:latin typeface="Arial" panose="020B0604020202020204" pitchFamily="34" charset="0"/>
                <a:cs typeface="Arial" panose="020B0604020202020204" pitchFamily="34" charset="0"/>
              </a:rPr>
              <a:t>13 </a:t>
            </a:r>
            <a:r>
              <a:rPr lang="en-US" sz="2800" dirty="0">
                <a:solidFill>
                  <a:srgbClr val="F8F8F8"/>
                </a:solidFill>
                <a:latin typeface="Arial" panose="020B0604020202020204" pitchFamily="34" charset="0"/>
                <a:cs typeface="Arial" panose="020B0604020202020204" pitchFamily="34" charset="0"/>
              </a:rPr>
              <a:t>till we all come to the unity of the faith and of the knowledge of the Son of God, to a perfect man, to </a:t>
            </a:r>
            <a:r>
              <a:rPr lang="en-US" sz="2800" dirty="0">
                <a:solidFill>
                  <a:srgbClr val="F8F8F8"/>
                </a:solidFill>
                <a:highlight>
                  <a:srgbClr val="FF0000"/>
                </a:highlight>
                <a:latin typeface="Arial" panose="020B0604020202020204" pitchFamily="34" charset="0"/>
                <a:cs typeface="Arial" panose="020B0604020202020204" pitchFamily="34" charset="0"/>
              </a:rPr>
              <a:t>the measure of the stature of the fullness of Christ;</a:t>
            </a:r>
            <a:endParaRPr lang="en-US" sz="2800" b="1" dirty="0">
              <a:solidFill>
                <a:srgbClr val="F8F8F8"/>
              </a:solidFill>
              <a:highlight>
                <a:srgbClr val="FF0000"/>
              </a:highlight>
              <a:latin typeface="Arial" panose="020B0604020202020204" pitchFamily="34" charset="0"/>
              <a:cs typeface="Arial" panose="020B0604020202020204" pitchFamily="34" charset="0"/>
            </a:endParaRPr>
          </a:p>
        </p:txBody>
      </p:sp>
      <p:pic>
        <p:nvPicPr>
          <p:cNvPr id="1026" name="Picture 2" descr="Jesus is the standard. And that is the best news ever! - 10/06/19 —  LifePoint Church">
            <a:extLst>
              <a:ext uri="{FF2B5EF4-FFF2-40B4-BE49-F238E27FC236}">
                <a16:creationId xmlns:a16="http://schemas.microsoft.com/office/drawing/2014/main" id="{BA8859A0-15B3-442B-8D62-CB9D2984E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98" y="1944000"/>
            <a:ext cx="4889402" cy="4189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98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fontScale="70000" lnSpcReduction="20000"/>
          </a:bodyPr>
          <a:lstStyle/>
          <a:p>
            <a:r>
              <a:rPr lang="en-US" sz="2800" dirty="0">
                <a:solidFill>
                  <a:srgbClr val="F8F8F8"/>
                </a:solidFill>
                <a:latin typeface="Arial" panose="020B0604020202020204" pitchFamily="34" charset="0"/>
                <a:cs typeface="Arial" panose="020B0604020202020204" pitchFamily="34" charset="0"/>
              </a:rPr>
              <a:t>Eph 4:12 “</a:t>
            </a:r>
            <a:r>
              <a:rPr lang="en-US" sz="2800" baseline="30000" dirty="0">
                <a:solidFill>
                  <a:srgbClr val="F8F8F8"/>
                </a:solidFill>
                <a:latin typeface="Arial" panose="020B0604020202020204" pitchFamily="34" charset="0"/>
                <a:cs typeface="Arial" panose="020B0604020202020204" pitchFamily="34" charset="0"/>
              </a:rPr>
              <a:t>12 </a:t>
            </a:r>
            <a:r>
              <a:rPr lang="en-US" sz="2800" dirty="0">
                <a:solidFill>
                  <a:srgbClr val="F8F8F8"/>
                </a:solidFill>
                <a:latin typeface="Arial" panose="020B0604020202020204" pitchFamily="34" charset="0"/>
                <a:cs typeface="Arial" panose="020B0604020202020204" pitchFamily="34" charset="0"/>
              </a:rPr>
              <a:t>for the equipping of the saints for the work of ministry, for the edifying of the body of Christ, </a:t>
            </a:r>
          </a:p>
          <a:p>
            <a:endParaRPr lang="en-US" sz="2800" baseline="30000" dirty="0">
              <a:solidFill>
                <a:srgbClr val="F8F8F8"/>
              </a:solidFill>
              <a:latin typeface="Arial" panose="020B0604020202020204" pitchFamily="34" charset="0"/>
              <a:cs typeface="Arial" panose="020B0604020202020204" pitchFamily="34" charset="0"/>
            </a:endParaRPr>
          </a:p>
          <a:p>
            <a:r>
              <a:rPr lang="en-US" sz="2800" baseline="30000" dirty="0">
                <a:solidFill>
                  <a:srgbClr val="F8F8F8"/>
                </a:solidFill>
                <a:latin typeface="Arial" panose="020B0604020202020204" pitchFamily="34" charset="0"/>
                <a:cs typeface="Arial" panose="020B0604020202020204" pitchFamily="34" charset="0"/>
              </a:rPr>
              <a:t>13 </a:t>
            </a:r>
            <a:r>
              <a:rPr lang="en-US" sz="2800" dirty="0">
                <a:solidFill>
                  <a:srgbClr val="F8F8F8"/>
                </a:solidFill>
                <a:latin typeface="Arial" panose="020B0604020202020204" pitchFamily="34" charset="0"/>
                <a:cs typeface="Arial" panose="020B0604020202020204" pitchFamily="34" charset="0"/>
              </a:rPr>
              <a:t>till we all come to the unity of the faith and of the knowledge of the Son of God, to a perfect man, to </a:t>
            </a:r>
            <a:r>
              <a:rPr lang="en-US" sz="2800" dirty="0">
                <a:solidFill>
                  <a:srgbClr val="F8F8F8"/>
                </a:solidFill>
                <a:highlight>
                  <a:srgbClr val="FF0000"/>
                </a:highlight>
                <a:latin typeface="Arial" panose="020B0604020202020204" pitchFamily="34" charset="0"/>
                <a:cs typeface="Arial" panose="020B0604020202020204" pitchFamily="34" charset="0"/>
              </a:rPr>
              <a:t>the measure of the stature of the fullness of Christ;</a:t>
            </a:r>
            <a:endParaRPr lang="en-US" sz="2800" b="1" dirty="0">
              <a:solidFill>
                <a:srgbClr val="F8F8F8"/>
              </a:solidFill>
              <a:highlight>
                <a:srgbClr val="FF0000"/>
              </a:highlight>
              <a:latin typeface="Arial" panose="020B0604020202020204" pitchFamily="34" charset="0"/>
              <a:cs typeface="Arial" panose="020B0604020202020204" pitchFamily="34" charset="0"/>
            </a:endParaRPr>
          </a:p>
        </p:txBody>
      </p:sp>
      <p:pic>
        <p:nvPicPr>
          <p:cNvPr id="5" name="Picture 4" descr="Text, letter&#10;&#10;Description automatically generated">
            <a:extLst>
              <a:ext uri="{FF2B5EF4-FFF2-40B4-BE49-F238E27FC236}">
                <a16:creationId xmlns:a16="http://schemas.microsoft.com/office/drawing/2014/main" id="{97694FC1-AA4F-4AF9-BA12-D1215ABC7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77" y="1944000"/>
            <a:ext cx="5106323" cy="4006800"/>
          </a:xfrm>
          <a:prstGeom prst="rect">
            <a:avLst/>
          </a:prstGeom>
        </p:spPr>
      </p:pic>
    </p:spTree>
    <p:extLst>
      <p:ext uri="{BB962C8B-B14F-4D97-AF65-F5344CB8AC3E}">
        <p14:creationId xmlns:p14="http://schemas.microsoft.com/office/powerpoint/2010/main" val="1106422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BC95D3F-C52F-4F07-95D4-836E1078E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0795" cap="flat" cmpd="sng" algn="ctr">
            <a:noFill/>
            <a:prstDash val="solid"/>
          </a:ln>
          <a:effectLst/>
          <a:extLst>
            <a:ext uri="{91240B29-F687-4F45-9708-019B960494DF}">
              <a14:hiddenLine xmlns:a14="http://schemas.microsoft.com/office/drawing/2010/main" w="1079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 It was GOD who &amp;quot;gave gifts to peopl &amp;quot; ; he appointed some to be  apostles , others to be prophets , others to be ev… | Ephesians, Read  bible, Ephesians 4">
            <a:extLst>
              <a:ext uri="{FF2B5EF4-FFF2-40B4-BE49-F238E27FC236}">
                <a16:creationId xmlns:a16="http://schemas.microsoft.com/office/drawing/2014/main" id="{05F704BA-962B-44CD-8CAB-5DB769470F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342" b="8877"/>
          <a:stretch/>
        </p:blipFill>
        <p:spPr bwMode="auto">
          <a:xfrm>
            <a:off x="19" y="10"/>
            <a:ext cx="11099389" cy="6857989"/>
          </a:xfrm>
          <a:prstGeom prst="rect">
            <a:avLst/>
          </a:prstGeom>
          <a:noFill/>
        </p:spPr>
      </p:pic>
    </p:spTree>
    <p:extLst>
      <p:ext uri="{BB962C8B-B14F-4D97-AF65-F5344CB8AC3E}">
        <p14:creationId xmlns:p14="http://schemas.microsoft.com/office/powerpoint/2010/main" val="24093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fontScale="70000" lnSpcReduction="20000"/>
          </a:bodyPr>
          <a:lstStyle/>
          <a:p>
            <a:r>
              <a:rPr lang="en-US" sz="2800" baseline="30000" dirty="0">
                <a:solidFill>
                  <a:srgbClr val="F8F8F8"/>
                </a:solidFill>
                <a:latin typeface="Arial" panose="020B0604020202020204" pitchFamily="34" charset="0"/>
                <a:cs typeface="Arial" panose="020B0604020202020204" pitchFamily="34" charset="0"/>
              </a:rPr>
              <a:t>14 </a:t>
            </a:r>
            <a:r>
              <a:rPr lang="en-US" sz="2800" dirty="0">
                <a:solidFill>
                  <a:srgbClr val="F8F8F8"/>
                </a:solidFill>
                <a:latin typeface="Arial" panose="020B0604020202020204" pitchFamily="34" charset="0"/>
                <a:cs typeface="Arial" panose="020B0604020202020204" pitchFamily="34" charset="0"/>
              </a:rPr>
              <a:t>that we should </a:t>
            </a:r>
            <a:r>
              <a:rPr lang="en-US" sz="2800" dirty="0">
                <a:solidFill>
                  <a:srgbClr val="F8F8F8"/>
                </a:solidFill>
                <a:highlight>
                  <a:srgbClr val="FF0000"/>
                </a:highlight>
                <a:latin typeface="Arial" panose="020B0604020202020204" pitchFamily="34" charset="0"/>
                <a:cs typeface="Arial" panose="020B0604020202020204" pitchFamily="34" charset="0"/>
              </a:rPr>
              <a:t>no longer be children</a:t>
            </a:r>
            <a:r>
              <a:rPr lang="en-US" sz="2800" dirty="0">
                <a:solidFill>
                  <a:srgbClr val="F8F8F8"/>
                </a:solidFill>
                <a:latin typeface="Arial" panose="020B0604020202020204" pitchFamily="34" charset="0"/>
                <a:cs typeface="Arial" panose="020B0604020202020204" pitchFamily="34" charset="0"/>
              </a:rPr>
              <a:t>, tossed to and </a:t>
            </a:r>
            <a:r>
              <a:rPr lang="en-US" sz="2800" dirty="0" err="1">
                <a:solidFill>
                  <a:srgbClr val="F8F8F8"/>
                </a:solidFill>
                <a:latin typeface="Arial" panose="020B0604020202020204" pitchFamily="34" charset="0"/>
                <a:cs typeface="Arial" panose="020B0604020202020204" pitchFamily="34" charset="0"/>
              </a:rPr>
              <a:t>fro</a:t>
            </a:r>
            <a:r>
              <a:rPr lang="en-US" sz="2800" dirty="0">
                <a:solidFill>
                  <a:srgbClr val="F8F8F8"/>
                </a:solidFill>
                <a:latin typeface="Arial" panose="020B0604020202020204" pitchFamily="34" charset="0"/>
                <a:cs typeface="Arial" panose="020B0604020202020204" pitchFamily="34" charset="0"/>
              </a:rPr>
              <a:t> and carried about with every wind of doctrine, by the trickery of men, in the cunning craftiness of deceitful plotting,</a:t>
            </a:r>
          </a:p>
          <a:p>
            <a:pPr marL="1750" indent="0">
              <a:buNone/>
            </a:pPr>
            <a:endParaRPr lang="en-US" sz="2800" dirty="0">
              <a:solidFill>
                <a:srgbClr val="F8F8F8"/>
              </a:solidFill>
              <a:latin typeface="Arial" panose="020B0604020202020204" pitchFamily="34" charset="0"/>
              <a:cs typeface="Arial" panose="020B0604020202020204" pitchFamily="34" charset="0"/>
            </a:endParaRPr>
          </a:p>
          <a:p>
            <a:r>
              <a:rPr lang="en-US" sz="2800" dirty="0">
                <a:solidFill>
                  <a:srgbClr val="F8F8F8"/>
                </a:solidFill>
                <a:latin typeface="Arial" panose="020B0604020202020204" pitchFamily="34" charset="0"/>
                <a:cs typeface="Arial" panose="020B0604020202020204" pitchFamily="34" charset="0"/>
              </a:rPr>
              <a:t> </a:t>
            </a:r>
            <a:r>
              <a:rPr lang="en-US" sz="2800" baseline="30000" dirty="0">
                <a:solidFill>
                  <a:srgbClr val="F8F8F8"/>
                </a:solidFill>
                <a:latin typeface="Arial" panose="020B0604020202020204" pitchFamily="34" charset="0"/>
                <a:cs typeface="Arial" panose="020B0604020202020204" pitchFamily="34" charset="0"/>
              </a:rPr>
              <a:t>15 </a:t>
            </a:r>
            <a:r>
              <a:rPr lang="en-US" sz="2800" dirty="0">
                <a:solidFill>
                  <a:srgbClr val="F8F8F8"/>
                </a:solidFill>
                <a:latin typeface="Arial" panose="020B0604020202020204" pitchFamily="34" charset="0"/>
                <a:cs typeface="Arial" panose="020B0604020202020204" pitchFamily="34" charset="0"/>
              </a:rPr>
              <a:t>but, speaking the truth in love, may grow up in all things into Him who is the head—Christ— </a:t>
            </a:r>
            <a:endParaRPr lang="en-US" sz="2800" b="1" dirty="0">
              <a:solidFill>
                <a:srgbClr val="F8F8F8"/>
              </a:solidFill>
              <a:highlight>
                <a:srgbClr val="FF0000"/>
              </a:highlight>
              <a:latin typeface="Arial" panose="020B0604020202020204" pitchFamily="34" charset="0"/>
              <a:cs typeface="Arial" panose="020B0604020202020204" pitchFamily="34" charset="0"/>
            </a:endParaRPr>
          </a:p>
        </p:txBody>
      </p:sp>
      <p:pic>
        <p:nvPicPr>
          <p:cNvPr id="6" name="Picture 5" descr="A picture containing text, wave&#10;&#10;Description automatically generated">
            <a:extLst>
              <a:ext uri="{FF2B5EF4-FFF2-40B4-BE49-F238E27FC236}">
                <a16:creationId xmlns:a16="http://schemas.microsoft.com/office/drawing/2014/main" id="{AEAB7B3B-CF01-4906-9BDE-F0C5B5F7F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78" y="1943999"/>
            <a:ext cx="5085721" cy="4006795"/>
          </a:xfrm>
          <a:prstGeom prst="rect">
            <a:avLst/>
          </a:prstGeom>
        </p:spPr>
      </p:pic>
    </p:spTree>
    <p:extLst>
      <p:ext uri="{BB962C8B-B14F-4D97-AF65-F5344CB8AC3E}">
        <p14:creationId xmlns:p14="http://schemas.microsoft.com/office/powerpoint/2010/main" val="3157798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fontScale="70000" lnSpcReduction="20000"/>
          </a:bodyPr>
          <a:lstStyle/>
          <a:p>
            <a:r>
              <a:rPr lang="en-US" sz="2800" baseline="30000" dirty="0">
                <a:solidFill>
                  <a:srgbClr val="F8F8F8"/>
                </a:solidFill>
                <a:latin typeface="Arial" panose="020B0604020202020204" pitchFamily="34" charset="0"/>
                <a:cs typeface="Arial" panose="020B0604020202020204" pitchFamily="34" charset="0"/>
              </a:rPr>
              <a:t>14 </a:t>
            </a:r>
            <a:r>
              <a:rPr lang="en-US" sz="2800" dirty="0">
                <a:solidFill>
                  <a:srgbClr val="F8F8F8"/>
                </a:solidFill>
                <a:latin typeface="Arial" panose="020B0604020202020204" pitchFamily="34" charset="0"/>
                <a:cs typeface="Arial" panose="020B0604020202020204" pitchFamily="34" charset="0"/>
              </a:rPr>
              <a:t>that we should no longer be children, </a:t>
            </a:r>
            <a:r>
              <a:rPr lang="en-US" sz="2800" dirty="0">
                <a:solidFill>
                  <a:srgbClr val="F8F8F8"/>
                </a:solidFill>
                <a:highlight>
                  <a:srgbClr val="FF0000"/>
                </a:highlight>
                <a:latin typeface="Arial" panose="020B0604020202020204" pitchFamily="34" charset="0"/>
                <a:cs typeface="Arial" panose="020B0604020202020204" pitchFamily="34" charset="0"/>
              </a:rPr>
              <a:t>tossed to and </a:t>
            </a:r>
            <a:r>
              <a:rPr lang="en-US" sz="2800" dirty="0" err="1">
                <a:solidFill>
                  <a:srgbClr val="F8F8F8"/>
                </a:solidFill>
                <a:highlight>
                  <a:srgbClr val="FF0000"/>
                </a:highlight>
                <a:latin typeface="Arial" panose="020B0604020202020204" pitchFamily="34" charset="0"/>
                <a:cs typeface="Arial" panose="020B0604020202020204" pitchFamily="34" charset="0"/>
              </a:rPr>
              <a:t>fro</a:t>
            </a:r>
            <a:r>
              <a:rPr lang="en-US" sz="2800" dirty="0">
                <a:solidFill>
                  <a:srgbClr val="F8F8F8"/>
                </a:solidFill>
                <a:highlight>
                  <a:srgbClr val="FF0000"/>
                </a:highlight>
                <a:latin typeface="Arial" panose="020B0604020202020204" pitchFamily="34" charset="0"/>
                <a:cs typeface="Arial" panose="020B0604020202020204" pitchFamily="34" charset="0"/>
              </a:rPr>
              <a:t> and carried about with every wind of doctrine</a:t>
            </a:r>
            <a:r>
              <a:rPr lang="en-US" sz="2800" dirty="0">
                <a:solidFill>
                  <a:srgbClr val="F8F8F8"/>
                </a:solidFill>
                <a:latin typeface="Arial" panose="020B0604020202020204" pitchFamily="34" charset="0"/>
                <a:cs typeface="Arial" panose="020B0604020202020204" pitchFamily="34" charset="0"/>
              </a:rPr>
              <a:t>, by the trickery of men, in the cunning craftiness of deceitful plotting,</a:t>
            </a:r>
          </a:p>
          <a:p>
            <a:pPr marL="1750" indent="0">
              <a:buNone/>
            </a:pPr>
            <a:endParaRPr lang="en-US" sz="2800" dirty="0">
              <a:solidFill>
                <a:srgbClr val="F8F8F8"/>
              </a:solidFill>
              <a:latin typeface="Arial" panose="020B0604020202020204" pitchFamily="34" charset="0"/>
              <a:cs typeface="Arial" panose="020B0604020202020204" pitchFamily="34" charset="0"/>
            </a:endParaRPr>
          </a:p>
          <a:p>
            <a:r>
              <a:rPr lang="en-US" sz="2800" dirty="0">
                <a:solidFill>
                  <a:srgbClr val="F8F8F8"/>
                </a:solidFill>
                <a:latin typeface="Arial" panose="020B0604020202020204" pitchFamily="34" charset="0"/>
                <a:cs typeface="Arial" panose="020B0604020202020204" pitchFamily="34" charset="0"/>
              </a:rPr>
              <a:t> </a:t>
            </a:r>
            <a:r>
              <a:rPr lang="en-US" sz="2800" baseline="30000" dirty="0">
                <a:solidFill>
                  <a:srgbClr val="F8F8F8"/>
                </a:solidFill>
                <a:latin typeface="Arial" panose="020B0604020202020204" pitchFamily="34" charset="0"/>
                <a:cs typeface="Arial" panose="020B0604020202020204" pitchFamily="34" charset="0"/>
              </a:rPr>
              <a:t>15 </a:t>
            </a:r>
            <a:r>
              <a:rPr lang="en-US" sz="2800" dirty="0">
                <a:solidFill>
                  <a:srgbClr val="F8F8F8"/>
                </a:solidFill>
                <a:latin typeface="Arial" panose="020B0604020202020204" pitchFamily="34" charset="0"/>
                <a:cs typeface="Arial" panose="020B0604020202020204" pitchFamily="34" charset="0"/>
              </a:rPr>
              <a:t>but, speaking the truth in love, may grow up in all things into Him who is the head—Christ— </a:t>
            </a:r>
            <a:endParaRPr lang="en-US" sz="2800" b="1" dirty="0">
              <a:solidFill>
                <a:srgbClr val="F8F8F8"/>
              </a:solidFill>
              <a:highlight>
                <a:srgbClr val="FF0000"/>
              </a:highlight>
              <a:latin typeface="Arial" panose="020B0604020202020204" pitchFamily="34" charset="0"/>
              <a:cs typeface="Arial" panose="020B0604020202020204" pitchFamily="34" charset="0"/>
            </a:endParaRPr>
          </a:p>
        </p:txBody>
      </p:sp>
      <p:pic>
        <p:nvPicPr>
          <p:cNvPr id="6" name="Picture 5" descr="A picture containing text, wave&#10;&#10;Description automatically generated">
            <a:extLst>
              <a:ext uri="{FF2B5EF4-FFF2-40B4-BE49-F238E27FC236}">
                <a16:creationId xmlns:a16="http://schemas.microsoft.com/office/drawing/2014/main" id="{AEAB7B3B-CF01-4906-9BDE-F0C5B5F7F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78" y="1943999"/>
            <a:ext cx="5085721" cy="4006795"/>
          </a:xfrm>
          <a:prstGeom prst="rect">
            <a:avLst/>
          </a:prstGeom>
        </p:spPr>
      </p:pic>
    </p:spTree>
    <p:extLst>
      <p:ext uri="{BB962C8B-B14F-4D97-AF65-F5344CB8AC3E}">
        <p14:creationId xmlns:p14="http://schemas.microsoft.com/office/powerpoint/2010/main" val="288297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fontScale="70000" lnSpcReduction="20000"/>
          </a:bodyPr>
          <a:lstStyle/>
          <a:p>
            <a:r>
              <a:rPr lang="en-US" sz="2800" baseline="30000" dirty="0">
                <a:solidFill>
                  <a:srgbClr val="F8F8F8"/>
                </a:solidFill>
                <a:latin typeface="Arial" panose="020B0604020202020204" pitchFamily="34" charset="0"/>
                <a:cs typeface="Arial" panose="020B0604020202020204" pitchFamily="34" charset="0"/>
              </a:rPr>
              <a:t>14 </a:t>
            </a:r>
            <a:r>
              <a:rPr lang="en-US" sz="2800" dirty="0">
                <a:solidFill>
                  <a:srgbClr val="F8F8F8"/>
                </a:solidFill>
                <a:latin typeface="Arial" panose="020B0604020202020204" pitchFamily="34" charset="0"/>
                <a:cs typeface="Arial" panose="020B0604020202020204" pitchFamily="34" charset="0"/>
              </a:rPr>
              <a:t>that we should no longer be children, tossed to and </a:t>
            </a:r>
            <a:r>
              <a:rPr lang="en-US" sz="2800" dirty="0" err="1">
                <a:solidFill>
                  <a:srgbClr val="F8F8F8"/>
                </a:solidFill>
                <a:latin typeface="Arial" panose="020B0604020202020204" pitchFamily="34" charset="0"/>
                <a:cs typeface="Arial" panose="020B0604020202020204" pitchFamily="34" charset="0"/>
              </a:rPr>
              <a:t>fro</a:t>
            </a:r>
            <a:r>
              <a:rPr lang="en-US" sz="2800" dirty="0">
                <a:solidFill>
                  <a:srgbClr val="F8F8F8"/>
                </a:solidFill>
                <a:latin typeface="Arial" panose="020B0604020202020204" pitchFamily="34" charset="0"/>
                <a:cs typeface="Arial" panose="020B0604020202020204" pitchFamily="34" charset="0"/>
              </a:rPr>
              <a:t> and carried about with every wind of doctrine, </a:t>
            </a:r>
            <a:r>
              <a:rPr lang="en-US" sz="2800" dirty="0">
                <a:solidFill>
                  <a:srgbClr val="F8F8F8"/>
                </a:solidFill>
                <a:highlight>
                  <a:srgbClr val="FF0000"/>
                </a:highlight>
                <a:latin typeface="Arial" panose="020B0604020202020204" pitchFamily="34" charset="0"/>
                <a:cs typeface="Arial" panose="020B0604020202020204" pitchFamily="34" charset="0"/>
              </a:rPr>
              <a:t>by the trickery of men, in the cunning craftiness of deceitful plotting,</a:t>
            </a:r>
          </a:p>
          <a:p>
            <a:pPr marL="1750" indent="0">
              <a:buNone/>
            </a:pPr>
            <a:endParaRPr lang="en-US" sz="2800" dirty="0">
              <a:solidFill>
                <a:srgbClr val="F8F8F8"/>
              </a:solidFill>
              <a:latin typeface="Arial" panose="020B0604020202020204" pitchFamily="34" charset="0"/>
              <a:cs typeface="Arial" panose="020B0604020202020204" pitchFamily="34" charset="0"/>
            </a:endParaRPr>
          </a:p>
          <a:p>
            <a:r>
              <a:rPr lang="en-US" sz="2800" dirty="0">
                <a:solidFill>
                  <a:srgbClr val="F8F8F8"/>
                </a:solidFill>
                <a:latin typeface="Arial" panose="020B0604020202020204" pitchFamily="34" charset="0"/>
                <a:cs typeface="Arial" panose="020B0604020202020204" pitchFamily="34" charset="0"/>
              </a:rPr>
              <a:t> </a:t>
            </a:r>
            <a:r>
              <a:rPr lang="en-US" sz="2800" baseline="30000" dirty="0">
                <a:solidFill>
                  <a:srgbClr val="F8F8F8"/>
                </a:solidFill>
                <a:latin typeface="Arial" panose="020B0604020202020204" pitchFamily="34" charset="0"/>
                <a:cs typeface="Arial" panose="020B0604020202020204" pitchFamily="34" charset="0"/>
              </a:rPr>
              <a:t>15 </a:t>
            </a:r>
            <a:r>
              <a:rPr lang="en-US" sz="2800" dirty="0">
                <a:solidFill>
                  <a:srgbClr val="F8F8F8"/>
                </a:solidFill>
                <a:latin typeface="Arial" panose="020B0604020202020204" pitchFamily="34" charset="0"/>
                <a:cs typeface="Arial" panose="020B0604020202020204" pitchFamily="34" charset="0"/>
              </a:rPr>
              <a:t>but, speaking the truth in love, may grow up in all things into Him who is the head—Christ— </a:t>
            </a:r>
            <a:endParaRPr lang="en-US" sz="2800" b="1" dirty="0">
              <a:solidFill>
                <a:srgbClr val="F8F8F8"/>
              </a:solidFill>
              <a:highlight>
                <a:srgbClr val="FF0000"/>
              </a:highlight>
              <a:latin typeface="Arial" panose="020B0604020202020204" pitchFamily="34" charset="0"/>
              <a:cs typeface="Arial" panose="020B0604020202020204" pitchFamily="34" charset="0"/>
            </a:endParaRPr>
          </a:p>
        </p:txBody>
      </p:sp>
      <p:pic>
        <p:nvPicPr>
          <p:cNvPr id="2050" name="Picture 2" descr="More 800 Trickery Synonyms. Similar words for Trickery.">
            <a:extLst>
              <a:ext uri="{FF2B5EF4-FFF2-40B4-BE49-F238E27FC236}">
                <a16:creationId xmlns:a16="http://schemas.microsoft.com/office/drawing/2014/main" id="{0B74B941-5202-4182-BE47-98F5E60DB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79" y="1944000"/>
            <a:ext cx="5085721" cy="400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96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fontScale="70000" lnSpcReduction="20000"/>
          </a:bodyPr>
          <a:lstStyle/>
          <a:p>
            <a:r>
              <a:rPr lang="en-US" sz="2800" baseline="30000" dirty="0">
                <a:solidFill>
                  <a:srgbClr val="F8F8F8"/>
                </a:solidFill>
                <a:latin typeface="Arial" panose="020B0604020202020204" pitchFamily="34" charset="0"/>
                <a:cs typeface="Arial" panose="020B0604020202020204" pitchFamily="34" charset="0"/>
              </a:rPr>
              <a:t>14 </a:t>
            </a:r>
            <a:r>
              <a:rPr lang="en-US" sz="2800" dirty="0">
                <a:solidFill>
                  <a:srgbClr val="F8F8F8"/>
                </a:solidFill>
                <a:latin typeface="Arial" panose="020B0604020202020204" pitchFamily="34" charset="0"/>
                <a:cs typeface="Arial" panose="020B0604020202020204" pitchFamily="34" charset="0"/>
              </a:rPr>
              <a:t>that we should no longer be children, tossed to and </a:t>
            </a:r>
            <a:r>
              <a:rPr lang="en-US" sz="2800" dirty="0" err="1">
                <a:solidFill>
                  <a:srgbClr val="F8F8F8"/>
                </a:solidFill>
                <a:latin typeface="Arial" panose="020B0604020202020204" pitchFamily="34" charset="0"/>
                <a:cs typeface="Arial" panose="020B0604020202020204" pitchFamily="34" charset="0"/>
              </a:rPr>
              <a:t>fro</a:t>
            </a:r>
            <a:r>
              <a:rPr lang="en-US" sz="2800" dirty="0">
                <a:solidFill>
                  <a:srgbClr val="F8F8F8"/>
                </a:solidFill>
                <a:latin typeface="Arial" panose="020B0604020202020204" pitchFamily="34" charset="0"/>
                <a:cs typeface="Arial" panose="020B0604020202020204" pitchFamily="34" charset="0"/>
              </a:rPr>
              <a:t> and carried about with every wind of doctrine, by the trickery of men, in the cunning craftiness of deceitful plotting,</a:t>
            </a:r>
          </a:p>
          <a:p>
            <a:pPr marL="1750" indent="0">
              <a:buNone/>
            </a:pPr>
            <a:endParaRPr lang="en-US" sz="2800" dirty="0">
              <a:solidFill>
                <a:srgbClr val="F8F8F8"/>
              </a:solidFill>
              <a:latin typeface="Arial" panose="020B0604020202020204" pitchFamily="34" charset="0"/>
              <a:cs typeface="Arial" panose="020B0604020202020204" pitchFamily="34" charset="0"/>
            </a:endParaRPr>
          </a:p>
          <a:p>
            <a:r>
              <a:rPr lang="en-US" sz="2800" dirty="0">
                <a:solidFill>
                  <a:srgbClr val="F8F8F8"/>
                </a:solidFill>
                <a:latin typeface="Arial" panose="020B0604020202020204" pitchFamily="34" charset="0"/>
                <a:cs typeface="Arial" panose="020B0604020202020204" pitchFamily="34" charset="0"/>
              </a:rPr>
              <a:t> </a:t>
            </a:r>
            <a:r>
              <a:rPr lang="en-US" sz="2800" baseline="30000" dirty="0">
                <a:solidFill>
                  <a:srgbClr val="F8F8F8"/>
                </a:solidFill>
                <a:latin typeface="Arial" panose="020B0604020202020204" pitchFamily="34" charset="0"/>
                <a:cs typeface="Arial" panose="020B0604020202020204" pitchFamily="34" charset="0"/>
              </a:rPr>
              <a:t>15 </a:t>
            </a:r>
            <a:r>
              <a:rPr lang="en-US" sz="2800" dirty="0">
                <a:solidFill>
                  <a:srgbClr val="F8F8F8"/>
                </a:solidFill>
                <a:latin typeface="Arial" panose="020B0604020202020204" pitchFamily="34" charset="0"/>
                <a:cs typeface="Arial" panose="020B0604020202020204" pitchFamily="34" charset="0"/>
              </a:rPr>
              <a:t>but, </a:t>
            </a:r>
            <a:r>
              <a:rPr lang="en-US" sz="2800" dirty="0">
                <a:solidFill>
                  <a:srgbClr val="F8F8F8"/>
                </a:solidFill>
                <a:highlight>
                  <a:srgbClr val="FF0000"/>
                </a:highlight>
                <a:latin typeface="Arial" panose="020B0604020202020204" pitchFamily="34" charset="0"/>
                <a:cs typeface="Arial" panose="020B0604020202020204" pitchFamily="34" charset="0"/>
              </a:rPr>
              <a:t>speaking the truth in love</a:t>
            </a:r>
            <a:r>
              <a:rPr lang="en-US" sz="2800" dirty="0">
                <a:solidFill>
                  <a:srgbClr val="F8F8F8"/>
                </a:solidFill>
                <a:latin typeface="Arial" panose="020B0604020202020204" pitchFamily="34" charset="0"/>
                <a:cs typeface="Arial" panose="020B0604020202020204" pitchFamily="34" charset="0"/>
              </a:rPr>
              <a:t>, may grow up in all things into Him who is the head—Christ— </a:t>
            </a:r>
            <a:endParaRPr lang="en-US" sz="2800" b="1" dirty="0">
              <a:solidFill>
                <a:srgbClr val="F8F8F8"/>
              </a:solidFill>
              <a:highlight>
                <a:srgbClr val="FF0000"/>
              </a:highlight>
              <a:latin typeface="Arial" panose="020B0604020202020204" pitchFamily="34" charset="0"/>
              <a:cs typeface="Arial" panose="020B0604020202020204" pitchFamily="34" charset="0"/>
            </a:endParaRPr>
          </a:p>
        </p:txBody>
      </p:sp>
      <p:pic>
        <p:nvPicPr>
          <p:cNvPr id="5" name="Picture 4" descr="Diagram&#10;&#10;Description automatically generated with medium confidence">
            <a:extLst>
              <a:ext uri="{FF2B5EF4-FFF2-40B4-BE49-F238E27FC236}">
                <a16:creationId xmlns:a16="http://schemas.microsoft.com/office/drawing/2014/main" id="{CBC58F98-4B35-4C7F-BDD3-E121852BE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79" y="2049088"/>
            <a:ext cx="5085721" cy="3901712"/>
          </a:xfrm>
          <a:prstGeom prst="rect">
            <a:avLst/>
          </a:prstGeom>
        </p:spPr>
      </p:pic>
    </p:spTree>
    <p:extLst>
      <p:ext uri="{BB962C8B-B14F-4D97-AF65-F5344CB8AC3E}">
        <p14:creationId xmlns:p14="http://schemas.microsoft.com/office/powerpoint/2010/main" val="4021896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fontScale="70000" lnSpcReduction="20000"/>
          </a:bodyPr>
          <a:lstStyle/>
          <a:p>
            <a:r>
              <a:rPr lang="en-US" sz="2800" baseline="30000" dirty="0">
                <a:solidFill>
                  <a:srgbClr val="F8F8F8"/>
                </a:solidFill>
                <a:latin typeface="Arial" panose="020B0604020202020204" pitchFamily="34" charset="0"/>
                <a:cs typeface="Arial" panose="020B0604020202020204" pitchFamily="34" charset="0"/>
              </a:rPr>
              <a:t>14 </a:t>
            </a:r>
            <a:r>
              <a:rPr lang="en-US" sz="2800" dirty="0">
                <a:solidFill>
                  <a:srgbClr val="F8F8F8"/>
                </a:solidFill>
                <a:latin typeface="Arial" panose="020B0604020202020204" pitchFamily="34" charset="0"/>
                <a:cs typeface="Arial" panose="020B0604020202020204" pitchFamily="34" charset="0"/>
              </a:rPr>
              <a:t>that we should no longer be children, tossed to and </a:t>
            </a:r>
            <a:r>
              <a:rPr lang="en-US" sz="2800" dirty="0" err="1">
                <a:solidFill>
                  <a:srgbClr val="F8F8F8"/>
                </a:solidFill>
                <a:latin typeface="Arial" panose="020B0604020202020204" pitchFamily="34" charset="0"/>
                <a:cs typeface="Arial" panose="020B0604020202020204" pitchFamily="34" charset="0"/>
              </a:rPr>
              <a:t>fro</a:t>
            </a:r>
            <a:r>
              <a:rPr lang="en-US" sz="2800" dirty="0">
                <a:solidFill>
                  <a:srgbClr val="F8F8F8"/>
                </a:solidFill>
                <a:latin typeface="Arial" panose="020B0604020202020204" pitchFamily="34" charset="0"/>
                <a:cs typeface="Arial" panose="020B0604020202020204" pitchFamily="34" charset="0"/>
              </a:rPr>
              <a:t> and carried about with every wind of doctrine, by the trickery of men, in the cunning craftiness of deceitful plotting,</a:t>
            </a:r>
          </a:p>
          <a:p>
            <a:pPr marL="1750" indent="0">
              <a:buNone/>
            </a:pPr>
            <a:endParaRPr lang="en-US" sz="2800" dirty="0">
              <a:solidFill>
                <a:srgbClr val="F8F8F8"/>
              </a:solidFill>
              <a:latin typeface="Arial" panose="020B0604020202020204" pitchFamily="34" charset="0"/>
              <a:cs typeface="Arial" panose="020B0604020202020204" pitchFamily="34" charset="0"/>
            </a:endParaRPr>
          </a:p>
          <a:p>
            <a:r>
              <a:rPr lang="en-US" sz="2800" dirty="0">
                <a:solidFill>
                  <a:srgbClr val="F8F8F8"/>
                </a:solidFill>
                <a:latin typeface="Arial" panose="020B0604020202020204" pitchFamily="34" charset="0"/>
                <a:cs typeface="Arial" panose="020B0604020202020204" pitchFamily="34" charset="0"/>
              </a:rPr>
              <a:t> </a:t>
            </a:r>
            <a:r>
              <a:rPr lang="en-US" sz="2800" baseline="30000" dirty="0">
                <a:solidFill>
                  <a:srgbClr val="F8F8F8"/>
                </a:solidFill>
                <a:latin typeface="Arial" panose="020B0604020202020204" pitchFamily="34" charset="0"/>
                <a:cs typeface="Arial" panose="020B0604020202020204" pitchFamily="34" charset="0"/>
              </a:rPr>
              <a:t>15 </a:t>
            </a:r>
            <a:r>
              <a:rPr lang="en-US" sz="2800" dirty="0">
                <a:solidFill>
                  <a:srgbClr val="F8F8F8"/>
                </a:solidFill>
                <a:latin typeface="Arial" panose="020B0604020202020204" pitchFamily="34" charset="0"/>
                <a:cs typeface="Arial" panose="020B0604020202020204" pitchFamily="34" charset="0"/>
              </a:rPr>
              <a:t>but, </a:t>
            </a:r>
            <a:r>
              <a:rPr lang="en-US" sz="2800" dirty="0">
                <a:solidFill>
                  <a:srgbClr val="F8F8F8"/>
                </a:solidFill>
                <a:highlight>
                  <a:srgbClr val="FF0000"/>
                </a:highlight>
                <a:latin typeface="Arial" panose="020B0604020202020204" pitchFamily="34" charset="0"/>
                <a:cs typeface="Arial" panose="020B0604020202020204" pitchFamily="34" charset="0"/>
              </a:rPr>
              <a:t>speaking the truth in love</a:t>
            </a:r>
            <a:r>
              <a:rPr lang="en-US" sz="2800" dirty="0">
                <a:solidFill>
                  <a:srgbClr val="F8F8F8"/>
                </a:solidFill>
                <a:latin typeface="Arial" panose="020B0604020202020204" pitchFamily="34" charset="0"/>
                <a:cs typeface="Arial" panose="020B0604020202020204" pitchFamily="34" charset="0"/>
              </a:rPr>
              <a:t>, may grow up in all things into Him who is the head—Christ— </a:t>
            </a:r>
            <a:endParaRPr lang="en-US" sz="2800" b="1" dirty="0">
              <a:solidFill>
                <a:srgbClr val="F8F8F8"/>
              </a:solidFill>
              <a:highlight>
                <a:srgbClr val="FF0000"/>
              </a:highlight>
              <a:latin typeface="Arial" panose="020B0604020202020204" pitchFamily="34" charset="0"/>
              <a:cs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7947E62A-84E5-4F60-A5BA-A564906AE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78" y="1944000"/>
            <a:ext cx="5085721" cy="4006793"/>
          </a:xfrm>
          <a:prstGeom prst="rect">
            <a:avLst/>
          </a:prstGeom>
        </p:spPr>
      </p:pic>
    </p:spTree>
    <p:extLst>
      <p:ext uri="{BB962C8B-B14F-4D97-AF65-F5344CB8AC3E}">
        <p14:creationId xmlns:p14="http://schemas.microsoft.com/office/powerpoint/2010/main" val="512726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fontScale="70000" lnSpcReduction="20000"/>
          </a:bodyPr>
          <a:lstStyle/>
          <a:p>
            <a:r>
              <a:rPr lang="en-US" sz="2800" baseline="30000" dirty="0">
                <a:solidFill>
                  <a:srgbClr val="F8F8F8"/>
                </a:solidFill>
                <a:latin typeface="Arial" panose="020B0604020202020204" pitchFamily="34" charset="0"/>
                <a:cs typeface="Arial" panose="020B0604020202020204" pitchFamily="34" charset="0"/>
              </a:rPr>
              <a:t>14 </a:t>
            </a:r>
            <a:r>
              <a:rPr lang="en-US" sz="2800" dirty="0">
                <a:solidFill>
                  <a:srgbClr val="F8F8F8"/>
                </a:solidFill>
                <a:latin typeface="Arial" panose="020B0604020202020204" pitchFamily="34" charset="0"/>
                <a:cs typeface="Arial" panose="020B0604020202020204" pitchFamily="34" charset="0"/>
              </a:rPr>
              <a:t>that we should no longer be children, tossed to and </a:t>
            </a:r>
            <a:r>
              <a:rPr lang="en-US" sz="2800" dirty="0" err="1">
                <a:solidFill>
                  <a:srgbClr val="F8F8F8"/>
                </a:solidFill>
                <a:latin typeface="Arial" panose="020B0604020202020204" pitchFamily="34" charset="0"/>
                <a:cs typeface="Arial" panose="020B0604020202020204" pitchFamily="34" charset="0"/>
              </a:rPr>
              <a:t>fro</a:t>
            </a:r>
            <a:r>
              <a:rPr lang="en-US" sz="2800" dirty="0">
                <a:solidFill>
                  <a:srgbClr val="F8F8F8"/>
                </a:solidFill>
                <a:latin typeface="Arial" panose="020B0604020202020204" pitchFamily="34" charset="0"/>
                <a:cs typeface="Arial" panose="020B0604020202020204" pitchFamily="34" charset="0"/>
              </a:rPr>
              <a:t> and carried about with every wind of doctrine, by the trickery of men, in the cunning craftiness of deceitful plotting,</a:t>
            </a:r>
          </a:p>
          <a:p>
            <a:pPr marL="1750" indent="0">
              <a:buNone/>
            </a:pPr>
            <a:endParaRPr lang="en-US" sz="2800" dirty="0">
              <a:solidFill>
                <a:srgbClr val="F8F8F8"/>
              </a:solidFill>
              <a:latin typeface="Arial" panose="020B0604020202020204" pitchFamily="34" charset="0"/>
              <a:cs typeface="Arial" panose="020B0604020202020204" pitchFamily="34" charset="0"/>
            </a:endParaRPr>
          </a:p>
          <a:p>
            <a:r>
              <a:rPr lang="en-US" sz="2800" dirty="0">
                <a:solidFill>
                  <a:srgbClr val="F8F8F8"/>
                </a:solidFill>
                <a:latin typeface="Arial" panose="020B0604020202020204" pitchFamily="34" charset="0"/>
                <a:cs typeface="Arial" panose="020B0604020202020204" pitchFamily="34" charset="0"/>
              </a:rPr>
              <a:t> </a:t>
            </a:r>
            <a:r>
              <a:rPr lang="en-US" sz="2800" baseline="30000" dirty="0">
                <a:solidFill>
                  <a:srgbClr val="F8F8F8"/>
                </a:solidFill>
                <a:latin typeface="Arial" panose="020B0604020202020204" pitchFamily="34" charset="0"/>
                <a:cs typeface="Arial" panose="020B0604020202020204" pitchFamily="34" charset="0"/>
              </a:rPr>
              <a:t>15 </a:t>
            </a:r>
            <a:r>
              <a:rPr lang="en-US" sz="2800" dirty="0">
                <a:solidFill>
                  <a:srgbClr val="F8F8F8"/>
                </a:solidFill>
                <a:latin typeface="Arial" panose="020B0604020202020204" pitchFamily="34" charset="0"/>
                <a:cs typeface="Arial" panose="020B0604020202020204" pitchFamily="34" charset="0"/>
              </a:rPr>
              <a:t>but, speaking the truth in love, may </a:t>
            </a:r>
            <a:r>
              <a:rPr lang="en-US" sz="2800" dirty="0">
                <a:solidFill>
                  <a:srgbClr val="F8F8F8"/>
                </a:solidFill>
                <a:highlight>
                  <a:srgbClr val="FF0000"/>
                </a:highlight>
                <a:latin typeface="Arial" panose="020B0604020202020204" pitchFamily="34" charset="0"/>
                <a:cs typeface="Arial" panose="020B0604020202020204" pitchFamily="34" charset="0"/>
              </a:rPr>
              <a:t>grow up in all things</a:t>
            </a:r>
            <a:r>
              <a:rPr lang="en-US" sz="2800" dirty="0">
                <a:solidFill>
                  <a:srgbClr val="F8F8F8"/>
                </a:solidFill>
                <a:latin typeface="Arial" panose="020B0604020202020204" pitchFamily="34" charset="0"/>
                <a:cs typeface="Arial" panose="020B0604020202020204" pitchFamily="34" charset="0"/>
              </a:rPr>
              <a:t> into Him who is the head—Christ— </a:t>
            </a:r>
            <a:endParaRPr lang="en-US" sz="2800" b="1" dirty="0">
              <a:solidFill>
                <a:srgbClr val="F8F8F8"/>
              </a:solidFill>
              <a:highlight>
                <a:srgbClr val="FF0000"/>
              </a:highlight>
              <a:latin typeface="Arial" panose="020B0604020202020204" pitchFamily="34" charset="0"/>
              <a:cs typeface="Arial" panose="020B0604020202020204" pitchFamily="34" charset="0"/>
            </a:endParaRPr>
          </a:p>
        </p:txBody>
      </p:sp>
      <p:pic>
        <p:nvPicPr>
          <p:cNvPr id="5" name="Picture 4" descr="A sign in a field&#10;&#10;Description automatically generated with low confidence">
            <a:extLst>
              <a:ext uri="{FF2B5EF4-FFF2-40B4-BE49-F238E27FC236}">
                <a16:creationId xmlns:a16="http://schemas.microsoft.com/office/drawing/2014/main" id="{9DA32F90-AF73-47EB-988A-6991C81F0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79" y="2000249"/>
            <a:ext cx="5085721" cy="3950547"/>
          </a:xfrm>
          <a:prstGeom prst="rect">
            <a:avLst/>
          </a:prstGeom>
        </p:spPr>
      </p:pic>
    </p:spTree>
    <p:extLst>
      <p:ext uri="{BB962C8B-B14F-4D97-AF65-F5344CB8AC3E}">
        <p14:creationId xmlns:p14="http://schemas.microsoft.com/office/powerpoint/2010/main" val="173291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4AE17-610B-4481-B0DC-2C567829CEF7}"/>
              </a:ext>
            </a:extLst>
          </p:cNvPr>
          <p:cNvSpPr>
            <a:spLocks noGrp="1"/>
          </p:cNvSpPr>
          <p:nvPr>
            <p:ph type="title"/>
          </p:nvPr>
        </p:nvSpPr>
        <p:spPr/>
        <p:txBody>
          <a:bodyPr>
            <a:noAutofit/>
          </a:bodyPr>
          <a:lstStyle/>
          <a:p>
            <a:r>
              <a:rPr lang="en-US" sz="9600" dirty="0"/>
              <a:t>Introduction</a:t>
            </a:r>
          </a:p>
        </p:txBody>
      </p:sp>
      <p:sp>
        <p:nvSpPr>
          <p:cNvPr id="3" name="Content Placeholder 2">
            <a:extLst>
              <a:ext uri="{FF2B5EF4-FFF2-40B4-BE49-F238E27FC236}">
                <a16:creationId xmlns:a16="http://schemas.microsoft.com/office/drawing/2014/main" id="{3BD6E358-6792-4616-85FC-368875A2A2B1}"/>
              </a:ext>
            </a:extLst>
          </p:cNvPr>
          <p:cNvSpPr>
            <a:spLocks noGrp="1"/>
          </p:cNvSpPr>
          <p:nvPr>
            <p:ph idx="1"/>
          </p:nvPr>
        </p:nvSpPr>
        <p:spPr>
          <a:xfrm>
            <a:off x="403250" y="1735200"/>
            <a:ext cx="10163880" cy="4426449"/>
          </a:xfrm>
        </p:spPr>
        <p:txBody>
          <a:bodyPr>
            <a:normAutofit/>
          </a:bodyPr>
          <a:lstStyle/>
          <a:p>
            <a:r>
              <a:rPr lang="en-US" sz="2400" b="1" dirty="0">
                <a:solidFill>
                  <a:srgbClr val="FFFFFF"/>
                </a:solidFill>
                <a:latin typeface="Arial" panose="020B0604020202020204" pitchFamily="34" charset="0"/>
                <a:cs typeface="Arial" panose="020B0604020202020204" pitchFamily="34" charset="0"/>
              </a:rPr>
              <a:t>Paul has mentioned the various gifts that have been given to the church</a:t>
            </a:r>
          </a:p>
          <a:p>
            <a:endParaRPr lang="en-US" sz="2400" b="1" dirty="0">
              <a:solidFill>
                <a:srgbClr val="FFFFFF"/>
              </a:solidFill>
              <a:latin typeface="Arial" panose="020B0604020202020204" pitchFamily="34" charset="0"/>
              <a:cs typeface="Arial" panose="020B0604020202020204" pitchFamily="34" charset="0"/>
            </a:endParaRPr>
          </a:p>
          <a:p>
            <a:r>
              <a:rPr lang="en-US" sz="2400" b="1" dirty="0">
                <a:solidFill>
                  <a:srgbClr val="FFFFFF"/>
                </a:solidFill>
                <a:latin typeface="Arial" panose="020B0604020202020204" pitchFamily="34" charset="0"/>
                <a:cs typeface="Arial" panose="020B0604020202020204" pitchFamily="34" charset="0"/>
              </a:rPr>
              <a:t>Paul is now going to explain the purpose behind these gifts</a:t>
            </a:r>
          </a:p>
          <a:p>
            <a:endParaRPr lang="en-US" sz="2400" b="1" dirty="0">
              <a:solidFill>
                <a:srgbClr val="FFFFFF"/>
              </a:solidFill>
              <a:latin typeface="Arial" panose="020B0604020202020204" pitchFamily="34" charset="0"/>
              <a:cs typeface="Arial" panose="020B0604020202020204" pitchFamily="34" charset="0"/>
            </a:endParaRPr>
          </a:p>
          <a:p>
            <a:r>
              <a:rPr lang="en-US" sz="2400" b="1" dirty="0">
                <a:solidFill>
                  <a:srgbClr val="FFFFFF"/>
                </a:solidFill>
                <a:latin typeface="Arial" panose="020B0604020202020204" pitchFamily="34" charset="0"/>
                <a:cs typeface="Arial" panose="020B0604020202020204" pitchFamily="34" charset="0"/>
              </a:rPr>
              <a:t>As we study the purpose, we will see that ultimately the purpose of the gifts is to help the church grow in unity </a:t>
            </a:r>
            <a:endParaRPr lang="en-US" sz="2400" dirty="0">
              <a:solidFill>
                <a:srgbClr val="FFFFFF"/>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845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Autofit/>
          </a:bodyPr>
          <a:lstStyle/>
          <a:p>
            <a:r>
              <a:rPr lang="en-US" sz="2400" baseline="30000" dirty="0">
                <a:solidFill>
                  <a:srgbClr val="F8F8F8"/>
                </a:solidFill>
                <a:highlight>
                  <a:srgbClr val="FF0000"/>
                </a:highlight>
                <a:latin typeface="Arial" panose="020B0604020202020204" pitchFamily="34" charset="0"/>
                <a:cs typeface="Arial" panose="020B0604020202020204" pitchFamily="34" charset="0"/>
              </a:rPr>
              <a:t>16 </a:t>
            </a:r>
            <a:r>
              <a:rPr lang="en-US" sz="2400" dirty="0">
                <a:solidFill>
                  <a:srgbClr val="F8F8F8"/>
                </a:solidFill>
                <a:highlight>
                  <a:srgbClr val="FF0000"/>
                </a:highlight>
                <a:latin typeface="Arial" panose="020B0604020202020204" pitchFamily="34" charset="0"/>
                <a:cs typeface="Arial" panose="020B0604020202020204" pitchFamily="34" charset="0"/>
              </a:rPr>
              <a:t>from whom the whole body, joined and knit together by what every joint supplies</a:t>
            </a:r>
            <a:r>
              <a:rPr lang="en-US" sz="2400" dirty="0">
                <a:solidFill>
                  <a:srgbClr val="F8F8F8"/>
                </a:solidFill>
                <a:latin typeface="Arial" panose="020B0604020202020204" pitchFamily="34" charset="0"/>
                <a:cs typeface="Arial" panose="020B0604020202020204" pitchFamily="34" charset="0"/>
              </a:rPr>
              <a:t>, according to the effective working by which every part does its share, causes growth of the body for the edifying of itself in love.</a:t>
            </a:r>
            <a:endParaRPr lang="en-US" sz="2400" b="1" dirty="0">
              <a:solidFill>
                <a:srgbClr val="F8F8F8"/>
              </a:solidFill>
              <a:highlight>
                <a:srgbClr val="FF0000"/>
              </a:highlight>
              <a:latin typeface="Arial" panose="020B0604020202020204" pitchFamily="34" charset="0"/>
              <a:cs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A456BA37-6576-446C-89BA-A38D5107D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20" y="2000249"/>
            <a:ext cx="4972680" cy="4006795"/>
          </a:xfrm>
          <a:prstGeom prst="rect">
            <a:avLst/>
          </a:prstGeom>
        </p:spPr>
      </p:pic>
    </p:spTree>
    <p:extLst>
      <p:ext uri="{BB962C8B-B14F-4D97-AF65-F5344CB8AC3E}">
        <p14:creationId xmlns:p14="http://schemas.microsoft.com/office/powerpoint/2010/main" val="190032653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Autofit/>
          </a:bodyPr>
          <a:lstStyle/>
          <a:p>
            <a:r>
              <a:rPr lang="en-US" sz="2400" baseline="30000" dirty="0">
                <a:solidFill>
                  <a:srgbClr val="F8F8F8"/>
                </a:solidFill>
                <a:latin typeface="Arial" panose="020B0604020202020204" pitchFamily="34" charset="0"/>
                <a:cs typeface="Arial" panose="020B0604020202020204" pitchFamily="34" charset="0"/>
              </a:rPr>
              <a:t>16 </a:t>
            </a:r>
            <a:r>
              <a:rPr lang="en-US" sz="2400" dirty="0">
                <a:solidFill>
                  <a:srgbClr val="F8F8F8"/>
                </a:solidFill>
                <a:latin typeface="Arial" panose="020B0604020202020204" pitchFamily="34" charset="0"/>
                <a:cs typeface="Arial" panose="020B0604020202020204" pitchFamily="34" charset="0"/>
              </a:rPr>
              <a:t>from whom the whole body, joined and knit together by what every joint supplies, </a:t>
            </a:r>
            <a:r>
              <a:rPr lang="en-US" sz="2400" dirty="0">
                <a:solidFill>
                  <a:srgbClr val="F8F8F8"/>
                </a:solidFill>
                <a:highlight>
                  <a:srgbClr val="FF0000"/>
                </a:highlight>
                <a:latin typeface="Arial" panose="020B0604020202020204" pitchFamily="34" charset="0"/>
                <a:cs typeface="Arial" panose="020B0604020202020204" pitchFamily="34" charset="0"/>
              </a:rPr>
              <a:t>according to the effective working by which every part does its share</a:t>
            </a:r>
            <a:r>
              <a:rPr lang="en-US" sz="2400" dirty="0">
                <a:solidFill>
                  <a:srgbClr val="F8F8F8"/>
                </a:solidFill>
                <a:latin typeface="Arial" panose="020B0604020202020204" pitchFamily="34" charset="0"/>
                <a:cs typeface="Arial" panose="020B0604020202020204" pitchFamily="34" charset="0"/>
              </a:rPr>
              <a:t>, causes growth of the body for the edifying of itself in love.</a:t>
            </a:r>
            <a:endParaRPr lang="en-US" sz="2400" b="1" dirty="0">
              <a:solidFill>
                <a:srgbClr val="F8F8F8"/>
              </a:solidFill>
              <a:highlight>
                <a:srgbClr val="FF0000"/>
              </a:highlight>
              <a:latin typeface="Arial" panose="020B0604020202020204" pitchFamily="34" charset="0"/>
              <a:cs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A456BA37-6576-446C-89BA-A38D5107D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20" y="2000249"/>
            <a:ext cx="4972680" cy="4006795"/>
          </a:xfrm>
          <a:prstGeom prst="rect">
            <a:avLst/>
          </a:prstGeom>
        </p:spPr>
      </p:pic>
    </p:spTree>
    <p:extLst>
      <p:ext uri="{BB962C8B-B14F-4D97-AF65-F5344CB8AC3E}">
        <p14:creationId xmlns:p14="http://schemas.microsoft.com/office/powerpoint/2010/main" val="100791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Autofit/>
          </a:bodyPr>
          <a:lstStyle/>
          <a:p>
            <a:r>
              <a:rPr lang="en-US" sz="2400" baseline="30000" dirty="0">
                <a:solidFill>
                  <a:srgbClr val="F8F8F8"/>
                </a:solidFill>
                <a:latin typeface="Arial" panose="020B0604020202020204" pitchFamily="34" charset="0"/>
                <a:cs typeface="Arial" panose="020B0604020202020204" pitchFamily="34" charset="0"/>
              </a:rPr>
              <a:t>16 </a:t>
            </a:r>
            <a:r>
              <a:rPr lang="en-US" sz="2400" dirty="0">
                <a:solidFill>
                  <a:srgbClr val="F8F8F8"/>
                </a:solidFill>
                <a:latin typeface="Arial" panose="020B0604020202020204" pitchFamily="34" charset="0"/>
                <a:cs typeface="Arial" panose="020B0604020202020204" pitchFamily="34" charset="0"/>
              </a:rPr>
              <a:t>from whom the whole body, joined and knit together by what every joint supplies, according to the effective working by which every part does its share, </a:t>
            </a:r>
            <a:r>
              <a:rPr lang="en-US" sz="2400" dirty="0">
                <a:solidFill>
                  <a:srgbClr val="F8F8F8"/>
                </a:solidFill>
                <a:highlight>
                  <a:srgbClr val="FF0000"/>
                </a:highlight>
                <a:latin typeface="Arial" panose="020B0604020202020204" pitchFamily="34" charset="0"/>
                <a:cs typeface="Arial" panose="020B0604020202020204" pitchFamily="34" charset="0"/>
              </a:rPr>
              <a:t>causes growth of the body for the edifying of itself in love.</a:t>
            </a:r>
            <a:endParaRPr lang="en-US" sz="2400" b="1" dirty="0">
              <a:solidFill>
                <a:srgbClr val="F8F8F8"/>
              </a:solidFill>
              <a:highlight>
                <a:srgbClr val="FF0000"/>
              </a:highlight>
              <a:latin typeface="Arial" panose="020B0604020202020204" pitchFamily="34" charset="0"/>
              <a:cs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A456BA37-6576-446C-89BA-A38D5107D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20" y="2000249"/>
            <a:ext cx="4972680" cy="4006795"/>
          </a:xfrm>
          <a:prstGeom prst="rect">
            <a:avLst/>
          </a:prstGeom>
        </p:spPr>
      </p:pic>
    </p:spTree>
    <p:extLst>
      <p:ext uri="{BB962C8B-B14F-4D97-AF65-F5344CB8AC3E}">
        <p14:creationId xmlns:p14="http://schemas.microsoft.com/office/powerpoint/2010/main" val="226858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fontScale="70000" lnSpcReduction="20000"/>
          </a:bodyPr>
          <a:lstStyle/>
          <a:p>
            <a:r>
              <a:rPr lang="en-US" sz="2800" dirty="0">
                <a:solidFill>
                  <a:srgbClr val="F8F8F8"/>
                </a:solidFill>
                <a:latin typeface="Arial" panose="020B0604020202020204" pitchFamily="34" charset="0"/>
                <a:cs typeface="Arial" panose="020B0604020202020204" pitchFamily="34" charset="0"/>
              </a:rPr>
              <a:t>Eph 4:12 “</a:t>
            </a:r>
            <a:r>
              <a:rPr lang="en-US" sz="2800" baseline="30000" dirty="0">
                <a:solidFill>
                  <a:srgbClr val="F8F8F8"/>
                </a:solidFill>
                <a:latin typeface="Arial" panose="020B0604020202020204" pitchFamily="34" charset="0"/>
                <a:cs typeface="Arial" panose="020B0604020202020204" pitchFamily="34" charset="0"/>
              </a:rPr>
              <a:t>12 </a:t>
            </a:r>
            <a:r>
              <a:rPr lang="en-US" sz="2800" dirty="0">
                <a:solidFill>
                  <a:srgbClr val="F8F8F8"/>
                </a:solidFill>
                <a:latin typeface="Arial" panose="020B0604020202020204" pitchFamily="34" charset="0"/>
                <a:cs typeface="Arial" panose="020B0604020202020204" pitchFamily="34" charset="0"/>
              </a:rPr>
              <a:t>for the equipping of the saints for the work of ministry, for the edifying of the body of Christ,</a:t>
            </a:r>
          </a:p>
          <a:p>
            <a:endParaRPr lang="en-US" sz="2800" dirty="0">
              <a:solidFill>
                <a:srgbClr val="F8F8F8"/>
              </a:solidFill>
              <a:latin typeface="Arial" panose="020B0604020202020204" pitchFamily="34" charset="0"/>
              <a:cs typeface="Arial" panose="020B0604020202020204" pitchFamily="34" charset="0"/>
            </a:endParaRPr>
          </a:p>
          <a:p>
            <a:r>
              <a:rPr lang="en-US" sz="2800" dirty="0">
                <a:solidFill>
                  <a:srgbClr val="F8F8F8"/>
                </a:solidFill>
                <a:latin typeface="Arial" panose="020B0604020202020204" pitchFamily="34" charset="0"/>
                <a:cs typeface="Arial" panose="020B0604020202020204" pitchFamily="34" charset="0"/>
              </a:rPr>
              <a:t> </a:t>
            </a:r>
            <a:r>
              <a:rPr lang="en-US" sz="2800" baseline="30000" dirty="0">
                <a:solidFill>
                  <a:srgbClr val="F8F8F8"/>
                </a:solidFill>
                <a:latin typeface="Arial" panose="020B0604020202020204" pitchFamily="34" charset="0"/>
                <a:cs typeface="Arial" panose="020B0604020202020204" pitchFamily="34" charset="0"/>
              </a:rPr>
              <a:t>13 </a:t>
            </a:r>
            <a:r>
              <a:rPr lang="en-US" sz="2800" dirty="0">
                <a:solidFill>
                  <a:srgbClr val="F8F8F8"/>
                </a:solidFill>
                <a:latin typeface="Arial" panose="020B0604020202020204" pitchFamily="34" charset="0"/>
                <a:cs typeface="Arial" panose="020B0604020202020204" pitchFamily="34" charset="0"/>
              </a:rPr>
              <a:t>till we all come to the unity of the faith and of the knowledge of the Son of God, to a perfect man, to the measure of the stature of the fullness of Christ;</a:t>
            </a:r>
            <a:endParaRPr lang="en-US" sz="2800" b="1" dirty="0">
              <a:solidFill>
                <a:srgbClr val="F8F8F8"/>
              </a:solidFill>
              <a:latin typeface="Arial" panose="020B0604020202020204" pitchFamily="34" charset="0"/>
              <a:cs typeface="Arial" panose="020B0604020202020204" pitchFamily="34" charset="0"/>
            </a:endParaRPr>
          </a:p>
        </p:txBody>
      </p:sp>
      <p:pic>
        <p:nvPicPr>
          <p:cNvPr id="5" name="Picture 4" descr="Text, letter&#10;&#10;Description automatically generated">
            <a:extLst>
              <a:ext uri="{FF2B5EF4-FFF2-40B4-BE49-F238E27FC236}">
                <a16:creationId xmlns:a16="http://schemas.microsoft.com/office/drawing/2014/main" id="{86BE78C4-5E95-4841-807C-B2613F485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79" y="1958070"/>
            <a:ext cx="5085721" cy="4511127"/>
          </a:xfrm>
          <a:prstGeom prst="rect">
            <a:avLst/>
          </a:prstGeom>
        </p:spPr>
      </p:pic>
    </p:spTree>
    <p:extLst>
      <p:ext uri="{BB962C8B-B14F-4D97-AF65-F5344CB8AC3E}">
        <p14:creationId xmlns:p14="http://schemas.microsoft.com/office/powerpoint/2010/main" val="1453563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fontScale="70000" lnSpcReduction="20000"/>
          </a:bodyPr>
          <a:lstStyle/>
          <a:p>
            <a:r>
              <a:rPr lang="en-US" sz="2800" dirty="0">
                <a:solidFill>
                  <a:srgbClr val="F8F8F8"/>
                </a:solidFill>
                <a:latin typeface="Arial" panose="020B0604020202020204" pitchFamily="34" charset="0"/>
                <a:cs typeface="Arial" panose="020B0604020202020204" pitchFamily="34" charset="0"/>
              </a:rPr>
              <a:t>Eph 4:12 “</a:t>
            </a:r>
            <a:r>
              <a:rPr lang="en-US" sz="2800" baseline="30000" dirty="0">
                <a:solidFill>
                  <a:srgbClr val="F8F8F8"/>
                </a:solidFill>
                <a:latin typeface="Arial" panose="020B0604020202020204" pitchFamily="34" charset="0"/>
                <a:cs typeface="Arial" panose="020B0604020202020204" pitchFamily="34" charset="0"/>
              </a:rPr>
              <a:t>12 </a:t>
            </a:r>
            <a:r>
              <a:rPr lang="en-US" sz="2800" dirty="0">
                <a:solidFill>
                  <a:srgbClr val="F8F8F8"/>
                </a:solidFill>
                <a:highlight>
                  <a:srgbClr val="FF0000"/>
                </a:highlight>
                <a:latin typeface="Arial" panose="020B0604020202020204" pitchFamily="34" charset="0"/>
                <a:cs typeface="Arial" panose="020B0604020202020204" pitchFamily="34" charset="0"/>
              </a:rPr>
              <a:t>for the equipping of the saints</a:t>
            </a:r>
            <a:r>
              <a:rPr lang="en-US" sz="2800" dirty="0">
                <a:solidFill>
                  <a:srgbClr val="F8F8F8"/>
                </a:solidFill>
                <a:latin typeface="Arial" panose="020B0604020202020204" pitchFamily="34" charset="0"/>
                <a:cs typeface="Arial" panose="020B0604020202020204" pitchFamily="34" charset="0"/>
              </a:rPr>
              <a:t> for the work of ministry, for the edifying of the body of Christ,</a:t>
            </a:r>
          </a:p>
          <a:p>
            <a:endParaRPr lang="en-US" sz="2800" dirty="0">
              <a:solidFill>
                <a:srgbClr val="F8F8F8"/>
              </a:solidFill>
              <a:latin typeface="Arial" panose="020B0604020202020204" pitchFamily="34" charset="0"/>
              <a:cs typeface="Arial" panose="020B0604020202020204" pitchFamily="34" charset="0"/>
            </a:endParaRPr>
          </a:p>
          <a:p>
            <a:r>
              <a:rPr lang="en-US" sz="2800" dirty="0">
                <a:solidFill>
                  <a:srgbClr val="F8F8F8"/>
                </a:solidFill>
                <a:latin typeface="Arial" panose="020B0604020202020204" pitchFamily="34" charset="0"/>
                <a:cs typeface="Arial" panose="020B0604020202020204" pitchFamily="34" charset="0"/>
              </a:rPr>
              <a:t> </a:t>
            </a:r>
            <a:r>
              <a:rPr lang="en-US" sz="2800" baseline="30000" dirty="0">
                <a:solidFill>
                  <a:srgbClr val="F8F8F8"/>
                </a:solidFill>
                <a:latin typeface="Arial" panose="020B0604020202020204" pitchFamily="34" charset="0"/>
                <a:cs typeface="Arial" panose="020B0604020202020204" pitchFamily="34" charset="0"/>
              </a:rPr>
              <a:t>13 </a:t>
            </a:r>
            <a:r>
              <a:rPr lang="en-US" sz="2800" dirty="0">
                <a:solidFill>
                  <a:srgbClr val="F8F8F8"/>
                </a:solidFill>
                <a:latin typeface="Arial" panose="020B0604020202020204" pitchFamily="34" charset="0"/>
                <a:cs typeface="Arial" panose="020B0604020202020204" pitchFamily="34" charset="0"/>
              </a:rPr>
              <a:t>till we all come to the unity of the faith and of the knowledge of the Son of God, to a perfect man, to the measure of the stature of the fullness of Christ;</a:t>
            </a:r>
            <a:endParaRPr lang="en-US" sz="2800" b="1" dirty="0">
              <a:solidFill>
                <a:srgbClr val="F8F8F8"/>
              </a:solidFill>
              <a:latin typeface="Arial" panose="020B0604020202020204" pitchFamily="34" charset="0"/>
              <a:cs typeface="Arial" panose="020B0604020202020204" pitchFamily="34" charset="0"/>
            </a:endParaRPr>
          </a:p>
        </p:txBody>
      </p:sp>
      <p:pic>
        <p:nvPicPr>
          <p:cNvPr id="5" name="Picture 4" descr="Text, letter&#10;&#10;Description automatically generated">
            <a:extLst>
              <a:ext uri="{FF2B5EF4-FFF2-40B4-BE49-F238E27FC236}">
                <a16:creationId xmlns:a16="http://schemas.microsoft.com/office/drawing/2014/main" id="{86BE78C4-5E95-4841-807C-B2613F485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79" y="1958070"/>
            <a:ext cx="5085721" cy="4511127"/>
          </a:xfrm>
          <a:prstGeom prst="rect">
            <a:avLst/>
          </a:prstGeom>
        </p:spPr>
      </p:pic>
    </p:spTree>
    <p:extLst>
      <p:ext uri="{BB962C8B-B14F-4D97-AF65-F5344CB8AC3E}">
        <p14:creationId xmlns:p14="http://schemas.microsoft.com/office/powerpoint/2010/main" val="103407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fontScale="70000" lnSpcReduction="20000"/>
          </a:bodyPr>
          <a:lstStyle/>
          <a:p>
            <a:r>
              <a:rPr lang="en-US" sz="2800" dirty="0">
                <a:solidFill>
                  <a:srgbClr val="F8F8F8"/>
                </a:solidFill>
                <a:latin typeface="Arial" panose="020B0604020202020204" pitchFamily="34" charset="0"/>
                <a:cs typeface="Arial" panose="020B0604020202020204" pitchFamily="34" charset="0"/>
              </a:rPr>
              <a:t>Eph 4:12 “</a:t>
            </a:r>
            <a:r>
              <a:rPr lang="en-US" sz="2800" baseline="30000" dirty="0">
                <a:solidFill>
                  <a:srgbClr val="F8F8F8"/>
                </a:solidFill>
                <a:latin typeface="Arial" panose="020B0604020202020204" pitchFamily="34" charset="0"/>
                <a:cs typeface="Arial" panose="020B0604020202020204" pitchFamily="34" charset="0"/>
              </a:rPr>
              <a:t>12 </a:t>
            </a:r>
            <a:r>
              <a:rPr lang="en-US" sz="2800" dirty="0">
                <a:solidFill>
                  <a:srgbClr val="F8F8F8"/>
                </a:solidFill>
                <a:latin typeface="Arial" panose="020B0604020202020204" pitchFamily="34" charset="0"/>
                <a:cs typeface="Arial" panose="020B0604020202020204" pitchFamily="34" charset="0"/>
              </a:rPr>
              <a:t>for the equipping of the saints </a:t>
            </a:r>
            <a:r>
              <a:rPr lang="en-US" sz="2800" dirty="0">
                <a:solidFill>
                  <a:srgbClr val="F8F8F8"/>
                </a:solidFill>
                <a:highlight>
                  <a:srgbClr val="FF0000"/>
                </a:highlight>
                <a:latin typeface="Arial" panose="020B0604020202020204" pitchFamily="34" charset="0"/>
                <a:cs typeface="Arial" panose="020B0604020202020204" pitchFamily="34" charset="0"/>
              </a:rPr>
              <a:t>for the work of ministry</a:t>
            </a:r>
            <a:r>
              <a:rPr lang="en-US" sz="2800" dirty="0">
                <a:solidFill>
                  <a:srgbClr val="F8F8F8"/>
                </a:solidFill>
                <a:latin typeface="Arial" panose="020B0604020202020204" pitchFamily="34" charset="0"/>
                <a:cs typeface="Arial" panose="020B0604020202020204" pitchFamily="34" charset="0"/>
              </a:rPr>
              <a:t>, for the edifying of the body of Christ, </a:t>
            </a:r>
          </a:p>
          <a:p>
            <a:endParaRPr lang="en-US" sz="2800" baseline="30000" dirty="0">
              <a:solidFill>
                <a:srgbClr val="F8F8F8"/>
              </a:solidFill>
              <a:latin typeface="Arial" panose="020B0604020202020204" pitchFamily="34" charset="0"/>
              <a:cs typeface="Arial" panose="020B0604020202020204" pitchFamily="34" charset="0"/>
            </a:endParaRPr>
          </a:p>
          <a:p>
            <a:r>
              <a:rPr lang="en-US" sz="2800" baseline="30000" dirty="0">
                <a:solidFill>
                  <a:srgbClr val="F8F8F8"/>
                </a:solidFill>
                <a:latin typeface="Arial" panose="020B0604020202020204" pitchFamily="34" charset="0"/>
                <a:cs typeface="Arial" panose="020B0604020202020204" pitchFamily="34" charset="0"/>
              </a:rPr>
              <a:t>13 </a:t>
            </a:r>
            <a:r>
              <a:rPr lang="en-US" sz="2800" dirty="0">
                <a:solidFill>
                  <a:srgbClr val="F8F8F8"/>
                </a:solidFill>
                <a:latin typeface="Arial" panose="020B0604020202020204" pitchFamily="34" charset="0"/>
                <a:cs typeface="Arial" panose="020B0604020202020204" pitchFamily="34" charset="0"/>
              </a:rPr>
              <a:t>till we all come to the unity of the faith and of the knowledge of the Son of God, to a perfect man, to the measure of the stature of the fullness of Christ;</a:t>
            </a:r>
            <a:endParaRPr lang="en-US" sz="2800" b="1" dirty="0">
              <a:solidFill>
                <a:srgbClr val="F8F8F8"/>
              </a:solidFill>
              <a:latin typeface="Arial" panose="020B0604020202020204" pitchFamily="34" charset="0"/>
              <a:cs typeface="Arial" panose="020B0604020202020204" pitchFamily="34" charset="0"/>
            </a:endParaRPr>
          </a:p>
        </p:txBody>
      </p:sp>
      <p:pic>
        <p:nvPicPr>
          <p:cNvPr id="5" name="Picture 4" descr="Text, letter&#10;&#10;Description automatically generated">
            <a:extLst>
              <a:ext uri="{FF2B5EF4-FFF2-40B4-BE49-F238E27FC236}">
                <a16:creationId xmlns:a16="http://schemas.microsoft.com/office/drawing/2014/main" id="{86BE78C4-5E95-4841-807C-B2613F485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79" y="1958070"/>
            <a:ext cx="5085721" cy="4511127"/>
          </a:xfrm>
          <a:prstGeom prst="rect">
            <a:avLst/>
          </a:prstGeom>
        </p:spPr>
      </p:pic>
    </p:spTree>
    <p:extLst>
      <p:ext uri="{BB962C8B-B14F-4D97-AF65-F5344CB8AC3E}">
        <p14:creationId xmlns:p14="http://schemas.microsoft.com/office/powerpoint/2010/main" val="31619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fontScale="70000" lnSpcReduction="20000"/>
          </a:bodyPr>
          <a:lstStyle/>
          <a:p>
            <a:r>
              <a:rPr lang="en-US" sz="2800" dirty="0">
                <a:solidFill>
                  <a:srgbClr val="F8F8F8"/>
                </a:solidFill>
                <a:latin typeface="Arial" panose="020B0604020202020204" pitchFamily="34" charset="0"/>
                <a:cs typeface="Arial" panose="020B0604020202020204" pitchFamily="34" charset="0"/>
              </a:rPr>
              <a:t>Eph 4:12 “</a:t>
            </a:r>
            <a:r>
              <a:rPr lang="en-US" sz="2800" baseline="30000" dirty="0">
                <a:solidFill>
                  <a:srgbClr val="F8F8F8"/>
                </a:solidFill>
                <a:latin typeface="Arial" panose="020B0604020202020204" pitchFamily="34" charset="0"/>
                <a:cs typeface="Arial" panose="020B0604020202020204" pitchFamily="34" charset="0"/>
              </a:rPr>
              <a:t>12 </a:t>
            </a:r>
            <a:r>
              <a:rPr lang="en-US" sz="2800" dirty="0">
                <a:solidFill>
                  <a:srgbClr val="F8F8F8"/>
                </a:solidFill>
                <a:latin typeface="Arial" panose="020B0604020202020204" pitchFamily="34" charset="0"/>
                <a:cs typeface="Arial" panose="020B0604020202020204" pitchFamily="34" charset="0"/>
              </a:rPr>
              <a:t>for the equipping of the saints for the work of ministry, </a:t>
            </a:r>
            <a:r>
              <a:rPr lang="en-US" sz="2800" dirty="0">
                <a:solidFill>
                  <a:srgbClr val="F8F8F8"/>
                </a:solidFill>
                <a:highlight>
                  <a:srgbClr val="FF0000"/>
                </a:highlight>
                <a:latin typeface="Arial" panose="020B0604020202020204" pitchFamily="34" charset="0"/>
                <a:cs typeface="Arial" panose="020B0604020202020204" pitchFamily="34" charset="0"/>
              </a:rPr>
              <a:t>for the edifying of the body of Christ</a:t>
            </a:r>
            <a:r>
              <a:rPr lang="en-US" sz="2800" dirty="0">
                <a:solidFill>
                  <a:srgbClr val="F8F8F8"/>
                </a:solidFill>
                <a:latin typeface="Arial" panose="020B0604020202020204" pitchFamily="34" charset="0"/>
                <a:cs typeface="Arial" panose="020B0604020202020204" pitchFamily="34" charset="0"/>
              </a:rPr>
              <a:t>, </a:t>
            </a:r>
          </a:p>
          <a:p>
            <a:endParaRPr lang="en-US" sz="2800" baseline="30000" dirty="0">
              <a:solidFill>
                <a:srgbClr val="F8F8F8"/>
              </a:solidFill>
              <a:latin typeface="Arial" panose="020B0604020202020204" pitchFamily="34" charset="0"/>
              <a:cs typeface="Arial" panose="020B0604020202020204" pitchFamily="34" charset="0"/>
            </a:endParaRPr>
          </a:p>
          <a:p>
            <a:r>
              <a:rPr lang="en-US" sz="2800" baseline="30000" dirty="0">
                <a:solidFill>
                  <a:srgbClr val="F8F8F8"/>
                </a:solidFill>
                <a:latin typeface="Arial" panose="020B0604020202020204" pitchFamily="34" charset="0"/>
                <a:cs typeface="Arial" panose="020B0604020202020204" pitchFamily="34" charset="0"/>
              </a:rPr>
              <a:t>13 </a:t>
            </a:r>
            <a:r>
              <a:rPr lang="en-US" sz="2800" dirty="0">
                <a:solidFill>
                  <a:srgbClr val="F8F8F8"/>
                </a:solidFill>
                <a:latin typeface="Arial" panose="020B0604020202020204" pitchFamily="34" charset="0"/>
                <a:cs typeface="Arial" panose="020B0604020202020204" pitchFamily="34" charset="0"/>
              </a:rPr>
              <a:t>till we all come to the unity of the faith and of the knowledge of the Son of God, to a perfect man, to the measure of the stature of the fullness of Christ;</a:t>
            </a:r>
            <a:endParaRPr lang="en-US" sz="2800" b="1" dirty="0">
              <a:solidFill>
                <a:srgbClr val="F8F8F8"/>
              </a:solidFill>
              <a:latin typeface="Arial" panose="020B0604020202020204" pitchFamily="34" charset="0"/>
              <a:cs typeface="Arial" panose="020B0604020202020204" pitchFamily="34" charset="0"/>
            </a:endParaRPr>
          </a:p>
        </p:txBody>
      </p:sp>
      <p:pic>
        <p:nvPicPr>
          <p:cNvPr id="5" name="Picture 4" descr="Text, letter&#10;&#10;Description automatically generated">
            <a:extLst>
              <a:ext uri="{FF2B5EF4-FFF2-40B4-BE49-F238E27FC236}">
                <a16:creationId xmlns:a16="http://schemas.microsoft.com/office/drawing/2014/main" id="{86BE78C4-5E95-4841-807C-B2613F485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79" y="1958070"/>
            <a:ext cx="5085721" cy="4511127"/>
          </a:xfrm>
          <a:prstGeom prst="rect">
            <a:avLst/>
          </a:prstGeom>
        </p:spPr>
      </p:pic>
    </p:spTree>
    <p:extLst>
      <p:ext uri="{BB962C8B-B14F-4D97-AF65-F5344CB8AC3E}">
        <p14:creationId xmlns:p14="http://schemas.microsoft.com/office/powerpoint/2010/main" val="1176775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fontScale="70000" lnSpcReduction="20000"/>
          </a:bodyPr>
          <a:lstStyle/>
          <a:p>
            <a:r>
              <a:rPr lang="en-US" sz="2800" dirty="0">
                <a:solidFill>
                  <a:srgbClr val="F8F8F8"/>
                </a:solidFill>
                <a:latin typeface="Arial" panose="020B0604020202020204" pitchFamily="34" charset="0"/>
                <a:cs typeface="Arial" panose="020B0604020202020204" pitchFamily="34" charset="0"/>
              </a:rPr>
              <a:t>Eph 4:12 “</a:t>
            </a:r>
            <a:r>
              <a:rPr lang="en-US" sz="2800" baseline="30000" dirty="0">
                <a:solidFill>
                  <a:srgbClr val="F8F8F8"/>
                </a:solidFill>
                <a:latin typeface="Arial" panose="020B0604020202020204" pitchFamily="34" charset="0"/>
                <a:cs typeface="Arial" panose="020B0604020202020204" pitchFamily="34" charset="0"/>
              </a:rPr>
              <a:t>12 </a:t>
            </a:r>
            <a:r>
              <a:rPr lang="en-US" sz="2800" dirty="0">
                <a:solidFill>
                  <a:srgbClr val="F8F8F8"/>
                </a:solidFill>
                <a:latin typeface="Arial" panose="020B0604020202020204" pitchFamily="34" charset="0"/>
                <a:cs typeface="Arial" panose="020B0604020202020204" pitchFamily="34" charset="0"/>
              </a:rPr>
              <a:t>for the equipping of the saints for the work of ministry, for the edifying of the body of Christ, </a:t>
            </a:r>
          </a:p>
          <a:p>
            <a:endParaRPr lang="en-US" sz="2800" baseline="30000" dirty="0">
              <a:solidFill>
                <a:srgbClr val="F8F8F8"/>
              </a:solidFill>
              <a:latin typeface="Arial" panose="020B0604020202020204" pitchFamily="34" charset="0"/>
              <a:cs typeface="Arial" panose="020B0604020202020204" pitchFamily="34" charset="0"/>
            </a:endParaRPr>
          </a:p>
          <a:p>
            <a:r>
              <a:rPr lang="en-US" sz="2800" baseline="30000" dirty="0">
                <a:solidFill>
                  <a:srgbClr val="F8F8F8"/>
                </a:solidFill>
                <a:latin typeface="Arial" panose="020B0604020202020204" pitchFamily="34" charset="0"/>
                <a:cs typeface="Arial" panose="020B0604020202020204" pitchFamily="34" charset="0"/>
              </a:rPr>
              <a:t>13 </a:t>
            </a:r>
            <a:r>
              <a:rPr lang="en-US" sz="2800" dirty="0">
                <a:solidFill>
                  <a:srgbClr val="F8F8F8"/>
                </a:solidFill>
                <a:highlight>
                  <a:srgbClr val="FF0000"/>
                </a:highlight>
                <a:latin typeface="Arial" panose="020B0604020202020204" pitchFamily="34" charset="0"/>
                <a:cs typeface="Arial" panose="020B0604020202020204" pitchFamily="34" charset="0"/>
              </a:rPr>
              <a:t>till we all come to</a:t>
            </a:r>
            <a:r>
              <a:rPr lang="en-US" sz="2800" dirty="0">
                <a:solidFill>
                  <a:srgbClr val="F8F8F8"/>
                </a:solidFill>
                <a:latin typeface="Arial" panose="020B0604020202020204" pitchFamily="34" charset="0"/>
                <a:cs typeface="Arial" panose="020B0604020202020204" pitchFamily="34" charset="0"/>
              </a:rPr>
              <a:t> the unity of the faith and of the knowledge of the Son of God, to a perfect man, to the measure of the stature of the fullness of Christ;</a:t>
            </a:r>
            <a:endParaRPr lang="en-US" sz="2800" b="1" dirty="0">
              <a:solidFill>
                <a:srgbClr val="F8F8F8"/>
              </a:solidFill>
              <a:latin typeface="Arial" panose="020B0604020202020204" pitchFamily="34" charset="0"/>
              <a:cs typeface="Arial" panose="020B0604020202020204" pitchFamily="34" charset="0"/>
            </a:endParaRPr>
          </a:p>
        </p:txBody>
      </p:sp>
      <p:pic>
        <p:nvPicPr>
          <p:cNvPr id="6" name="Picture 5" descr="A sign on a wall&#10;&#10;Description automatically generated with low confidence">
            <a:extLst>
              <a:ext uri="{FF2B5EF4-FFF2-40B4-BE49-F238E27FC236}">
                <a16:creationId xmlns:a16="http://schemas.microsoft.com/office/drawing/2014/main" id="{ED321486-3F5F-49A9-BF98-1000F8390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79" y="1993321"/>
            <a:ext cx="5212331" cy="4480559"/>
          </a:xfrm>
          <a:prstGeom prst="rect">
            <a:avLst/>
          </a:prstGeom>
        </p:spPr>
      </p:pic>
    </p:spTree>
    <p:extLst>
      <p:ext uri="{BB962C8B-B14F-4D97-AF65-F5344CB8AC3E}">
        <p14:creationId xmlns:p14="http://schemas.microsoft.com/office/powerpoint/2010/main" val="1134016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fontScale="70000" lnSpcReduction="20000"/>
          </a:bodyPr>
          <a:lstStyle/>
          <a:p>
            <a:r>
              <a:rPr lang="en-US" sz="2800" dirty="0">
                <a:solidFill>
                  <a:srgbClr val="F8F8F8"/>
                </a:solidFill>
                <a:latin typeface="Arial" panose="020B0604020202020204" pitchFamily="34" charset="0"/>
                <a:cs typeface="Arial" panose="020B0604020202020204" pitchFamily="34" charset="0"/>
              </a:rPr>
              <a:t>Eph 4:12 “</a:t>
            </a:r>
            <a:r>
              <a:rPr lang="en-US" sz="2800" baseline="30000" dirty="0">
                <a:solidFill>
                  <a:srgbClr val="F8F8F8"/>
                </a:solidFill>
                <a:latin typeface="Arial" panose="020B0604020202020204" pitchFamily="34" charset="0"/>
                <a:cs typeface="Arial" panose="020B0604020202020204" pitchFamily="34" charset="0"/>
              </a:rPr>
              <a:t>12 </a:t>
            </a:r>
            <a:r>
              <a:rPr lang="en-US" sz="2800" dirty="0">
                <a:solidFill>
                  <a:srgbClr val="F8F8F8"/>
                </a:solidFill>
                <a:latin typeface="Arial" panose="020B0604020202020204" pitchFamily="34" charset="0"/>
                <a:cs typeface="Arial" panose="020B0604020202020204" pitchFamily="34" charset="0"/>
              </a:rPr>
              <a:t>for the equipping of the saints for the work of ministry, for the edifying of the body of Christ, </a:t>
            </a:r>
          </a:p>
          <a:p>
            <a:endParaRPr lang="en-US" sz="2800" baseline="30000" dirty="0">
              <a:solidFill>
                <a:srgbClr val="F8F8F8"/>
              </a:solidFill>
              <a:latin typeface="Arial" panose="020B0604020202020204" pitchFamily="34" charset="0"/>
              <a:cs typeface="Arial" panose="020B0604020202020204" pitchFamily="34" charset="0"/>
            </a:endParaRPr>
          </a:p>
          <a:p>
            <a:r>
              <a:rPr lang="en-US" sz="2800" baseline="30000" dirty="0">
                <a:solidFill>
                  <a:srgbClr val="F8F8F8"/>
                </a:solidFill>
                <a:latin typeface="Arial" panose="020B0604020202020204" pitchFamily="34" charset="0"/>
                <a:cs typeface="Arial" panose="020B0604020202020204" pitchFamily="34" charset="0"/>
              </a:rPr>
              <a:t>13 </a:t>
            </a:r>
            <a:r>
              <a:rPr lang="en-US" sz="2800" dirty="0">
                <a:solidFill>
                  <a:srgbClr val="F8F8F8"/>
                </a:solidFill>
                <a:latin typeface="Arial" panose="020B0604020202020204" pitchFamily="34" charset="0"/>
                <a:cs typeface="Arial" panose="020B0604020202020204" pitchFamily="34" charset="0"/>
              </a:rPr>
              <a:t>till we all come to </a:t>
            </a:r>
            <a:r>
              <a:rPr lang="en-US" sz="2800" dirty="0">
                <a:solidFill>
                  <a:srgbClr val="F8F8F8"/>
                </a:solidFill>
                <a:highlight>
                  <a:srgbClr val="FF0000"/>
                </a:highlight>
                <a:latin typeface="Arial" panose="020B0604020202020204" pitchFamily="34" charset="0"/>
                <a:cs typeface="Arial" panose="020B0604020202020204" pitchFamily="34" charset="0"/>
              </a:rPr>
              <a:t>the unity of the faith</a:t>
            </a:r>
            <a:r>
              <a:rPr lang="en-US" sz="2800" dirty="0">
                <a:solidFill>
                  <a:srgbClr val="F8F8F8"/>
                </a:solidFill>
                <a:latin typeface="Arial" panose="020B0604020202020204" pitchFamily="34" charset="0"/>
                <a:cs typeface="Arial" panose="020B0604020202020204" pitchFamily="34" charset="0"/>
              </a:rPr>
              <a:t> and of the knowledge of the Son of God, to a perfect man, to the measure of the stature of the fullness of Christ;</a:t>
            </a:r>
            <a:endParaRPr lang="en-US" sz="2800" b="1" dirty="0">
              <a:solidFill>
                <a:srgbClr val="F8F8F8"/>
              </a:solidFill>
              <a:latin typeface="Arial" panose="020B0604020202020204" pitchFamily="34" charset="0"/>
              <a:cs typeface="Arial" panose="020B0604020202020204" pitchFamily="34" charset="0"/>
            </a:endParaRPr>
          </a:p>
        </p:txBody>
      </p:sp>
      <p:pic>
        <p:nvPicPr>
          <p:cNvPr id="5" name="Picture 4" descr="Graphical user interface, text&#10;&#10;Description automatically generated">
            <a:extLst>
              <a:ext uri="{FF2B5EF4-FFF2-40B4-BE49-F238E27FC236}">
                <a16:creationId xmlns:a16="http://schemas.microsoft.com/office/drawing/2014/main" id="{6F67DBA1-DBAD-4C62-9D6A-2CD8DE758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79" y="1943999"/>
            <a:ext cx="5085721" cy="4006795"/>
          </a:xfrm>
          <a:prstGeom prst="rect">
            <a:avLst/>
          </a:prstGeom>
        </p:spPr>
      </p:pic>
    </p:spTree>
    <p:extLst>
      <p:ext uri="{BB962C8B-B14F-4D97-AF65-F5344CB8AC3E}">
        <p14:creationId xmlns:p14="http://schemas.microsoft.com/office/powerpoint/2010/main" val="54603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6100" dirty="0">
                <a:latin typeface="Arial" panose="020B0604020202020204" pitchFamily="34" charset="0"/>
                <a:cs typeface="Arial" panose="020B0604020202020204" pitchFamily="34" charset="0"/>
              </a:rPr>
              <a:t>Gifts for Unity (4:12-16) </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887081" y="1944000"/>
            <a:ext cx="4685040" cy="4006800"/>
          </a:xfrm>
        </p:spPr>
        <p:txBody>
          <a:bodyPr>
            <a:normAutofit/>
          </a:bodyPr>
          <a:lstStyle/>
          <a:p>
            <a:r>
              <a:rPr lang="en-US" sz="2000" dirty="0">
                <a:solidFill>
                  <a:srgbClr val="F8F8F8"/>
                </a:solidFill>
                <a:latin typeface="Arial" panose="020B0604020202020204" pitchFamily="34" charset="0"/>
                <a:cs typeface="Arial" panose="020B0604020202020204" pitchFamily="34" charset="0"/>
              </a:rPr>
              <a:t>Eph 4:12 “</a:t>
            </a:r>
            <a:r>
              <a:rPr lang="en-US" sz="2000" baseline="30000" dirty="0">
                <a:solidFill>
                  <a:srgbClr val="F8F8F8"/>
                </a:solidFill>
                <a:latin typeface="Arial" panose="020B0604020202020204" pitchFamily="34" charset="0"/>
                <a:cs typeface="Arial" panose="020B0604020202020204" pitchFamily="34" charset="0"/>
              </a:rPr>
              <a:t>12 </a:t>
            </a:r>
            <a:r>
              <a:rPr lang="en-US" sz="2000" dirty="0">
                <a:solidFill>
                  <a:srgbClr val="F8F8F8"/>
                </a:solidFill>
                <a:latin typeface="Arial" panose="020B0604020202020204" pitchFamily="34" charset="0"/>
                <a:cs typeface="Arial" panose="020B0604020202020204" pitchFamily="34" charset="0"/>
              </a:rPr>
              <a:t>for the equipping of the saints for the work of ministry, for the edifying of the body of Christ, </a:t>
            </a:r>
          </a:p>
          <a:p>
            <a:endParaRPr lang="en-US" sz="2000" baseline="30000" dirty="0">
              <a:solidFill>
                <a:srgbClr val="F8F8F8"/>
              </a:solidFill>
              <a:latin typeface="Arial" panose="020B0604020202020204" pitchFamily="34" charset="0"/>
              <a:cs typeface="Arial" panose="020B0604020202020204" pitchFamily="34" charset="0"/>
            </a:endParaRPr>
          </a:p>
          <a:p>
            <a:r>
              <a:rPr lang="en-US" sz="2000" baseline="30000" dirty="0">
                <a:solidFill>
                  <a:srgbClr val="F8F8F8"/>
                </a:solidFill>
                <a:latin typeface="Arial" panose="020B0604020202020204" pitchFamily="34" charset="0"/>
                <a:cs typeface="Arial" panose="020B0604020202020204" pitchFamily="34" charset="0"/>
              </a:rPr>
              <a:t>13 </a:t>
            </a:r>
            <a:r>
              <a:rPr lang="en-US" sz="2000" dirty="0">
                <a:solidFill>
                  <a:srgbClr val="F8F8F8"/>
                </a:solidFill>
                <a:latin typeface="Arial" panose="020B0604020202020204" pitchFamily="34" charset="0"/>
                <a:cs typeface="Arial" panose="020B0604020202020204" pitchFamily="34" charset="0"/>
              </a:rPr>
              <a:t>till we all come to the unity of the faith and of </a:t>
            </a:r>
            <a:r>
              <a:rPr lang="en-US" sz="2000" dirty="0">
                <a:solidFill>
                  <a:srgbClr val="F8F8F8"/>
                </a:solidFill>
                <a:highlight>
                  <a:srgbClr val="FF0000"/>
                </a:highlight>
                <a:latin typeface="Arial" panose="020B0604020202020204" pitchFamily="34" charset="0"/>
                <a:cs typeface="Arial" panose="020B0604020202020204" pitchFamily="34" charset="0"/>
              </a:rPr>
              <a:t>the knowledge of the Son of God</a:t>
            </a:r>
            <a:r>
              <a:rPr lang="en-US" sz="2000" dirty="0">
                <a:solidFill>
                  <a:srgbClr val="F8F8F8"/>
                </a:solidFill>
                <a:latin typeface="Arial" panose="020B0604020202020204" pitchFamily="34" charset="0"/>
                <a:cs typeface="Arial" panose="020B0604020202020204" pitchFamily="34" charset="0"/>
              </a:rPr>
              <a:t>, to a perfect man, to the measure of the stature of the fullness of Christ;</a:t>
            </a:r>
            <a:endParaRPr lang="en-US" sz="2000" b="1" dirty="0">
              <a:solidFill>
                <a:srgbClr val="F8F8F8"/>
              </a:solidFill>
              <a:latin typeface="Arial" panose="020B0604020202020204" pitchFamily="34" charset="0"/>
              <a:cs typeface="Arial" panose="020B060402020202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912FC4D8-34F8-4768-8E30-93A8943A9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79" y="1996199"/>
            <a:ext cx="5085721" cy="4006800"/>
          </a:xfrm>
          <a:prstGeom prst="rect">
            <a:avLst/>
          </a:prstGeom>
        </p:spPr>
      </p:pic>
      <p:pic>
        <p:nvPicPr>
          <p:cNvPr id="8" name="Picture 7" descr="An open book on a table&#10;&#10;Description automatically generated">
            <a:extLst>
              <a:ext uri="{FF2B5EF4-FFF2-40B4-BE49-F238E27FC236}">
                <a16:creationId xmlns:a16="http://schemas.microsoft.com/office/drawing/2014/main" id="{D0399760-CD07-45E9-ABD4-1812972D07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7166" y="4216215"/>
            <a:ext cx="2952750" cy="1552575"/>
          </a:xfrm>
          <a:prstGeom prst="rect">
            <a:avLst/>
          </a:prstGeom>
        </p:spPr>
      </p:pic>
    </p:spTree>
    <p:extLst>
      <p:ext uri="{BB962C8B-B14F-4D97-AF65-F5344CB8AC3E}">
        <p14:creationId xmlns:p14="http://schemas.microsoft.com/office/powerpoint/2010/main" val="2614804218"/>
      </p:ext>
    </p:extLst>
  </p:cSld>
  <p:clrMapOvr>
    <a:masterClrMapping/>
  </p:clrMapOvr>
</p:sld>
</file>

<file path=ppt/theme/theme1.xml><?xml version="1.0" encoding="utf-8"?>
<a:theme xmlns:a="http://schemas.openxmlformats.org/drawingml/2006/main" name="ThinLineVTI">
  <a:themeElements>
    <a:clrScheme name="ThinLines Color Scheme">
      <a:dk1>
        <a:sysClr val="windowText" lastClr="000000"/>
      </a:dk1>
      <a:lt1>
        <a:sysClr val="window" lastClr="FFFFFF"/>
      </a:lt1>
      <a:dk2>
        <a:srgbClr val="000000"/>
      </a:dk2>
      <a:lt2>
        <a:srgbClr val="FFFFFF"/>
      </a:lt2>
      <a:accent1>
        <a:srgbClr val="00BAC8"/>
      </a:accent1>
      <a:accent2>
        <a:srgbClr val="794DFF"/>
      </a:accent2>
      <a:accent3>
        <a:srgbClr val="00D17D"/>
      </a:accent3>
      <a:accent4>
        <a:srgbClr val="404040"/>
      </a:accent4>
      <a:accent5>
        <a:srgbClr val="FE5D21"/>
      </a:accent5>
      <a:accent6>
        <a:srgbClr val="B3B3B3"/>
      </a:accent6>
      <a:hlink>
        <a:srgbClr val="3E8FF1"/>
      </a:hlink>
      <a:folHlink>
        <a:srgbClr val="939393"/>
      </a:folHlink>
    </a:clrScheme>
    <a:fontScheme name="Custom 3">
      <a:majorFont>
        <a:latin typeface="Source Sans Pro Light"/>
        <a:ea typeface=""/>
        <a:cs typeface=""/>
      </a:majorFont>
      <a:minorFont>
        <a:latin typeface="Source Sans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6263</TotalTime>
  <Words>2740</Words>
  <Application>Microsoft Office PowerPoint</Application>
  <PresentationFormat>Custom</PresentationFormat>
  <Paragraphs>156</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GillSans</vt:lpstr>
      <vt:lpstr>Source Sans Pro</vt:lpstr>
      <vt:lpstr>Source Sans Pro Light</vt:lpstr>
      <vt:lpstr>ThinLineVTI</vt:lpstr>
      <vt:lpstr>Walk together     in unity</vt:lpstr>
      <vt:lpstr>Introduction</vt:lpstr>
      <vt:lpstr>Gifts for Unity (4:12-16) </vt:lpstr>
      <vt:lpstr>Gifts for Unity (4:12-16) </vt:lpstr>
      <vt:lpstr>Gifts for Unity (4:12-16) </vt:lpstr>
      <vt:lpstr>Gifts for Unity (4:12-16) </vt:lpstr>
      <vt:lpstr>Gifts for Unity (4:12-16) </vt:lpstr>
      <vt:lpstr>Gifts for Unity (4:12-16) </vt:lpstr>
      <vt:lpstr>Gifts for Unity (4:12-16) </vt:lpstr>
      <vt:lpstr>Gifts for Unity (4:12-16) </vt:lpstr>
      <vt:lpstr>Gifts for Unity (4:12-16) </vt:lpstr>
      <vt:lpstr>Gifts for Unity (4:12-16) </vt:lpstr>
      <vt:lpstr>PowerPoint Presentation</vt:lpstr>
      <vt:lpstr>Gifts for Unity (4:12-16) </vt:lpstr>
      <vt:lpstr>Gifts for Unity (4:12-16) </vt:lpstr>
      <vt:lpstr>Gifts for Unity (4:12-16) </vt:lpstr>
      <vt:lpstr>Gifts for Unity (4:12-16) </vt:lpstr>
      <vt:lpstr>Gifts for Unity (4:12-16) </vt:lpstr>
      <vt:lpstr>Gifts for Unity (4:12-16) </vt:lpstr>
      <vt:lpstr>Gifts for Unity (4:12-16) </vt:lpstr>
      <vt:lpstr>Gifts for Unity (4:12-16) </vt:lpstr>
      <vt:lpstr>Gifts for Unity (4:12-16)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the stage for the letter</dc:title>
  <dc:creator>Rob Miller</dc:creator>
  <cp:lastModifiedBy>West End</cp:lastModifiedBy>
  <cp:revision>65</cp:revision>
  <dcterms:created xsi:type="dcterms:W3CDTF">2021-10-07T01:39:58Z</dcterms:created>
  <dcterms:modified xsi:type="dcterms:W3CDTF">2022-02-06T03:00:37Z</dcterms:modified>
</cp:coreProperties>
</file>