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84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18872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74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7F962-79EC-423C-8234-C0547CF597B8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54063" y="1143000"/>
            <a:ext cx="5349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1565F-ACE7-4BD7-84BB-5A9A2B7C6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3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1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7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64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86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37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8:4 “</a:t>
            </a:r>
            <a:r>
              <a:rPr lang="en-US" baseline="30000" dirty="0"/>
              <a:t>4 </a:t>
            </a:r>
            <a:r>
              <a:rPr lang="en-US" dirty="0"/>
              <a:t>Therefore those who were scattered went everywhere preaching the word. “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1565F-ACE7-4BD7-84BB-5A9A2B7C67A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0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122363"/>
            <a:ext cx="8915400" cy="2387600"/>
          </a:xfrm>
        </p:spPr>
        <p:txBody>
          <a:bodyPr anchor="b"/>
          <a:lstStyle>
            <a:lvl1pPr algn="ctr"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602038"/>
            <a:ext cx="8915400" cy="1655762"/>
          </a:xfrm>
        </p:spPr>
        <p:txBody>
          <a:bodyPr/>
          <a:lstStyle>
            <a:lvl1pPr marL="0" indent="0" algn="ctr">
              <a:buNone/>
              <a:defRPr sz="2340"/>
            </a:lvl1pPr>
            <a:lvl2pPr marL="445770" indent="0" algn="ctr">
              <a:buNone/>
              <a:defRPr sz="1950"/>
            </a:lvl2pPr>
            <a:lvl3pPr marL="891540" indent="0" algn="ctr">
              <a:buNone/>
              <a:defRPr sz="1755"/>
            </a:lvl3pPr>
            <a:lvl4pPr marL="1337310" indent="0" algn="ctr">
              <a:buNone/>
              <a:defRPr sz="1560"/>
            </a:lvl4pPr>
            <a:lvl5pPr marL="1783080" indent="0" algn="ctr">
              <a:buNone/>
              <a:defRPr sz="1560"/>
            </a:lvl5pPr>
            <a:lvl6pPr marL="2228850" indent="0" algn="ctr">
              <a:buNone/>
              <a:defRPr sz="1560"/>
            </a:lvl6pPr>
            <a:lvl7pPr marL="2674620" indent="0" algn="ctr">
              <a:buNone/>
              <a:defRPr sz="1560"/>
            </a:lvl7pPr>
            <a:lvl8pPr marL="3120390" indent="0" algn="ctr">
              <a:buNone/>
              <a:defRPr sz="1560"/>
            </a:lvl8pPr>
            <a:lvl9pPr marL="3566160" indent="0" algn="ctr">
              <a:buNone/>
              <a:defRPr sz="1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1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2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365125"/>
            <a:ext cx="25631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365125"/>
            <a:ext cx="754094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2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28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709739"/>
            <a:ext cx="10252710" cy="2852737"/>
          </a:xfrm>
        </p:spPr>
        <p:txBody>
          <a:bodyPr anchor="b"/>
          <a:lstStyle>
            <a:lvl1pPr>
              <a:defRPr sz="58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589464"/>
            <a:ext cx="10252710" cy="1500187"/>
          </a:xfrm>
        </p:spPr>
        <p:txBody>
          <a:bodyPr/>
          <a:lstStyle>
            <a:lvl1pPr marL="0" indent="0">
              <a:buNone/>
              <a:defRPr sz="2340">
                <a:solidFill>
                  <a:schemeClr val="tx1">
                    <a:tint val="75000"/>
                  </a:schemeClr>
                </a:solidFill>
              </a:defRPr>
            </a:lvl1pPr>
            <a:lvl2pPr marL="4457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891540" indent="0">
              <a:buNone/>
              <a:defRPr sz="1755">
                <a:solidFill>
                  <a:schemeClr val="tx1">
                    <a:tint val="75000"/>
                  </a:schemeClr>
                </a:solidFill>
              </a:defRPr>
            </a:lvl3pPr>
            <a:lvl4pPr marL="133731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4pPr>
            <a:lvl5pPr marL="178308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5pPr>
            <a:lvl6pPr marL="222885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6pPr>
            <a:lvl7pPr marL="267462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7pPr>
            <a:lvl8pPr marL="312039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8pPr>
            <a:lvl9pPr marL="3566160" indent="0">
              <a:buNone/>
              <a:defRPr sz="1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825625"/>
            <a:ext cx="50520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7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65126"/>
            <a:ext cx="102527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1681163"/>
            <a:ext cx="5028842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2505075"/>
            <a:ext cx="502884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1681163"/>
            <a:ext cx="5053608" cy="823912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2505075"/>
            <a:ext cx="50536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6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11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8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987426"/>
            <a:ext cx="6017895" cy="4873625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3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57200"/>
            <a:ext cx="3833931" cy="1600200"/>
          </a:xfrm>
        </p:spPr>
        <p:txBody>
          <a:bodyPr anchor="b"/>
          <a:lstStyle>
            <a:lvl1pPr>
              <a:defRPr sz="3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987426"/>
            <a:ext cx="6017895" cy="4873625"/>
          </a:xfrm>
        </p:spPr>
        <p:txBody>
          <a:bodyPr anchor="t"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2057400"/>
            <a:ext cx="3833931" cy="3811588"/>
          </a:xfrm>
        </p:spPr>
        <p:txBody>
          <a:bodyPr/>
          <a:lstStyle>
            <a:lvl1pPr marL="0" indent="0">
              <a:buNone/>
              <a:defRPr sz="1560"/>
            </a:lvl1pPr>
            <a:lvl2pPr marL="445770" indent="0">
              <a:buNone/>
              <a:defRPr sz="1365"/>
            </a:lvl2pPr>
            <a:lvl3pPr marL="891540" indent="0">
              <a:buNone/>
              <a:defRPr sz="1170"/>
            </a:lvl3pPr>
            <a:lvl4pPr marL="1337310" indent="0">
              <a:buNone/>
              <a:defRPr sz="975"/>
            </a:lvl4pPr>
            <a:lvl5pPr marL="1783080" indent="0">
              <a:buNone/>
              <a:defRPr sz="975"/>
            </a:lvl5pPr>
            <a:lvl6pPr marL="2228850" indent="0">
              <a:buNone/>
              <a:defRPr sz="975"/>
            </a:lvl6pPr>
            <a:lvl7pPr marL="2674620" indent="0">
              <a:buNone/>
              <a:defRPr sz="975"/>
            </a:lvl7pPr>
            <a:lvl8pPr marL="3120390" indent="0">
              <a:buNone/>
              <a:defRPr sz="975"/>
            </a:lvl8pPr>
            <a:lvl9pPr marL="3566160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365126"/>
            <a:ext cx="102527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825625"/>
            <a:ext cx="102527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39DA-34D9-4A3A-9E9C-D701A2D50AE6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6356351"/>
            <a:ext cx="40119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6356351"/>
            <a:ext cx="26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A4A2-157A-4F77-8CE0-221C383E9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0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1540" rtl="0" eaLnBrk="1" latinLnBrk="0" hangingPunct="1">
        <a:lnSpc>
          <a:spcPct val="90000"/>
        </a:lnSpc>
        <a:spcBef>
          <a:spcPct val="0"/>
        </a:spcBef>
        <a:buNone/>
        <a:defRPr sz="4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2885" indent="-222885" algn="l" defTabSz="891540" rtl="0" eaLnBrk="1" latinLnBrk="0" hangingPunct="1">
        <a:lnSpc>
          <a:spcPct val="90000"/>
        </a:lnSpc>
        <a:spcBef>
          <a:spcPts val="975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2340" kern="1200">
          <a:solidFill>
            <a:schemeClr val="tx1"/>
          </a:solidFill>
          <a:latin typeface="+mn-lt"/>
          <a:ea typeface="+mn-ea"/>
          <a:cs typeface="+mn-cs"/>
        </a:defRPr>
      </a:lvl2pPr>
      <a:lvl3pPr marL="111442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56019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200596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45173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89750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34327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789045" indent="-222885" algn="l" defTabSz="891540" rtl="0" eaLnBrk="1" latinLnBrk="0" hangingPunct="1">
        <a:lnSpc>
          <a:spcPct val="90000"/>
        </a:lnSpc>
        <a:spcBef>
          <a:spcPts val="488"/>
        </a:spcBef>
        <a:buFont typeface="Arial" panose="020B0604020202020204" pitchFamily="34" charset="0"/>
        <a:buChar char="•"/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12039" y="4892040"/>
            <a:ext cx="11260150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B4BF1-B05A-452A-B857-A26C8981C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718" y="5091762"/>
            <a:ext cx="7297668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4700" dirty="0">
                <a:solidFill>
                  <a:srgbClr val="FFFFFF"/>
                </a:solidFill>
              </a:rPr>
              <a:t>The Healing of the Paralytic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55727-0E6F-4A0B-BF4A-684C06D5A9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7066" y="5091763"/>
            <a:ext cx="279941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4400" dirty="0">
                <a:solidFill>
                  <a:srgbClr val="FFC000"/>
                </a:solidFill>
              </a:rPr>
              <a:t>Mark 2:12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03C4EA78-5264-427D-AE8C-8639B6404C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46"/>
          <a:stretch/>
        </p:blipFill>
        <p:spPr>
          <a:xfrm>
            <a:off x="312039" y="320040"/>
            <a:ext cx="11260150" cy="446227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77171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4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Overcoming Obstacles Mk 2:4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baseline="30000" dirty="0"/>
              <a:t>4 </a:t>
            </a:r>
            <a:r>
              <a:rPr lang="en-US" sz="3600" dirty="0"/>
              <a:t>And </a:t>
            </a:r>
            <a:r>
              <a:rPr lang="en-US" sz="3600" dirty="0">
                <a:highlight>
                  <a:srgbClr val="00FFFF"/>
                </a:highlight>
              </a:rPr>
              <a:t>when they could not come near Him because of the crowd</a:t>
            </a:r>
            <a:r>
              <a:rPr lang="en-US" sz="3600" dirty="0"/>
              <a:t>, they uncovered the roof where He was. So when they had broken through, they let down the bed on which the paralytic was lying.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37987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Overcoming Obstacles Mk 2:4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baseline="30000" dirty="0"/>
              <a:t>4 </a:t>
            </a:r>
            <a:r>
              <a:rPr lang="en-US" sz="3600" dirty="0"/>
              <a:t>And when they could not come near Him because of the crowd, </a:t>
            </a:r>
            <a:r>
              <a:rPr lang="en-US" sz="3600" dirty="0">
                <a:highlight>
                  <a:srgbClr val="00FFFF"/>
                </a:highlight>
              </a:rPr>
              <a:t>they uncovered the roof where He was</a:t>
            </a:r>
            <a:r>
              <a:rPr lang="en-US" sz="3600" dirty="0"/>
              <a:t>. So when they had broken through, they let down the bed on which the paralytic was lying.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787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Overcoming Obstacles Mk 2:4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baseline="30000" dirty="0"/>
              <a:t>4 </a:t>
            </a:r>
            <a:r>
              <a:rPr lang="en-US" sz="3600" dirty="0"/>
              <a:t>And when they could not come near Him because of the crowd, they uncovered the roof where He was. So </a:t>
            </a:r>
            <a:r>
              <a:rPr lang="en-US" sz="3600" dirty="0">
                <a:highlight>
                  <a:srgbClr val="00FFFF"/>
                </a:highlight>
              </a:rPr>
              <a:t>when they had broken through, they let down the bed on which the paralytic was lying.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64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Overcoming Obstacles      Mk 2:4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1956816"/>
            <a:ext cx="3276206" cy="4901184"/>
          </a:xfrm>
        </p:spPr>
        <p:txBody>
          <a:bodyPr anchor="ctr">
            <a:normAutofit fontScale="55000" lnSpcReduction="20000"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4600" baseline="30000" dirty="0"/>
          </a:p>
          <a:p>
            <a:r>
              <a:rPr lang="en-US" sz="5800" baseline="30000" dirty="0"/>
              <a:t>The Home was too crowded for the men to get in</a:t>
            </a:r>
          </a:p>
          <a:p>
            <a:endParaRPr lang="en-US" sz="5800" baseline="30000" dirty="0"/>
          </a:p>
          <a:p>
            <a:r>
              <a:rPr lang="en-US" sz="5800" baseline="30000" dirty="0"/>
              <a:t>There are usually obstacles when trying to bring others to Jesus</a:t>
            </a:r>
          </a:p>
          <a:p>
            <a:endParaRPr lang="en-US" sz="5800" baseline="30000" dirty="0"/>
          </a:p>
          <a:p>
            <a:r>
              <a:rPr lang="en-US" sz="5800" baseline="30000" dirty="0"/>
              <a:t>We must open our eyes and find the solution to overcoming these obstacles</a:t>
            </a:r>
          </a:p>
          <a:p>
            <a:endParaRPr lang="en-US" sz="5800" baseline="30000" dirty="0"/>
          </a:p>
          <a:p>
            <a:r>
              <a:rPr lang="en-US" sz="5800" baseline="30000" dirty="0"/>
              <a:t>May come at a cost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58696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Faith Rewarded Mk 2:5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5 </a:t>
            </a:r>
            <a:r>
              <a:rPr lang="en-US" sz="3600" dirty="0"/>
              <a:t>When </a:t>
            </a:r>
            <a:r>
              <a:rPr lang="en-US" sz="3600" dirty="0">
                <a:highlight>
                  <a:srgbClr val="00FFFF"/>
                </a:highlight>
              </a:rPr>
              <a:t>Jesus saw </a:t>
            </a:r>
            <a:r>
              <a:rPr lang="en-US" sz="3600" b="1" u="sng" dirty="0">
                <a:highlight>
                  <a:srgbClr val="00FFFF"/>
                </a:highlight>
              </a:rPr>
              <a:t>their</a:t>
            </a:r>
            <a:r>
              <a:rPr lang="en-US" sz="3600" dirty="0">
                <a:highlight>
                  <a:srgbClr val="00FFFF"/>
                </a:highlight>
              </a:rPr>
              <a:t> faith</a:t>
            </a:r>
            <a:r>
              <a:rPr lang="en-US" sz="3600" dirty="0"/>
              <a:t>, He said to the paralytic, “Son, your sins are forgiven you.”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466703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Faith Rewarded Mk 2:5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600" baseline="30000" dirty="0"/>
              <a:t>5 </a:t>
            </a:r>
            <a:r>
              <a:rPr lang="en-US" sz="3600" dirty="0"/>
              <a:t>When Jesus saw their faith, He said to the paralytic, “</a:t>
            </a:r>
            <a:r>
              <a:rPr lang="en-US" sz="3600" dirty="0">
                <a:highlight>
                  <a:srgbClr val="00FFFF"/>
                </a:highlight>
              </a:rPr>
              <a:t>Son, your sins are forgiven you</a:t>
            </a:r>
            <a:r>
              <a:rPr lang="en-US" sz="3600" dirty="0"/>
              <a:t>.”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738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Faith Rewarded Mk 2:5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1956816"/>
            <a:ext cx="3276206" cy="4901184"/>
          </a:xfrm>
        </p:spPr>
        <p:txBody>
          <a:bodyPr anchor="ctr">
            <a:normAutofit fontScale="85000" lnSpcReduction="20000"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4600" baseline="30000" dirty="0"/>
          </a:p>
          <a:p>
            <a:r>
              <a:rPr lang="en-US" sz="4200" baseline="30000" dirty="0"/>
              <a:t>Jesus recognizes and rewards men’s faith in Him</a:t>
            </a:r>
          </a:p>
          <a:p>
            <a:endParaRPr lang="en-US" sz="4200" baseline="30000" dirty="0"/>
          </a:p>
          <a:p>
            <a:r>
              <a:rPr lang="en-US" sz="4200" baseline="30000" dirty="0"/>
              <a:t>Jesus doesn’t heal the man, He tells him his sins are forgiven</a:t>
            </a:r>
          </a:p>
          <a:p>
            <a:endParaRPr lang="en-US" sz="4200" baseline="30000" dirty="0"/>
          </a:p>
          <a:p>
            <a:r>
              <a:rPr lang="en-US" sz="4200" baseline="30000" dirty="0"/>
              <a:t>Here again we see the number one priority of Jesus is His message and not His miracles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7390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Reaction of the Scribes Mk 2:6-7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200" baseline="30000" dirty="0"/>
              <a:t>6 </a:t>
            </a:r>
            <a:r>
              <a:rPr lang="en-US" sz="3200" dirty="0"/>
              <a:t>And some of the scribes were sitting there and </a:t>
            </a:r>
            <a:r>
              <a:rPr lang="en-US" sz="3200" dirty="0">
                <a:highlight>
                  <a:srgbClr val="00FFFF"/>
                </a:highlight>
              </a:rPr>
              <a:t>reasoning in their hearts,</a:t>
            </a:r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baseline="30000" dirty="0"/>
              <a:t>7 </a:t>
            </a:r>
            <a:r>
              <a:rPr lang="en-US" sz="3200" dirty="0"/>
              <a:t>“Why does this </a:t>
            </a:r>
            <a:r>
              <a:rPr lang="en-US" sz="3200" i="1" dirty="0"/>
              <a:t>Man</a:t>
            </a:r>
            <a:r>
              <a:rPr lang="en-US" sz="3200" dirty="0"/>
              <a:t> speak blasphemies like this? Who can forgive sins but God alone?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487237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Reaction of the Scribes Mk 2:6-7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200" baseline="30000" dirty="0"/>
              <a:t>6 </a:t>
            </a:r>
            <a:r>
              <a:rPr lang="en-US" sz="3200" dirty="0"/>
              <a:t>And some of the scribes were sitting there and reasoning in their hearts,</a:t>
            </a:r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baseline="30000" dirty="0"/>
              <a:t>7 </a:t>
            </a:r>
            <a:r>
              <a:rPr lang="en-US" sz="3200" dirty="0"/>
              <a:t>“</a:t>
            </a:r>
            <a:r>
              <a:rPr lang="en-US" sz="3200" dirty="0">
                <a:highlight>
                  <a:srgbClr val="00FFFF"/>
                </a:highlight>
              </a:rPr>
              <a:t>Why does this </a:t>
            </a:r>
            <a:r>
              <a:rPr lang="en-US" sz="3200" i="1" dirty="0">
                <a:highlight>
                  <a:srgbClr val="00FFFF"/>
                </a:highlight>
              </a:rPr>
              <a:t>Man</a:t>
            </a:r>
            <a:r>
              <a:rPr lang="en-US" sz="3200" dirty="0">
                <a:highlight>
                  <a:srgbClr val="00FFFF"/>
                </a:highlight>
              </a:rPr>
              <a:t> speak blasphemies like this</a:t>
            </a:r>
            <a:r>
              <a:rPr lang="en-US" sz="3200" dirty="0"/>
              <a:t>? Who can forgive sins but God alone?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914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Reaction of the Scribes Mk 2:6-7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200" baseline="30000" dirty="0"/>
              <a:t>6 </a:t>
            </a:r>
            <a:r>
              <a:rPr lang="en-US" sz="3200" dirty="0"/>
              <a:t>And some of the scribes were sitting there and reasoning in their hearts,</a:t>
            </a:r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baseline="30000" dirty="0"/>
              <a:t>7 </a:t>
            </a:r>
            <a:r>
              <a:rPr lang="en-US" sz="3200" dirty="0"/>
              <a:t>“Why does this </a:t>
            </a:r>
            <a:r>
              <a:rPr lang="en-US" sz="3200" i="1" dirty="0"/>
              <a:t>Man</a:t>
            </a:r>
            <a:r>
              <a:rPr lang="en-US" sz="3200" dirty="0"/>
              <a:t> speak blasphemies like this? </a:t>
            </a:r>
            <a:r>
              <a:rPr lang="en-US" sz="3200" dirty="0">
                <a:highlight>
                  <a:srgbClr val="00FFFF"/>
                </a:highlight>
              </a:rPr>
              <a:t>Who can forgive sins but God alone</a:t>
            </a:r>
            <a:r>
              <a:rPr lang="en-US" sz="3200" dirty="0"/>
              <a:t>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005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2236-2707-4D36-B7B6-DB2B8CA1D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Question of Priorities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1DEDCBE-0A41-4CD4-889C-4D96F327A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Jesus’ Message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54BDE4-05AF-4F76-8620-45AE149FC7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Jesus’ Miracles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CB7794B-5223-4663-BF13-ED8B1E9161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people were following Christ everywhere He went</a:t>
            </a:r>
          </a:p>
          <a:p>
            <a:endParaRPr lang="en-US" dirty="0"/>
          </a:p>
          <a:p>
            <a:r>
              <a:rPr lang="en-US" dirty="0"/>
              <a:t>The people were looking for physical healing through His miracles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B3BB612-04C7-4396-9A4D-51083611C4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Christ went everywhere preaching the word</a:t>
            </a:r>
          </a:p>
          <a:p>
            <a:endParaRPr lang="en-US" dirty="0"/>
          </a:p>
          <a:p>
            <a:r>
              <a:rPr lang="en-US" dirty="0"/>
              <a:t>The message of forgiveness of sins (spiritual healing) through forgiveness of sins</a:t>
            </a:r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ADD7B68B-3FEB-4AEE-94EE-01F8B91CDF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636" y="2513807"/>
            <a:ext cx="4824175" cy="366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59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Reaction of the Scribes Mk 2:6-7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1956816"/>
            <a:ext cx="3276206" cy="4901184"/>
          </a:xfrm>
        </p:spPr>
        <p:txBody>
          <a:bodyPr anchor="ctr">
            <a:normAutofit fontScale="85000" lnSpcReduction="20000"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4600" baseline="30000" dirty="0"/>
          </a:p>
          <a:p>
            <a:r>
              <a:rPr lang="en-US" sz="4200" baseline="30000" dirty="0"/>
              <a:t>The religious leaders who should have known who Jesus was instead accused Him of blasphemy</a:t>
            </a:r>
          </a:p>
          <a:p>
            <a:endParaRPr lang="en-US" sz="4200" baseline="30000" dirty="0"/>
          </a:p>
          <a:p>
            <a:r>
              <a:rPr lang="en-US" sz="4200" baseline="30000" dirty="0"/>
              <a:t>Jesus forgives the man of his sins to help show that He is the Son of God and people need to hear His message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21046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Jesus’ Questions to the Scribes Mk 2:8-9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2400" baseline="30000" dirty="0"/>
              <a:t>8 </a:t>
            </a:r>
            <a:r>
              <a:rPr lang="en-US" sz="2400" dirty="0"/>
              <a:t>But immediately, when Jesus perceived in His spirit that they reasoned thus within themselves, He said to them, “</a:t>
            </a:r>
            <a:r>
              <a:rPr lang="en-US" sz="2400" dirty="0">
                <a:highlight>
                  <a:srgbClr val="00FFFF"/>
                </a:highlight>
              </a:rPr>
              <a:t>Why do you reason about these things in your hearts</a:t>
            </a:r>
            <a:r>
              <a:rPr lang="en-US" sz="2400" dirty="0"/>
              <a:t>?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baseline="30000" dirty="0"/>
              <a:t>9 </a:t>
            </a:r>
            <a:r>
              <a:rPr lang="en-US" sz="2400" dirty="0">
                <a:highlight>
                  <a:srgbClr val="00FFFF"/>
                </a:highlight>
              </a:rPr>
              <a:t>Which is easier, to say to the paralytic, ‘</a:t>
            </a:r>
            <a:r>
              <a:rPr lang="en-US" sz="2400" i="1" dirty="0">
                <a:highlight>
                  <a:srgbClr val="00FFFF"/>
                </a:highlight>
              </a:rPr>
              <a:t>Your</a:t>
            </a:r>
            <a:r>
              <a:rPr lang="en-US" sz="2400" dirty="0">
                <a:highlight>
                  <a:srgbClr val="00FFFF"/>
                </a:highlight>
              </a:rPr>
              <a:t> sins are forgiven you,’ or to say, ‘Arise, take up your bed and walk</a:t>
            </a:r>
            <a:r>
              <a:rPr lang="en-US" sz="2400" dirty="0"/>
              <a:t>’?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040608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Jesus’ Questions to the Scribes Mk 2:8-9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1956816"/>
            <a:ext cx="3276206" cy="4901184"/>
          </a:xfrm>
        </p:spPr>
        <p:txBody>
          <a:bodyPr anchor="ctr">
            <a:normAutofit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4600" baseline="30000" dirty="0"/>
          </a:p>
          <a:p>
            <a:r>
              <a:rPr lang="en-US" sz="3600" baseline="30000" dirty="0"/>
              <a:t>Jesus recognizes what we consider in our hearts and how we perceive Him</a:t>
            </a:r>
          </a:p>
          <a:p>
            <a:endParaRPr lang="en-US" sz="3600" baseline="30000" dirty="0"/>
          </a:p>
          <a:p>
            <a:r>
              <a:rPr lang="en-US" sz="3600" baseline="30000" dirty="0"/>
              <a:t>Jesus uses questions to help us learn and comprehend His will and teachings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235610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Explanation from Jesus Mk 2:10-11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200" baseline="30000" dirty="0"/>
              <a:t>10 </a:t>
            </a:r>
            <a:r>
              <a:rPr lang="en-US" sz="3200" dirty="0"/>
              <a:t>But </a:t>
            </a:r>
            <a:r>
              <a:rPr lang="en-US" sz="3200" dirty="0">
                <a:highlight>
                  <a:srgbClr val="00FFFF"/>
                </a:highlight>
              </a:rPr>
              <a:t>that you may know that the Son of Man has power on earth to forgive sins</a:t>
            </a:r>
            <a:r>
              <a:rPr lang="en-US" sz="3200" dirty="0"/>
              <a:t>”—He said to the paralytic,</a:t>
            </a:r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baseline="30000" dirty="0"/>
              <a:t>11 </a:t>
            </a:r>
            <a:r>
              <a:rPr lang="en-US" sz="3200" dirty="0"/>
              <a:t>“I say to you, arise, take up your bed, and go to your house.”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3773909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Explanation from Jesus Mk 2:10-11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r>
              <a:rPr lang="en-US" sz="3200" baseline="30000" dirty="0"/>
              <a:t>10 </a:t>
            </a:r>
            <a:r>
              <a:rPr lang="en-US" sz="3200" dirty="0"/>
              <a:t>But that you may know that the Son of Man has power on earth to forgive sins”—He said to the paralytic,</a:t>
            </a:r>
          </a:p>
          <a:p>
            <a:endParaRPr lang="en-US" sz="3200" dirty="0"/>
          </a:p>
          <a:p>
            <a:r>
              <a:rPr lang="en-US" sz="3200" dirty="0"/>
              <a:t> </a:t>
            </a:r>
            <a:r>
              <a:rPr lang="en-US" sz="3200" baseline="30000" dirty="0">
                <a:highlight>
                  <a:srgbClr val="00FFFF"/>
                </a:highlight>
              </a:rPr>
              <a:t>11 </a:t>
            </a:r>
            <a:r>
              <a:rPr lang="en-US" sz="3200" dirty="0">
                <a:highlight>
                  <a:srgbClr val="00FFFF"/>
                </a:highlight>
              </a:rPr>
              <a:t>“I say to you, arise, take up your bed, and go to your house</a:t>
            </a:r>
            <a:r>
              <a:rPr lang="en-US" sz="3200" dirty="0"/>
              <a:t>.”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501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Explanation from Jesus Mk 2:10-11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1956816"/>
            <a:ext cx="3276206" cy="4901184"/>
          </a:xfrm>
        </p:spPr>
        <p:txBody>
          <a:bodyPr anchor="ctr">
            <a:normAutofit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4600" baseline="30000" dirty="0"/>
          </a:p>
          <a:p>
            <a:pPr marL="0" indent="0">
              <a:buNone/>
            </a:pPr>
            <a:r>
              <a:rPr lang="en-US" sz="3600" baseline="30000" dirty="0"/>
              <a:t>Jesus explains to the scribes that the miracles He performed were for the sole purpose of showing He has the power and authority to forgive the sins of men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290450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Healing of the Paralytic Mk 2:12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baseline="30000" dirty="0"/>
              <a:t>12 </a:t>
            </a:r>
            <a:r>
              <a:rPr lang="en-US" sz="3600" dirty="0">
                <a:highlight>
                  <a:srgbClr val="00FFFF"/>
                </a:highlight>
              </a:rPr>
              <a:t>Immediately he arose, took up the bed</a:t>
            </a:r>
            <a:r>
              <a:rPr lang="en-US" sz="3600" dirty="0"/>
              <a:t>, and went out in the presence of them all, so that all were amazed and glorified God, saying, “We never saw </a:t>
            </a:r>
            <a:r>
              <a:rPr lang="en-US" sz="3600" i="1" dirty="0"/>
              <a:t>anything</a:t>
            </a:r>
            <a:r>
              <a:rPr lang="en-US" sz="3600" dirty="0"/>
              <a:t> like this!”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00198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Healing of the Paralytic Mk 2:12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600" baseline="30000" dirty="0"/>
              <a:t>12 </a:t>
            </a:r>
            <a:r>
              <a:rPr lang="en-US" sz="3600" dirty="0"/>
              <a:t>Immediately he arose, took up the bed, and went out in the presence of them all, so that </a:t>
            </a:r>
            <a:r>
              <a:rPr lang="en-US" sz="3600" dirty="0">
                <a:highlight>
                  <a:srgbClr val="00FFFF"/>
                </a:highlight>
              </a:rPr>
              <a:t>all were amazed and glorified God, saying, “We never saw </a:t>
            </a:r>
            <a:r>
              <a:rPr lang="en-US" sz="3600" i="1" dirty="0">
                <a:highlight>
                  <a:srgbClr val="00FFFF"/>
                </a:highlight>
              </a:rPr>
              <a:t>anything</a:t>
            </a:r>
            <a:r>
              <a:rPr lang="en-US" sz="3600" dirty="0">
                <a:highlight>
                  <a:srgbClr val="00FFFF"/>
                </a:highlight>
              </a:rPr>
              <a:t> like this</a:t>
            </a:r>
            <a:r>
              <a:rPr lang="en-US" sz="3600" dirty="0"/>
              <a:t>!”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4428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The Healing of the Paralytic Mk 2:12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1956816"/>
            <a:ext cx="3276206" cy="4901184"/>
          </a:xfrm>
        </p:spPr>
        <p:txBody>
          <a:bodyPr anchor="ctr">
            <a:normAutofit lnSpcReduction="10000"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4600" baseline="30000" dirty="0"/>
          </a:p>
          <a:p>
            <a:r>
              <a:rPr lang="en-US" sz="3600" baseline="30000" dirty="0"/>
              <a:t>The healing takes place immediately</a:t>
            </a:r>
          </a:p>
          <a:p>
            <a:endParaRPr lang="en-US" sz="3600" baseline="30000" dirty="0"/>
          </a:p>
          <a:p>
            <a:r>
              <a:rPr lang="en-US" sz="3600" baseline="30000" dirty="0"/>
              <a:t>The man went out among the people and all were amazed at his healing and glorified God</a:t>
            </a:r>
          </a:p>
          <a:p>
            <a:r>
              <a:rPr lang="en-US" sz="3600" baseline="30000" dirty="0"/>
              <a:t>The people had never seen anything like it</a:t>
            </a:r>
          </a:p>
          <a:p>
            <a:endParaRPr lang="en-US" sz="36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75083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1AAAA4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1AAAA4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248648-A819-48CD-BE25-4B13928D30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88" y="2947422"/>
            <a:ext cx="6625486" cy="2633631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2393792"/>
            <a:ext cx="3276206" cy="4013986"/>
          </a:xfrm>
        </p:spPr>
        <p:txBody>
          <a:bodyPr anchor="ctr">
            <a:normAutofit fontScale="92500" lnSpcReduction="20000"/>
          </a:bodyPr>
          <a:lstStyle/>
          <a:p>
            <a:endParaRPr lang="en-US" sz="1800" baseline="30000" dirty="0"/>
          </a:p>
          <a:p>
            <a:endParaRPr lang="en-US" sz="1800" baseline="30000" dirty="0"/>
          </a:p>
          <a:p>
            <a:endParaRPr lang="en-US" sz="3900" baseline="30000" dirty="0"/>
          </a:p>
          <a:p>
            <a:r>
              <a:rPr lang="en-US" sz="3900" baseline="30000" dirty="0"/>
              <a:t>The authority of Jesus to forgive sins</a:t>
            </a:r>
          </a:p>
          <a:p>
            <a:endParaRPr lang="en-US" sz="3900" baseline="30000" dirty="0"/>
          </a:p>
          <a:p>
            <a:r>
              <a:rPr lang="en-US" sz="3900" baseline="30000" dirty="0"/>
              <a:t>The power of Jesus to heal and why He did so</a:t>
            </a:r>
          </a:p>
          <a:p>
            <a:endParaRPr lang="en-US" sz="3900" baseline="30000" dirty="0"/>
          </a:p>
          <a:p>
            <a:r>
              <a:rPr lang="en-US" sz="3900" baseline="30000" dirty="0"/>
              <a:t>The responsibility of Christians to bring others to Jesus</a:t>
            </a:r>
          </a:p>
          <a:p>
            <a:endParaRPr lang="en-US" sz="1800" baseline="30000" dirty="0"/>
          </a:p>
          <a:p>
            <a:endParaRPr lang="en-US" sz="1800" baseline="30000" dirty="0"/>
          </a:p>
          <a:p>
            <a:endParaRPr lang="en-US" sz="1800" baseline="30000" dirty="0"/>
          </a:p>
          <a:p>
            <a:endParaRPr lang="en-US" sz="1800" baseline="300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70373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8" y="453981"/>
            <a:ext cx="6508242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32" y="731520"/>
            <a:ext cx="5937656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Jesus Enters Returns to Capernaum Mk 2:1-2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5172" y="461737"/>
            <a:ext cx="2095627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423" y="453155"/>
            <a:ext cx="2095624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80956"/>
            <a:ext cx="10982600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19" y="2798385"/>
            <a:ext cx="10332786" cy="328326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 </a:t>
            </a:r>
            <a:r>
              <a:rPr lang="en-US" sz="3600" dirty="0">
                <a:highlight>
                  <a:srgbClr val="00FFFF"/>
                </a:highlight>
              </a:rPr>
              <a:t>And again He entered Capernaum</a:t>
            </a:r>
            <a:r>
              <a:rPr lang="en-US" sz="3600" dirty="0"/>
              <a:t> after </a:t>
            </a:r>
            <a:r>
              <a:rPr lang="en-US" sz="3600" i="1" dirty="0"/>
              <a:t>some</a:t>
            </a:r>
            <a:r>
              <a:rPr lang="en-US" sz="3600" dirty="0"/>
              <a:t> days, and </a:t>
            </a:r>
            <a:r>
              <a:rPr lang="en-US" sz="3600" dirty="0">
                <a:highlight>
                  <a:srgbClr val="00FFFF"/>
                </a:highlight>
              </a:rPr>
              <a:t>it was heard that He was in the house</a:t>
            </a:r>
            <a:r>
              <a:rPr lang="en-US" sz="3600" dirty="0"/>
              <a:t>. </a:t>
            </a:r>
          </a:p>
          <a:p>
            <a:endParaRPr lang="en-US" sz="3600" baseline="30000" dirty="0"/>
          </a:p>
          <a:p>
            <a:r>
              <a:rPr lang="en-US" sz="3600" baseline="30000" dirty="0"/>
              <a:t>2 </a:t>
            </a:r>
            <a:r>
              <a:rPr lang="en-US" sz="3600" dirty="0"/>
              <a:t>Immediately many gathered together, so that there was no longer room to receive </a:t>
            </a:r>
            <a:r>
              <a:rPr lang="en-US" sz="3600" i="1" dirty="0"/>
              <a:t>them,</a:t>
            </a:r>
            <a:r>
              <a:rPr lang="en-US" sz="3600" dirty="0"/>
              <a:t> not even near the door. And He preached the word to them.</a:t>
            </a:r>
          </a:p>
        </p:txBody>
      </p:sp>
    </p:spTree>
    <p:extLst>
      <p:ext uri="{BB962C8B-B14F-4D97-AF65-F5344CB8AC3E}">
        <p14:creationId xmlns:p14="http://schemas.microsoft.com/office/powerpoint/2010/main" val="214600208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8" y="453981"/>
            <a:ext cx="6508242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32" y="731520"/>
            <a:ext cx="5937656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Jesus Enters Returns to Capernaum Mk 2:1-2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5172" y="461737"/>
            <a:ext cx="2095627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423" y="453155"/>
            <a:ext cx="2095624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80956"/>
            <a:ext cx="10982600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19" y="2798385"/>
            <a:ext cx="10332786" cy="328326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2 And again He entered Capernaum after </a:t>
            </a:r>
            <a:r>
              <a:rPr lang="en-US" sz="3600" i="1" dirty="0"/>
              <a:t>some</a:t>
            </a:r>
            <a:r>
              <a:rPr lang="en-US" sz="3600" dirty="0"/>
              <a:t> days, and it was heard that He was in the house. </a:t>
            </a:r>
          </a:p>
          <a:p>
            <a:endParaRPr lang="en-US" sz="3600" baseline="30000" dirty="0"/>
          </a:p>
          <a:p>
            <a:r>
              <a:rPr lang="en-US" sz="3600" baseline="30000" dirty="0"/>
              <a:t>2 </a:t>
            </a:r>
            <a:r>
              <a:rPr lang="en-US" sz="3600" dirty="0">
                <a:highlight>
                  <a:srgbClr val="00FFFF"/>
                </a:highlight>
              </a:rPr>
              <a:t>Immediately many gathered together, so that there was no longer room to receive </a:t>
            </a:r>
            <a:r>
              <a:rPr lang="en-US" sz="3600" i="1" dirty="0">
                <a:highlight>
                  <a:srgbClr val="00FFFF"/>
                </a:highlight>
              </a:rPr>
              <a:t>them,</a:t>
            </a:r>
            <a:r>
              <a:rPr lang="en-US" sz="3600" dirty="0">
                <a:highlight>
                  <a:srgbClr val="00FFFF"/>
                </a:highlight>
              </a:rPr>
              <a:t> not even near the door</a:t>
            </a:r>
            <a:r>
              <a:rPr lang="en-US" sz="3600" dirty="0"/>
              <a:t>. And He preached the word to them.</a:t>
            </a:r>
          </a:p>
        </p:txBody>
      </p:sp>
    </p:spTree>
    <p:extLst>
      <p:ext uri="{BB962C8B-B14F-4D97-AF65-F5344CB8AC3E}">
        <p14:creationId xmlns:p14="http://schemas.microsoft.com/office/powerpoint/2010/main" val="246160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8" y="453981"/>
            <a:ext cx="6508242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32" y="731520"/>
            <a:ext cx="5937656" cy="14264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Jesus Enters Returns to Capernaum Mk 2:1-2</a:t>
            </a: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5172" y="461737"/>
            <a:ext cx="2095627" cy="1870055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423" y="453155"/>
            <a:ext cx="2095624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80956"/>
            <a:ext cx="10982600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9719" y="2798385"/>
            <a:ext cx="10332786" cy="328326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2 And again He entered Capernaum after </a:t>
            </a:r>
            <a:r>
              <a:rPr lang="en-US" sz="3600" i="1" dirty="0"/>
              <a:t>some</a:t>
            </a:r>
            <a:r>
              <a:rPr lang="en-US" sz="3600" dirty="0"/>
              <a:t> days, and it was heard that He was in the house. </a:t>
            </a:r>
          </a:p>
          <a:p>
            <a:endParaRPr lang="en-US" sz="3600" baseline="30000" dirty="0"/>
          </a:p>
          <a:p>
            <a:r>
              <a:rPr lang="en-US" sz="3600" baseline="30000" dirty="0"/>
              <a:t>2 </a:t>
            </a:r>
            <a:r>
              <a:rPr lang="en-US" sz="3600" dirty="0"/>
              <a:t>Immediately many gathered together, so that there was no longer room to receive </a:t>
            </a:r>
            <a:r>
              <a:rPr lang="en-US" sz="3600" i="1" dirty="0"/>
              <a:t>them,</a:t>
            </a:r>
            <a:r>
              <a:rPr lang="en-US" sz="3600" dirty="0"/>
              <a:t> not even near the door. </a:t>
            </a:r>
            <a:r>
              <a:rPr lang="en-US" sz="3600" dirty="0">
                <a:highlight>
                  <a:srgbClr val="00FFFF"/>
                </a:highlight>
              </a:rPr>
              <a:t>And He preached the word to them.</a:t>
            </a:r>
          </a:p>
        </p:txBody>
      </p:sp>
    </p:spTree>
    <p:extLst>
      <p:ext uri="{BB962C8B-B14F-4D97-AF65-F5344CB8AC3E}">
        <p14:creationId xmlns:p14="http://schemas.microsoft.com/office/powerpoint/2010/main" val="4209180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25FCE169-4276-4005-8C82-CCC9C80C4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461736"/>
            <a:ext cx="6508241" cy="186629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01" y="730155"/>
            <a:ext cx="5938474" cy="142287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Four Men carry a Paralytic to Jesus Mk 2:3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467575"/>
            <a:ext cx="2095119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640" y="471340"/>
            <a:ext cx="2095119" cy="1856689"/>
          </a:xfrm>
          <a:prstGeom prst="rect">
            <a:avLst/>
          </a:prstGeom>
          <a:solidFill>
            <a:srgbClr val="F7BD6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447" y="2476301"/>
            <a:ext cx="6508241" cy="3922777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24" y="2717021"/>
            <a:ext cx="5883651" cy="34108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aseline="30000" dirty="0"/>
              <a:t>3 </a:t>
            </a:r>
            <a:r>
              <a:rPr lang="en-US" sz="3600" dirty="0"/>
              <a:t>Then they came to Him, bringing a paralytic who was </a:t>
            </a:r>
            <a:r>
              <a:rPr lang="en-US" sz="3600" dirty="0">
                <a:highlight>
                  <a:srgbClr val="00FFFF"/>
                </a:highlight>
              </a:rPr>
              <a:t>carried by four </a:t>
            </a:r>
            <a:r>
              <a:rPr lang="en-US" sz="3600" i="1" dirty="0">
                <a:highlight>
                  <a:srgbClr val="00FFFF"/>
                </a:highlight>
              </a:rPr>
              <a:t>men</a:t>
            </a:r>
            <a:r>
              <a:rPr lang="en-US" sz="3600" i="1" dirty="0"/>
              <a:t>.</a:t>
            </a:r>
            <a:r>
              <a:rPr lang="en-US" sz="3600" dirty="0"/>
              <a:t>.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1955DCA-E99D-4678-99DB-8075105C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97952" y="2480956"/>
            <a:ext cx="4341800" cy="3922776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9685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Four Men carry a Paralytic to Jesus Mk 2:3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icture containing logo&#10;&#10;Description automatically generated">
            <a:extLst>
              <a:ext uri="{FF2B5EF4-FFF2-40B4-BE49-F238E27FC236}">
                <a16:creationId xmlns:a16="http://schemas.microsoft.com/office/drawing/2014/main" id="{72EBCF34-1549-41BF-8193-891B77B1A2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778" y="2331973"/>
            <a:ext cx="5152706" cy="386453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2393792"/>
            <a:ext cx="3276206" cy="3740893"/>
          </a:xfrm>
        </p:spPr>
        <p:txBody>
          <a:bodyPr anchor="ctr">
            <a:normAutofit lnSpcReduction="10000"/>
          </a:bodyPr>
          <a:lstStyle/>
          <a:p>
            <a:r>
              <a:rPr lang="en-US" sz="3200" baseline="30000" dirty="0"/>
              <a:t>I don’t know their name</a:t>
            </a:r>
          </a:p>
          <a:p>
            <a:endParaRPr lang="en-US" sz="3200" baseline="30000" dirty="0"/>
          </a:p>
          <a:p>
            <a:r>
              <a:rPr lang="en-US" sz="3200" baseline="30000" dirty="0"/>
              <a:t>I don’t know their age</a:t>
            </a:r>
          </a:p>
          <a:p>
            <a:endParaRPr lang="en-US" sz="3200" baseline="30000" dirty="0"/>
          </a:p>
          <a:p>
            <a:r>
              <a:rPr lang="en-US" sz="3200" baseline="30000" dirty="0"/>
              <a:t>I don’t know their station in life</a:t>
            </a:r>
          </a:p>
          <a:p>
            <a:endParaRPr lang="en-US" sz="3200" baseline="30000" dirty="0"/>
          </a:p>
          <a:p>
            <a:r>
              <a:rPr lang="en-US" sz="3200" baseline="30000" dirty="0"/>
              <a:t>I don’t know their relationship to the</a:t>
            </a:r>
            <a:r>
              <a:rPr lang="en-US" sz="3200" dirty="0"/>
              <a:t> </a:t>
            </a:r>
            <a:r>
              <a:rPr lang="en-US" sz="3200" baseline="30000" dirty="0"/>
              <a:t>paralytic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938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Four Men carry a Paralytic to Jesus Mk 2:3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2125996"/>
            <a:ext cx="3276206" cy="4008689"/>
          </a:xfrm>
        </p:spPr>
        <p:txBody>
          <a:bodyPr anchor="ctr">
            <a:noAutofit/>
          </a:bodyPr>
          <a:lstStyle/>
          <a:p>
            <a:r>
              <a:rPr lang="en-US" sz="2800" dirty="0"/>
              <a:t>They cared for another individual with difficulties</a:t>
            </a:r>
          </a:p>
          <a:p>
            <a:endParaRPr lang="en-US" sz="2800" dirty="0"/>
          </a:p>
          <a:p>
            <a:r>
              <a:rPr lang="en-US" sz="2800" dirty="0"/>
              <a:t>They believed Jesus could and would heal him</a:t>
            </a:r>
          </a:p>
          <a:p>
            <a:endParaRPr lang="en-US" sz="2800" dirty="0"/>
          </a:p>
          <a:p>
            <a:r>
              <a:rPr lang="en-US" sz="2800" dirty="0"/>
              <a:t>They took action</a:t>
            </a:r>
          </a:p>
        </p:txBody>
      </p:sp>
      <p:pic>
        <p:nvPicPr>
          <p:cNvPr id="3074" name="Picture 2" descr="I Know I Know Clipart - Clipart Suggest">
            <a:extLst>
              <a:ext uri="{FF2B5EF4-FFF2-40B4-BE49-F238E27FC236}">
                <a16:creationId xmlns:a16="http://schemas.microsoft.com/office/drawing/2014/main" id="{E0A50AAA-AF2C-4301-918D-A1DBFCF93C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478" y="2393792"/>
            <a:ext cx="5088835" cy="374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90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4" y="448055"/>
            <a:ext cx="7021892" cy="1508760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CF76CF-7358-4C61-9930-15FD263C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809" y="694944"/>
            <a:ext cx="6445128" cy="104241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Four Men carry a Paralytic to Jesus Mk 2:3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450222"/>
            <a:ext cx="1815175" cy="1506594"/>
          </a:xfrm>
          <a:prstGeom prst="rect">
            <a:avLst/>
          </a:prstGeom>
          <a:solidFill>
            <a:srgbClr val="F7BD6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3556" y="453269"/>
            <a:ext cx="1816196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685" y="2130552"/>
            <a:ext cx="7025335" cy="4270248"/>
          </a:xfrm>
          <a:prstGeom prst="rect">
            <a:avLst/>
          </a:prstGeom>
          <a:solidFill>
            <a:srgbClr val="F7BD6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611" y="2127680"/>
            <a:ext cx="3790141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7">
            <a:extLst>
              <a:ext uri="{FF2B5EF4-FFF2-40B4-BE49-F238E27FC236}">
                <a16:creationId xmlns:a16="http://schemas.microsoft.com/office/drawing/2014/main" id="{51F9110A-701B-4CE0-997E-FFB5FB36B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6578" y="2393792"/>
            <a:ext cx="3276206" cy="3740893"/>
          </a:xfrm>
        </p:spPr>
        <p:txBody>
          <a:bodyPr anchor="ctr">
            <a:normAutofit fontScale="92500" lnSpcReduction="10000"/>
          </a:bodyPr>
          <a:lstStyle/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r>
              <a:rPr lang="en-US" sz="3200" baseline="30000" dirty="0"/>
              <a:t>People who do not make it to Jesus die in their sins</a:t>
            </a:r>
          </a:p>
          <a:p>
            <a:endParaRPr lang="en-US" sz="3200" baseline="30000" dirty="0"/>
          </a:p>
          <a:p>
            <a:r>
              <a:rPr lang="en-US" sz="3200" baseline="30000" dirty="0"/>
              <a:t>Today many leave the responsibility of bringing others to Christ to someone else… we should consider the early church (Act 8:4)</a:t>
            </a:r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baseline="30000" dirty="0"/>
          </a:p>
          <a:p>
            <a:endParaRPr lang="en-US" sz="3200" dirty="0"/>
          </a:p>
        </p:txBody>
      </p:sp>
      <p:pic>
        <p:nvPicPr>
          <p:cNvPr id="4098" name="Picture 2" descr="The six things you need to consider before launching an ICO - Elite Business">
            <a:extLst>
              <a:ext uri="{FF2B5EF4-FFF2-40B4-BE49-F238E27FC236}">
                <a16:creationId xmlns:a16="http://schemas.microsoft.com/office/drawing/2014/main" id="{51016F46-DA89-40EB-AE22-0DD52DD2B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28" y="2393792"/>
            <a:ext cx="5281684" cy="374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BED711-8832-4197-84C5-747CDF40A765}"/>
              </a:ext>
            </a:extLst>
          </p:cNvPr>
          <p:cNvSpPr txBox="1"/>
          <p:nvPr/>
        </p:nvSpPr>
        <p:spPr>
          <a:xfrm>
            <a:off x="3985023" y="2940799"/>
            <a:ext cx="2415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35880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1371</Words>
  <Application>Microsoft Office PowerPoint</Application>
  <PresentationFormat>Custom</PresentationFormat>
  <Paragraphs>181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The Healing of the Paralytic</vt:lpstr>
      <vt:lpstr>A Question of Priorities</vt:lpstr>
      <vt:lpstr>Jesus Enters Returns to Capernaum Mk 2:1-2</vt:lpstr>
      <vt:lpstr>Jesus Enters Returns to Capernaum Mk 2:1-2</vt:lpstr>
      <vt:lpstr>Jesus Enters Returns to Capernaum Mk 2:1-2</vt:lpstr>
      <vt:lpstr>Four Men carry a Paralytic to Jesus Mk 2:3</vt:lpstr>
      <vt:lpstr>Four Men carry a Paralytic to Jesus Mk 2:3</vt:lpstr>
      <vt:lpstr>Four Men carry a Paralytic to Jesus Mk 2:3</vt:lpstr>
      <vt:lpstr>Four Men carry a Paralytic to Jesus Mk 2:3</vt:lpstr>
      <vt:lpstr>Overcoming Obstacles Mk 2:4</vt:lpstr>
      <vt:lpstr>Overcoming Obstacles Mk 2:4</vt:lpstr>
      <vt:lpstr>Overcoming Obstacles Mk 2:4</vt:lpstr>
      <vt:lpstr>Overcoming Obstacles      Mk 2:4</vt:lpstr>
      <vt:lpstr>Faith Rewarded Mk 2:5</vt:lpstr>
      <vt:lpstr>Faith Rewarded Mk 2:5</vt:lpstr>
      <vt:lpstr>Faith Rewarded Mk 2:5</vt:lpstr>
      <vt:lpstr>The Reaction of the Scribes Mk 2:6-7</vt:lpstr>
      <vt:lpstr>The Reaction of the Scribes Mk 2:6-7</vt:lpstr>
      <vt:lpstr>The Reaction of the Scribes Mk 2:6-7</vt:lpstr>
      <vt:lpstr>The Reaction of the Scribes Mk 2:6-7</vt:lpstr>
      <vt:lpstr>Jesus’ Questions to the Scribes Mk 2:8-9</vt:lpstr>
      <vt:lpstr>Jesus’ Questions to the Scribes Mk 2:8-9</vt:lpstr>
      <vt:lpstr>The Explanation from Jesus Mk 2:10-11</vt:lpstr>
      <vt:lpstr>The Explanation from Jesus Mk 2:10-11</vt:lpstr>
      <vt:lpstr>The Explanation from Jesus Mk 2:10-11</vt:lpstr>
      <vt:lpstr>The Healing of the Paralytic Mk 2:12</vt:lpstr>
      <vt:lpstr>The Healing of the Paralytic Mk 2:12</vt:lpstr>
      <vt:lpstr>The Healing of the Paralytic Mk 2:12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Healing of the Paralytic</dc:title>
  <dc:creator>Rob Miller</dc:creator>
  <cp:lastModifiedBy>West End</cp:lastModifiedBy>
  <cp:revision>8</cp:revision>
  <dcterms:created xsi:type="dcterms:W3CDTF">2022-02-01T18:57:52Z</dcterms:created>
  <dcterms:modified xsi:type="dcterms:W3CDTF">2022-02-06T02:58:05Z</dcterms:modified>
</cp:coreProperties>
</file>