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60" r:id="rId4"/>
    <p:sldId id="261" r:id="rId5"/>
    <p:sldId id="262" r:id="rId6"/>
    <p:sldId id="263" r:id="rId7"/>
    <p:sldId id="259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  <a:srgbClr val="F8F8F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2" y="3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44D0C6-9F85-4620-8F62-DD800549D0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CC2615-4364-4771-80A7-718EF84CC0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9C67A-0F9E-40B9-AB69-85AD07D62A24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708C30-8485-4726-93B5-84208998572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40E707-5097-4EA2-B2BE-B1A6F6D178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4AC9E-7A23-4194-854F-A47ADBDC3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0764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AB980-AA75-42B8-907F-781519120772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E1528-32FD-4733-96CF-A953A0EC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779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Therefore: Paul is basing his following statements on the statements made in the first 3 chapters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3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2092348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One body: the body of Christ, the church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One Spirit: The Holy Spirit whom Paul has spoken of previously in this letter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12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162249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One Hope: The return of Christ Jesus to take us home to Heaven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13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288474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One Lord: Jesus who died, for us, now lives for us, will return for 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One faith: One doctrine/teaching…once delivered to the saints for all time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One baptism: commanded by Jesus, preached by the apostles, the only way one is added to the church (salvation)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14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3398433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One God and Father: One head who to rule the family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15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113726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Beseech: exhort, urge, encourage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4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720051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verb “walk” in the NT letters refers to the conduct of one’s life, not to physical walking.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5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596547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calling has already taken place… the message to the reader is to live a life that conforms to the their current status of being one and saved through Jesus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6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333173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Humility/lowliness: if you know you have it, you have lost it…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Putting Christ first, others second, ourselves last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Meekness: not weakness but power under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7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3404480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Longsuffering/Patient: the ability to suffer long…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Long-tempered: the ability to endure discomfort without fighting 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8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2596692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Forbearance: The not acting against someone when you have a right to do so. (John W Lewis)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exercise of patience; long suffering; indulgence towards those who injure us; lenity; delay of resentment or punishment… Command of temper; restraint of passions. (KJV Dictionary)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cannot be experienced without love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9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1603204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Endeavor: To exert physical or intellectual strength for the attainment of; to use efforts to effect; to strive to achieve or reach; to try; to attempt.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(</a:t>
            </a:r>
            <a:r>
              <a:rPr lang="en-US" i="1" dirty="0"/>
              <a:t>n.</a:t>
            </a:r>
            <a:r>
              <a:rPr lang="en-US" dirty="0"/>
              <a:t>) An exertion of physical or intellectual strength toward the attainment of an object; a systematic or continuous attempt; an effort; a trial. (Webster revised unabridged dictionary)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Being eager to maintain or guard the unity of the spirit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10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676119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 need the peace of God ruling in our hearts that we may attain unity with man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E1528-32FD-4733-96CF-A953A0EC428A}" type="slidenum">
              <a:rPr lang="en-US" smtClean="0"/>
              <a:t>11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19D67BF-36A9-4469-9A7A-79C89A7A8BB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381945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250" y="448056"/>
            <a:ext cx="10163556" cy="3401568"/>
          </a:xfrm>
        </p:spPr>
        <p:txBody>
          <a:bodyPr anchor="b">
            <a:normAutofit/>
          </a:bodyPr>
          <a:lstStyle>
            <a:lvl1pPr algn="l">
              <a:defRPr sz="576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250" y="4471416"/>
            <a:ext cx="10163556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160">
                <a:solidFill>
                  <a:schemeClr val="tx2">
                    <a:alpha val="55000"/>
                  </a:schemeClr>
                </a:solidFill>
              </a:defRPr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04460" y="4122000"/>
            <a:ext cx="1016388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33749" y="6153912"/>
            <a:ext cx="4857350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810" cap="all" spc="18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18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4409" y="6153912"/>
            <a:ext cx="1359770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1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8621" y="6152968"/>
            <a:ext cx="3111818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810" cap="all" spc="18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January 22,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2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03250" y="1956816"/>
            <a:ext cx="10171786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t>Saturday, January 22,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1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08922" y="448056"/>
            <a:ext cx="1423721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95021" y="438912"/>
            <a:ext cx="8492947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t>Saturday, January 22,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1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250" y="1735200"/>
            <a:ext cx="1016388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33749" y="6153912"/>
            <a:ext cx="4857350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810" cap="all" spc="18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18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4409" y="6153912"/>
            <a:ext cx="1359770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1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8621" y="6152968"/>
            <a:ext cx="3111818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810" cap="all" spc="18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January 22,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5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1" y="448056"/>
            <a:ext cx="10180015" cy="3401568"/>
          </a:xfrm>
        </p:spPr>
        <p:txBody>
          <a:bodyPr anchor="b">
            <a:normAutofit/>
          </a:bodyPr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250" y="4471416"/>
            <a:ext cx="10163556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160">
                <a:solidFill>
                  <a:schemeClr val="tx2">
                    <a:alpha val="5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t>Saturday, January 22,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04460" y="4122000"/>
            <a:ext cx="1016388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07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3251" y="1735200"/>
            <a:ext cx="4888382" cy="4214750"/>
          </a:xfrm>
        </p:spPr>
        <p:txBody>
          <a:bodyPr/>
          <a:lstStyle>
            <a:lvl1pPr marL="405000">
              <a:defRPr/>
            </a:lvl1pPr>
            <a:lvl2pPr marL="810000">
              <a:defRPr/>
            </a:lvl2pPr>
            <a:lvl3pPr marL="1215000">
              <a:defRPr/>
            </a:lvl3pPr>
            <a:lvl4pPr marL="1620000">
              <a:defRPr/>
            </a:lvl4pPr>
            <a:lvl5pPr marL="2025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78424" y="1735200"/>
            <a:ext cx="4888382" cy="4214750"/>
          </a:xfrm>
        </p:spPr>
        <p:txBody>
          <a:bodyPr/>
          <a:lstStyle>
            <a:lvl2pPr marL="810000">
              <a:defRPr/>
            </a:lvl2pPr>
            <a:lvl3pPr marL="1215000">
              <a:defRPr/>
            </a:lvl3pPr>
            <a:lvl4pPr marL="1620000">
              <a:defRPr/>
            </a:lvl4pPr>
            <a:lvl5pPr marL="2187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t>Saturday, January 22,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8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1" y="388800"/>
            <a:ext cx="10180015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251" y="1774952"/>
            <a:ext cx="4888382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800" b="0" i="1">
                <a:latin typeface="+mj-lt"/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3251" y="2752344"/>
            <a:ext cx="4888382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78424" y="1774952"/>
            <a:ext cx="4888382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800" b="0" i="1">
                <a:latin typeface="+mj-lt"/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78424" y="2752344"/>
            <a:ext cx="4888382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t>Saturday, January 22, 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1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1" y="388800"/>
            <a:ext cx="10180015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t>Saturday, January 22,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1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t>Saturday, January 22,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1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1" y="388800"/>
            <a:ext cx="3102559" cy="1069848"/>
          </a:xfrm>
        </p:spPr>
        <p:txBody>
          <a:bodyPr wrap="square" anchor="t">
            <a:normAutofit/>
          </a:bodyPr>
          <a:lstStyle>
            <a:lvl1pPr>
              <a:defRPr sz="2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3749" y="393192"/>
            <a:ext cx="6641287" cy="5559552"/>
          </a:xfrm>
        </p:spPr>
        <p:txBody>
          <a:bodyPr/>
          <a:lstStyle>
            <a:lvl1pPr>
              <a:defRPr sz="1620"/>
            </a:lvl1pPr>
            <a:lvl2pPr>
              <a:defRPr sz="1620"/>
            </a:lvl2pPr>
            <a:lvl3pPr>
              <a:defRPr sz="1620"/>
            </a:lvl3pPr>
            <a:lvl4pPr>
              <a:defRPr sz="1620"/>
            </a:lvl4pPr>
            <a:lvl5pPr>
              <a:defRPr sz="162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3251" y="1733550"/>
            <a:ext cx="3102559" cy="4219194"/>
          </a:xfrm>
        </p:spPr>
        <p:txBody>
          <a:bodyPr>
            <a:normAutofit/>
          </a:bodyPr>
          <a:lstStyle>
            <a:lvl1pPr marL="0" indent="0">
              <a:buNone/>
              <a:defRPr sz="162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t>Saturday, January 22,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1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1" y="388800"/>
            <a:ext cx="3102559" cy="1069848"/>
          </a:xfrm>
        </p:spPr>
        <p:txBody>
          <a:bodyPr wrap="square" anchor="t">
            <a:normAutofit/>
          </a:bodyPr>
          <a:lstStyle>
            <a:lvl1pPr>
              <a:defRPr sz="2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933749" y="441325"/>
            <a:ext cx="6635801" cy="5511419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3251" y="1735200"/>
            <a:ext cx="3102559" cy="4214750"/>
          </a:xfrm>
        </p:spPr>
        <p:txBody>
          <a:bodyPr>
            <a:normAutofit/>
          </a:bodyPr>
          <a:lstStyle>
            <a:lvl1pPr marL="0" indent="0">
              <a:buNone/>
              <a:defRPr sz="162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021" y="6153912"/>
            <a:ext cx="3110789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t>Saturday, January 22,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0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1786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250" y="1733551"/>
            <a:ext cx="1016388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33749" y="6153912"/>
            <a:ext cx="4857350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810" cap="all" spc="18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18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4409" y="6153912"/>
            <a:ext cx="1359770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1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8621" y="6152968"/>
            <a:ext cx="3111818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810" cap="all" spc="18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January 22,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129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288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05000" indent="-403250" algn="l" defTabSz="822960" rtl="0" eaLnBrk="1" latinLnBrk="0" hangingPunct="1">
        <a:lnSpc>
          <a:spcPct val="140000"/>
        </a:lnSpc>
        <a:spcBef>
          <a:spcPts val="900"/>
        </a:spcBef>
        <a:buFont typeface="Calibri Light" panose="020F0302020204030204" pitchFamily="34" charset="0"/>
        <a:buChar char="→"/>
        <a:defRPr sz="162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810000" indent="-403250" algn="l" defTabSz="822960" rtl="0" eaLnBrk="1" latinLnBrk="0" hangingPunct="1">
        <a:lnSpc>
          <a:spcPct val="140000"/>
        </a:lnSpc>
        <a:spcBef>
          <a:spcPts val="450"/>
        </a:spcBef>
        <a:buFont typeface="Calibri Light" panose="020F0302020204030204" pitchFamily="34" charset="0"/>
        <a:buChar char="→"/>
        <a:defRPr sz="162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215000" indent="-403250" algn="l" defTabSz="822960" rtl="0" eaLnBrk="1" latinLnBrk="0" hangingPunct="1">
        <a:lnSpc>
          <a:spcPct val="140000"/>
        </a:lnSpc>
        <a:spcBef>
          <a:spcPts val="450"/>
        </a:spcBef>
        <a:buFont typeface="Calibri Light" panose="020F0302020204030204" pitchFamily="34" charset="0"/>
        <a:buChar char="→"/>
        <a:defRPr sz="162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620000" indent="-403250" algn="l" defTabSz="822960" rtl="0" eaLnBrk="1" latinLnBrk="0" hangingPunct="1">
        <a:lnSpc>
          <a:spcPct val="140000"/>
        </a:lnSpc>
        <a:spcBef>
          <a:spcPts val="450"/>
        </a:spcBef>
        <a:buFont typeface="Calibri Light" panose="020F0302020204030204" pitchFamily="34" charset="0"/>
        <a:buChar char="→"/>
        <a:defRPr sz="162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025000" indent="-403250" algn="l" defTabSz="822960" rtl="0" eaLnBrk="1" latinLnBrk="0" hangingPunct="1">
        <a:lnSpc>
          <a:spcPct val="140000"/>
        </a:lnSpc>
        <a:spcBef>
          <a:spcPts val="450"/>
        </a:spcBef>
        <a:buFont typeface="Calibri Light" panose="020F0302020204030204" pitchFamily="34" charset="0"/>
        <a:buChar char="→"/>
        <a:defRPr sz="162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C448D53-ACA1-4CA4-B08A-09FB0780C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340643-A7C9-4E2A-AB9E-2A29955E5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0710" y="746151"/>
            <a:ext cx="4886096" cy="3061411"/>
          </a:xfrm>
        </p:spPr>
        <p:txBody>
          <a:bodyPr>
            <a:normAutofit/>
          </a:bodyPr>
          <a:lstStyle/>
          <a:p>
            <a:r>
              <a:rPr lang="en-US" dirty="0"/>
              <a:t>Walk together     in unity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5E7112-25D8-4FAD-8DA4-BB13AB5FE2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0710" y="4367175"/>
            <a:ext cx="4886096" cy="1333195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 4:1-6</a:t>
            </a:r>
          </a:p>
        </p:txBody>
      </p:sp>
      <p:pic>
        <p:nvPicPr>
          <p:cNvPr id="5" name="Picture 4" descr="A close-up of a newspaper&#10;&#10;Description automatically generated with medium confidence">
            <a:extLst>
              <a:ext uri="{FF2B5EF4-FFF2-40B4-BE49-F238E27FC236}">
                <a16:creationId xmlns:a16="http://schemas.microsoft.com/office/drawing/2014/main" id="{3CA29621-81AF-4E55-B297-FAFB999586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8" r="14949" b="2"/>
          <a:stretch/>
        </p:blipFill>
        <p:spPr>
          <a:xfrm>
            <a:off x="405994" y="1870117"/>
            <a:ext cx="4880318" cy="2745167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B5719CE-F76F-4313-9A48-ADF79E67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86489" y="4052700"/>
            <a:ext cx="4902382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613032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192E4E9A-E992-419C-B03A-5686FEC1D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 fontScale="90000"/>
          </a:bodyPr>
          <a:lstStyle/>
          <a:p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Walk Worthy of Calling (4:1-3) 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text, indoor&#10;&#10;Description automatically generated">
            <a:extLst>
              <a:ext uri="{FF2B5EF4-FFF2-40B4-BE49-F238E27FC236}">
                <a16:creationId xmlns:a16="http://schemas.microsoft.com/office/drawing/2014/main" id="{77438E78-2963-4BDB-B291-F526BF4B116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8383"/>
          <a:stretch/>
        </p:blipFill>
        <p:spPr>
          <a:xfrm>
            <a:off x="404998" y="2059200"/>
            <a:ext cx="5081401" cy="38916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1397" y="2059200"/>
            <a:ext cx="4680723" cy="3891599"/>
          </a:xfrm>
        </p:spPr>
        <p:txBody>
          <a:bodyPr>
            <a:normAutofit lnSpcReduction="10000"/>
          </a:bodyPr>
          <a:lstStyle/>
          <a:p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all lowliness and gentleness, with longsuffering, bearing with one another in love, </a:t>
            </a:r>
          </a:p>
          <a:p>
            <a:pPr marL="1750" indent="0">
              <a:buNone/>
            </a:pPr>
            <a:endParaRPr lang="en-US" sz="2400" baseline="30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aseline="30000" dirty="0">
                <a:solidFill>
                  <a:srgbClr val="FFFFFF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endeavoring to keep the unity of the Spirit 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bond of peace.</a:t>
            </a:r>
            <a:endParaRPr lang="en-US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583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192E4E9A-E992-419C-B03A-5686FEC1D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 fontScale="90000"/>
          </a:bodyPr>
          <a:lstStyle/>
          <a:p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Walk Worthy of Calling (4:1-3) 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text, indoor&#10;&#10;Description automatically generated">
            <a:extLst>
              <a:ext uri="{FF2B5EF4-FFF2-40B4-BE49-F238E27FC236}">
                <a16:creationId xmlns:a16="http://schemas.microsoft.com/office/drawing/2014/main" id="{77438E78-2963-4BDB-B291-F526BF4B116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8383"/>
          <a:stretch/>
        </p:blipFill>
        <p:spPr>
          <a:xfrm>
            <a:off x="404998" y="2059200"/>
            <a:ext cx="5081401" cy="38916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1397" y="2059200"/>
            <a:ext cx="4680723" cy="3891599"/>
          </a:xfrm>
        </p:spPr>
        <p:txBody>
          <a:bodyPr>
            <a:normAutofit lnSpcReduction="10000"/>
          </a:bodyPr>
          <a:lstStyle/>
          <a:p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all lowliness and gentleness, with longsuffering, bearing with one another in love, </a:t>
            </a:r>
          </a:p>
          <a:p>
            <a:pPr marL="1750" indent="0">
              <a:buNone/>
            </a:pPr>
            <a:endParaRPr lang="en-US" sz="2400" baseline="30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endeavoring to keep the unity of the Spirit </a:t>
            </a:r>
            <a:r>
              <a:rPr lang="en-US" sz="2400" dirty="0">
                <a:solidFill>
                  <a:srgbClr val="FFFFFF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 the bond of peace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904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192E4E9A-E992-419C-B03A-5686FEC1D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Unity in “1” (4:4-6) 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1397" y="2059200"/>
            <a:ext cx="4680723" cy="3891599"/>
          </a:xfrm>
        </p:spPr>
        <p:txBody>
          <a:bodyPr>
            <a:normAutofit fontScale="85000" lnSpcReduction="10000"/>
          </a:bodyPr>
          <a:lstStyle/>
          <a:p>
            <a:r>
              <a:rPr lang="en-US" sz="2400" baseline="300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US" sz="2400" i="1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FFCC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one body and one Spirit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just as you were called in one hope of your calling;</a:t>
            </a:r>
          </a:p>
          <a:p>
            <a:endParaRPr lang="en-US" sz="2400" dirty="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aseline="300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Lord, one faith, one baptism; </a:t>
            </a:r>
          </a:p>
          <a:p>
            <a:endParaRPr lang="en-US" sz="2400" baseline="30000" dirty="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aseline="300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God and Father of all, who </a:t>
            </a:r>
            <a:r>
              <a:rPr lang="en-US" sz="2400" i="1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above all, and through all, and in you all.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2B28BBC2-7C52-4073-AACF-C7E62F3526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80" y="2059195"/>
            <a:ext cx="5085719" cy="389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403403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192E4E9A-E992-419C-B03A-5686FEC1D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Unity in “1” (4:4-6) 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1397" y="2059200"/>
            <a:ext cx="4680723" cy="3891599"/>
          </a:xfrm>
        </p:spPr>
        <p:txBody>
          <a:bodyPr>
            <a:normAutofit fontScale="85000" lnSpcReduction="10000"/>
          </a:bodyPr>
          <a:lstStyle/>
          <a:p>
            <a:r>
              <a:rPr lang="en-US" sz="2400" baseline="300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US" sz="2400" i="1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one body and one Spirit, just as you were called in </a:t>
            </a:r>
            <a:r>
              <a:rPr lang="en-US" sz="2400" dirty="0">
                <a:solidFill>
                  <a:srgbClr val="FFFFCC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one hope of your calling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en-US" sz="2400" dirty="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aseline="300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Lord, one faith, one baptism; </a:t>
            </a:r>
          </a:p>
          <a:p>
            <a:endParaRPr lang="en-US" sz="2400" baseline="30000" dirty="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aseline="300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God and Father of all, who </a:t>
            </a:r>
            <a:r>
              <a:rPr lang="en-US" sz="2400" i="1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above all, and through all, and in you all.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2B28BBC2-7C52-4073-AACF-C7E62F3526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80" y="2059195"/>
            <a:ext cx="5085719" cy="389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961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192E4E9A-E992-419C-B03A-5686FEC1D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Unity in “1” (4:4-6) 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1397" y="2059200"/>
            <a:ext cx="4680723" cy="3891599"/>
          </a:xfrm>
        </p:spPr>
        <p:txBody>
          <a:bodyPr>
            <a:normAutofit fontScale="85000" lnSpcReduction="10000"/>
          </a:bodyPr>
          <a:lstStyle/>
          <a:p>
            <a:r>
              <a:rPr lang="en-US" sz="2400" baseline="300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US" sz="2400" i="1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one body and one Spirit, just as you were called in one hope of your calling;</a:t>
            </a:r>
          </a:p>
          <a:p>
            <a:endParaRPr lang="en-US" sz="2400" dirty="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aseline="300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400" baseline="30000" dirty="0">
                <a:solidFill>
                  <a:srgbClr val="FFFFCC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>
                <a:solidFill>
                  <a:srgbClr val="FFFFCC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one Lord, one faith, one baptism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endParaRPr lang="en-US" sz="2400" baseline="30000" dirty="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aseline="300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God and Father of all, who </a:t>
            </a:r>
            <a:r>
              <a:rPr lang="en-US" sz="2400" i="1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above all, and through all, and in you all.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2B28BBC2-7C52-4073-AACF-C7E62F3526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80" y="2059195"/>
            <a:ext cx="5085719" cy="389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95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192E4E9A-E992-419C-B03A-5686FEC1D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/>
          </a:bodyPr>
          <a:lstStyle/>
          <a:p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Unity in “1” (4:4-6) 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1397" y="2059200"/>
            <a:ext cx="4680723" cy="3891599"/>
          </a:xfrm>
        </p:spPr>
        <p:txBody>
          <a:bodyPr>
            <a:normAutofit fontScale="85000" lnSpcReduction="10000"/>
          </a:bodyPr>
          <a:lstStyle/>
          <a:p>
            <a:r>
              <a:rPr lang="en-US" sz="2400" baseline="300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US" sz="2400" i="1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one body and one Spirit, just as you were called in one hope of your calling;</a:t>
            </a:r>
          </a:p>
          <a:p>
            <a:endParaRPr lang="en-US" sz="2400" dirty="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aseline="300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Lord, one faith, one baptism; </a:t>
            </a:r>
          </a:p>
          <a:p>
            <a:endParaRPr lang="en-US" sz="2400" baseline="30000" dirty="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aseline="300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sz="2400" dirty="0">
                <a:solidFill>
                  <a:srgbClr val="FFFFCC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one God and Father of all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who </a:t>
            </a:r>
            <a:r>
              <a:rPr lang="en-US" sz="2400" i="1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2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above all, and through all, and in you all.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2B28BBC2-7C52-4073-AACF-C7E62F3526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80" y="2059195"/>
            <a:ext cx="5085719" cy="389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2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4AE17-610B-4481-B0DC-2C567829C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6E358-6792-4616-85FC-368875A2A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250" y="1735200"/>
            <a:ext cx="10163880" cy="4426449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spends the first three chapters explaining how Jesus has created unity between the Jew and Gentile by his death on the cross for “All”</a:t>
            </a:r>
          </a:p>
          <a:p>
            <a:endParaRPr lang="en-US" sz="2000" dirty="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spends the remainder of his letter now focusing on our duty or responsibility in Christ</a:t>
            </a:r>
          </a:p>
          <a:p>
            <a:endParaRPr lang="en-US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845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BC40AE45-0F40-4658-AECB-189ADDFFC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 fontScale="90000"/>
          </a:bodyPr>
          <a:lstStyle/>
          <a:p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Walk Worthy of Calling (4:1-3) 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FE984F8A-A02E-473C-8BDC-841CF60E7E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80" y="2059200"/>
            <a:ext cx="5085720" cy="38916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7081" y="2059198"/>
            <a:ext cx="4685040" cy="3891601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 I, </a:t>
            </a:r>
            <a:r>
              <a:rPr lang="en-US" sz="2800" dirty="0">
                <a:solidFill>
                  <a:srgbClr val="FFFFFF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therefore</a:t>
            </a: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prisoner of the Lord, beseech you to walk worthy of the calling with which you were called, </a:t>
            </a:r>
            <a:endParaRPr lang="en-US" sz="2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6376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BC40AE45-0F40-4658-AECB-189ADDFFC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 fontScale="90000"/>
          </a:bodyPr>
          <a:lstStyle/>
          <a:p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Walk Worthy of Calling (4:1-3) 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FE984F8A-A02E-473C-8BDC-841CF60E7E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80" y="2059200"/>
            <a:ext cx="5085720" cy="38916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7081" y="2059198"/>
            <a:ext cx="4685040" cy="3891601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 I, therefore, the prisoner of the Lord, </a:t>
            </a:r>
            <a:r>
              <a:rPr lang="en-US" sz="2800" dirty="0">
                <a:solidFill>
                  <a:srgbClr val="FFFFFF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beseech</a:t>
            </a: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you to walk worthy of the calling with which you were called, </a:t>
            </a:r>
            <a:endParaRPr lang="en-US" sz="2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262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BC40AE45-0F40-4658-AECB-189ADDFFC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 fontScale="90000"/>
          </a:bodyPr>
          <a:lstStyle/>
          <a:p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Walk Worthy of Calling (4:1-3) 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FE984F8A-A02E-473C-8BDC-841CF60E7E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80" y="2059200"/>
            <a:ext cx="5085720" cy="38916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7081" y="2059198"/>
            <a:ext cx="4685040" cy="3891601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 I, therefore, the prisoner of the Lord, beseech you to </a:t>
            </a:r>
            <a:r>
              <a:rPr lang="en-US" sz="2800" dirty="0">
                <a:solidFill>
                  <a:srgbClr val="FFFFFF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walk</a:t>
            </a: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worthy of the calling with which you were called, </a:t>
            </a:r>
            <a:endParaRPr lang="en-US" sz="2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402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BC40AE45-0F40-4658-AECB-189ADDFFC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 fontScale="90000"/>
          </a:bodyPr>
          <a:lstStyle/>
          <a:p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Walk Worthy of Calling (4:1-3) 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FE984F8A-A02E-473C-8BDC-841CF60E7E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80" y="2059200"/>
            <a:ext cx="5085720" cy="38916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7081" y="2059198"/>
            <a:ext cx="4685040" cy="3891601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 I, therefore, the prisoner of the Lord, beseech you to walk worthy of the calling </a:t>
            </a:r>
            <a:r>
              <a:rPr lang="en-US" sz="2800" dirty="0">
                <a:solidFill>
                  <a:srgbClr val="FFFFFF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with which you were called</a:t>
            </a: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598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192E4E9A-E992-419C-B03A-5686FEC1D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 fontScale="90000"/>
          </a:bodyPr>
          <a:lstStyle/>
          <a:p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Walk Worthy of Calling (4:1-3) 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text, indoor&#10;&#10;Description automatically generated">
            <a:extLst>
              <a:ext uri="{FF2B5EF4-FFF2-40B4-BE49-F238E27FC236}">
                <a16:creationId xmlns:a16="http://schemas.microsoft.com/office/drawing/2014/main" id="{77438E78-2963-4BDB-B291-F526BF4B116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8383"/>
          <a:stretch/>
        </p:blipFill>
        <p:spPr>
          <a:xfrm>
            <a:off x="404998" y="2059200"/>
            <a:ext cx="5081401" cy="38916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1397" y="2059200"/>
            <a:ext cx="4680723" cy="3891599"/>
          </a:xfrm>
        </p:spPr>
        <p:txBody>
          <a:bodyPr>
            <a:normAutofit lnSpcReduction="10000"/>
          </a:bodyPr>
          <a:lstStyle/>
          <a:p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all </a:t>
            </a:r>
            <a:r>
              <a:rPr lang="en-US" sz="2400" dirty="0">
                <a:solidFill>
                  <a:srgbClr val="FFFFFF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lowliness and gentleness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with longsuffering, bearing with one another in love, </a:t>
            </a:r>
          </a:p>
          <a:p>
            <a:pPr marL="1750" indent="0">
              <a:buNone/>
            </a:pPr>
            <a:endParaRPr lang="en-US" sz="2400" baseline="30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endeavoring to keep the unity of the Spirit in the bond of peace.</a:t>
            </a:r>
            <a:endParaRPr lang="en-US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2616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192E4E9A-E992-419C-B03A-5686FEC1D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 fontScale="90000"/>
          </a:bodyPr>
          <a:lstStyle/>
          <a:p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Walk Worthy of Calling (4:1-3) 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text, indoor&#10;&#10;Description automatically generated">
            <a:extLst>
              <a:ext uri="{FF2B5EF4-FFF2-40B4-BE49-F238E27FC236}">
                <a16:creationId xmlns:a16="http://schemas.microsoft.com/office/drawing/2014/main" id="{77438E78-2963-4BDB-B291-F526BF4B116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8383"/>
          <a:stretch/>
        </p:blipFill>
        <p:spPr>
          <a:xfrm>
            <a:off x="404998" y="2059200"/>
            <a:ext cx="5081401" cy="38916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1397" y="2059200"/>
            <a:ext cx="4680723" cy="3891599"/>
          </a:xfrm>
        </p:spPr>
        <p:txBody>
          <a:bodyPr>
            <a:normAutofit lnSpcReduction="10000"/>
          </a:bodyPr>
          <a:lstStyle/>
          <a:p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all lowliness and gentleness, </a:t>
            </a:r>
            <a:r>
              <a:rPr lang="en-US" sz="2400" dirty="0">
                <a:solidFill>
                  <a:srgbClr val="FFFFFF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with longsuffering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bearing with one another in love, </a:t>
            </a:r>
          </a:p>
          <a:p>
            <a:pPr marL="1750" indent="0">
              <a:buNone/>
            </a:pPr>
            <a:endParaRPr lang="en-US" sz="2400" baseline="30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endeavoring to keep the unity of the Spirit in the bond of peace.</a:t>
            </a:r>
            <a:endParaRPr lang="en-US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245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192E4E9A-E992-419C-B03A-5686FEC1D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DEF3-6D6E-4553-A33D-880DE775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250" y="388800"/>
            <a:ext cx="10170479" cy="986400"/>
          </a:xfrm>
        </p:spPr>
        <p:txBody>
          <a:bodyPr anchor="b">
            <a:normAutofit fontScale="90000"/>
          </a:bodyPr>
          <a:lstStyle/>
          <a:p>
            <a:r>
              <a:rPr lang="en-US" sz="6100" dirty="0">
                <a:latin typeface="Arial" panose="020B0604020202020204" pitchFamily="34" charset="0"/>
                <a:cs typeface="Arial" panose="020B0604020202020204" pitchFamily="34" charset="0"/>
              </a:rPr>
              <a:t>Walk Worthy of Calling (4:1-3) 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000" y="1609200"/>
            <a:ext cx="1017036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text, indoor&#10;&#10;Description automatically generated">
            <a:extLst>
              <a:ext uri="{FF2B5EF4-FFF2-40B4-BE49-F238E27FC236}">
                <a16:creationId xmlns:a16="http://schemas.microsoft.com/office/drawing/2014/main" id="{77438E78-2963-4BDB-B291-F526BF4B116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8383"/>
          <a:stretch/>
        </p:blipFill>
        <p:spPr>
          <a:xfrm>
            <a:off x="404998" y="2059200"/>
            <a:ext cx="5081401" cy="38916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1281-09BB-414B-B845-0449E7B9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1397" y="2059200"/>
            <a:ext cx="4680723" cy="3891599"/>
          </a:xfrm>
        </p:spPr>
        <p:txBody>
          <a:bodyPr>
            <a:normAutofit lnSpcReduction="10000"/>
          </a:bodyPr>
          <a:lstStyle/>
          <a:p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all lowliness and gentleness, with longsuffering, </a:t>
            </a:r>
            <a:r>
              <a:rPr lang="en-US" sz="2400" dirty="0">
                <a:solidFill>
                  <a:srgbClr val="FFFFFF"/>
                </a:solidFill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bearing with one another in love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1750" indent="0">
              <a:buNone/>
            </a:pPr>
            <a:endParaRPr lang="en-US" sz="2400" baseline="30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endeavoring to keep the unity of the Spirit in the bond of peace.</a:t>
            </a:r>
            <a:endParaRPr lang="en-US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309708"/>
      </p:ext>
    </p:extLst>
  </p:cSld>
  <p:clrMapOvr>
    <a:masterClrMapping/>
  </p:clrMapOvr>
</p:sld>
</file>

<file path=ppt/theme/theme1.xml><?xml version="1.0" encoding="utf-8"?>
<a:theme xmlns:a="http://schemas.openxmlformats.org/drawingml/2006/main" name="ThinLineVTI">
  <a:themeElements>
    <a:clrScheme name="ThinLines Color Sc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C8"/>
      </a:accent1>
      <a:accent2>
        <a:srgbClr val="794DFF"/>
      </a:accent2>
      <a:accent3>
        <a:srgbClr val="00D17D"/>
      </a:accent3>
      <a:accent4>
        <a:srgbClr val="404040"/>
      </a:accent4>
      <a:accent5>
        <a:srgbClr val="FE5D21"/>
      </a:accent5>
      <a:accent6>
        <a:srgbClr val="B3B3B3"/>
      </a:accent6>
      <a:hlink>
        <a:srgbClr val="3E8FF1"/>
      </a:hlink>
      <a:folHlink>
        <a:srgbClr val="939393"/>
      </a:folHlink>
    </a:clrScheme>
    <a:fontScheme name="Custom 3">
      <a:majorFont>
        <a:latin typeface="Source Sans Pro Light"/>
        <a:ea typeface=""/>
        <a:cs typeface=""/>
      </a:majorFont>
      <a:minorFont>
        <a:latin typeface="Source Sans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5777</TotalTime>
  <Words>1057</Words>
  <Application>Microsoft Office PowerPoint</Application>
  <PresentationFormat>Custom</PresentationFormat>
  <Paragraphs>116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Source Sans Pro</vt:lpstr>
      <vt:lpstr>Source Sans Pro Light</vt:lpstr>
      <vt:lpstr>ThinLineVTI</vt:lpstr>
      <vt:lpstr>Walk together     in unity</vt:lpstr>
      <vt:lpstr>Introduction</vt:lpstr>
      <vt:lpstr>Walk Worthy of Calling (4:1-3) </vt:lpstr>
      <vt:lpstr>Walk Worthy of Calling (4:1-3) </vt:lpstr>
      <vt:lpstr>Walk Worthy of Calling (4:1-3) </vt:lpstr>
      <vt:lpstr>Walk Worthy of Calling (4:1-3) </vt:lpstr>
      <vt:lpstr>Walk Worthy of Calling (4:1-3) </vt:lpstr>
      <vt:lpstr>Walk Worthy of Calling (4:1-3) </vt:lpstr>
      <vt:lpstr>Walk Worthy of Calling (4:1-3) </vt:lpstr>
      <vt:lpstr>Walk Worthy of Calling (4:1-3) </vt:lpstr>
      <vt:lpstr>Walk Worthy of Calling (4:1-3) </vt:lpstr>
      <vt:lpstr>Unity in “1” (4:4-6) </vt:lpstr>
      <vt:lpstr>Unity in “1” (4:4-6) </vt:lpstr>
      <vt:lpstr>Unity in “1” (4:4-6) </vt:lpstr>
      <vt:lpstr>Unity in “1” (4:4-6)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the stage for the letter</dc:title>
  <dc:creator>Rob Miller</dc:creator>
  <cp:lastModifiedBy>christian miller</cp:lastModifiedBy>
  <cp:revision>48</cp:revision>
  <dcterms:created xsi:type="dcterms:W3CDTF">2021-10-07T01:39:58Z</dcterms:created>
  <dcterms:modified xsi:type="dcterms:W3CDTF">2022-01-22T21:05:18Z</dcterms:modified>
</cp:coreProperties>
</file>