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4D0C6-9F85-4620-8F62-DD800549D0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C2615-4364-4771-80A7-718EF84CC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C67A-0F9E-40B9-AB69-85AD07D62A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08C30-8485-4726-93B5-8420899857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0E707-5097-4EA2-B2BE-B1A6F6D178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AC9E-7A23-4194-854F-A47ADBDC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76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B980-AA75-42B8-907F-78151912077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E1528-32FD-4733-96CF-A953A0EC4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79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Paul is getting back to the point he was making beginning in verse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40448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The purpose for this “</a:t>
            </a:r>
            <a:r>
              <a:rPr lang="en-US" dirty="0">
                <a:solidFill>
                  <a:srgbClr val="FFFF00"/>
                </a:solidFill>
              </a:rPr>
              <a:t>Strengthening</a:t>
            </a:r>
            <a:r>
              <a:rPr lang="en-US" dirty="0"/>
              <a:t>” by the Spirit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“</a:t>
            </a:r>
            <a:r>
              <a:rPr lang="en-US" baseline="30000" dirty="0">
                <a:solidFill>
                  <a:srgbClr val="FFFF00"/>
                </a:solidFill>
              </a:rPr>
              <a:t>17 </a:t>
            </a:r>
            <a:r>
              <a:rPr lang="en-US" dirty="0">
                <a:solidFill>
                  <a:srgbClr val="FFFF00"/>
                </a:solidFill>
              </a:rPr>
              <a:t>that Christ may dwell in your hearts through faith;” (</a:t>
            </a:r>
            <a:r>
              <a:rPr lang="en-US" b="1" dirty="0">
                <a:solidFill>
                  <a:srgbClr val="FFFF00"/>
                </a:solidFill>
              </a:rPr>
              <a:t>Eph 3:17a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“…being rooted and grounded in love,” (</a:t>
            </a:r>
            <a:r>
              <a:rPr lang="en-US" b="1" dirty="0">
                <a:solidFill>
                  <a:srgbClr val="FFFF00"/>
                </a:solidFill>
              </a:rPr>
              <a:t>Eph 3:17b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/>
              <a:t>The purpose for this “</a:t>
            </a:r>
            <a:r>
              <a:rPr lang="en-US" dirty="0">
                <a:solidFill>
                  <a:srgbClr val="FFFF00"/>
                </a:solidFill>
              </a:rPr>
              <a:t>Strengthening</a:t>
            </a:r>
            <a:r>
              <a:rPr lang="en-US" dirty="0"/>
              <a:t>” by the Spirit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“</a:t>
            </a:r>
            <a:r>
              <a:rPr lang="en-US" baseline="30000" dirty="0">
                <a:solidFill>
                  <a:srgbClr val="FFFF00"/>
                </a:solidFill>
              </a:rPr>
              <a:t>17 </a:t>
            </a:r>
            <a:r>
              <a:rPr lang="en-US" dirty="0">
                <a:solidFill>
                  <a:srgbClr val="FFFF00"/>
                </a:solidFill>
              </a:rPr>
              <a:t>that Christ may dwell in your hearts through faith;” (</a:t>
            </a:r>
            <a:r>
              <a:rPr lang="en-US" b="1" dirty="0">
                <a:solidFill>
                  <a:srgbClr val="FFFF00"/>
                </a:solidFill>
              </a:rPr>
              <a:t>Eph 3:17a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“…being rooted and grounded in love,” (</a:t>
            </a:r>
            <a:r>
              <a:rPr lang="en-US" b="1" dirty="0">
                <a:solidFill>
                  <a:srgbClr val="FFFF00"/>
                </a:solidFill>
              </a:rPr>
              <a:t>Eph 3:17b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50033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96403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44911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This is the objective/goal of that has been previously said</a:t>
            </a:r>
          </a:p>
          <a:p>
            <a:pPr lvl="1"/>
            <a:r>
              <a:rPr lang="en-US" dirty="0"/>
              <a:t>This begins when</a:t>
            </a:r>
          </a:p>
          <a:p>
            <a:pPr lvl="2"/>
            <a:r>
              <a:rPr lang="en-US" dirty="0"/>
              <a:t>One is strengthened by the Father (God)</a:t>
            </a:r>
          </a:p>
          <a:p>
            <a:pPr lvl="2"/>
            <a:r>
              <a:rPr lang="en-US" dirty="0"/>
              <a:t>Through His Spirit (Holy Spirit)</a:t>
            </a:r>
          </a:p>
          <a:p>
            <a:pPr lvl="2"/>
            <a:r>
              <a:rPr lang="en-US" dirty="0"/>
              <a:t>While Christ dwells within their hearts (Son)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045709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82308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921100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86223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his position of humility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19492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Paul shows us prayer is to be made to God… We pray to God through His Son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32942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Shows the Deity of the Father and His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45492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reminder that God controls all things and that any gift we receive is a blessing from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95885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reminder that God controls all things and that any gift we receive is a blessing from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6277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reminder that God controls all things and that any gift we receive is a blessing from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65264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 reminder that God controls all things and that any gift we receive is a blessing from </a:t>
            </a:r>
            <a:r>
              <a:rPr lang="en-US" dirty="0" err="1"/>
              <a:t>HimNow</a:t>
            </a:r>
            <a:r>
              <a:rPr lang="en-US" dirty="0"/>
              <a:t> Paul prays they be “</a:t>
            </a:r>
            <a:r>
              <a:rPr lang="en-US" dirty="0">
                <a:solidFill>
                  <a:srgbClr val="FFFF00"/>
                </a:solidFill>
              </a:rPr>
              <a:t>Strengthened with might</a:t>
            </a:r>
            <a:r>
              <a:rPr lang="en-US" dirty="0"/>
              <a:t>” (</a:t>
            </a:r>
            <a:r>
              <a:rPr lang="en-US" b="1" dirty="0">
                <a:solidFill>
                  <a:srgbClr val="FFFF00"/>
                </a:solidFill>
              </a:rPr>
              <a:t>Eph 3:16b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This strength is, “</a:t>
            </a:r>
            <a:r>
              <a:rPr lang="en-US" dirty="0">
                <a:solidFill>
                  <a:srgbClr val="FFFF00"/>
                </a:solidFill>
              </a:rPr>
              <a:t>According to the riches of His glory</a:t>
            </a:r>
            <a:r>
              <a:rPr lang="en-US" dirty="0"/>
              <a:t>” (</a:t>
            </a:r>
            <a:r>
              <a:rPr lang="en-US" b="1" dirty="0">
                <a:solidFill>
                  <a:srgbClr val="FFFF00"/>
                </a:solidFill>
              </a:rPr>
              <a:t>Eph 3:16b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God’s strength is administered, “</a:t>
            </a:r>
            <a:r>
              <a:rPr lang="en-US" dirty="0">
                <a:solidFill>
                  <a:srgbClr val="FFFF00"/>
                </a:solidFill>
              </a:rPr>
              <a:t>Through His Spirit in the inner man</a:t>
            </a:r>
            <a:r>
              <a:rPr lang="en-US" dirty="0"/>
              <a:t>,” (</a:t>
            </a:r>
            <a:r>
              <a:rPr lang="en-US" dirty="0">
                <a:solidFill>
                  <a:srgbClr val="FFFF00"/>
                </a:solidFill>
              </a:rPr>
              <a:t>Eph 3:16c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408675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The purpose for this “</a:t>
            </a:r>
            <a:r>
              <a:rPr lang="en-US" dirty="0">
                <a:solidFill>
                  <a:srgbClr val="FFFF00"/>
                </a:solidFill>
              </a:rPr>
              <a:t>Strengthening</a:t>
            </a:r>
            <a:r>
              <a:rPr lang="en-US" dirty="0"/>
              <a:t>” by the Spirit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“</a:t>
            </a:r>
            <a:r>
              <a:rPr lang="en-US" baseline="30000" dirty="0">
                <a:solidFill>
                  <a:srgbClr val="FFFF00"/>
                </a:solidFill>
              </a:rPr>
              <a:t>17 </a:t>
            </a:r>
            <a:r>
              <a:rPr lang="en-US" dirty="0">
                <a:solidFill>
                  <a:srgbClr val="FFFF00"/>
                </a:solidFill>
              </a:rPr>
              <a:t>that Christ may dwell in your hearts through faith;” (</a:t>
            </a:r>
            <a:r>
              <a:rPr lang="en-US" b="1" dirty="0">
                <a:solidFill>
                  <a:srgbClr val="FFFF00"/>
                </a:solidFill>
              </a:rPr>
              <a:t>Eph 3:17a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“…being rooted and grounded in love,” (</a:t>
            </a:r>
            <a:r>
              <a:rPr lang="en-US" b="1" dirty="0">
                <a:solidFill>
                  <a:srgbClr val="FFFF00"/>
                </a:solidFill>
              </a:rPr>
              <a:t>Eph 3:17b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74511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50" y="448056"/>
            <a:ext cx="10163556" cy="3401568"/>
          </a:xfrm>
        </p:spPr>
        <p:txBody>
          <a:bodyPr anchor="b">
            <a:normAutofit/>
          </a:bodyPr>
          <a:lstStyle>
            <a:lvl1pPr algn="l">
              <a:defRPr sz="576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50" y="4471416"/>
            <a:ext cx="10163556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160">
                <a:solidFill>
                  <a:schemeClr val="tx2">
                    <a:alpha val="55000"/>
                  </a:schemeClr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04460" y="41220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January 8,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2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3250" y="1956816"/>
            <a:ext cx="10171786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8922" y="448056"/>
            <a:ext cx="1423721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021" y="438912"/>
            <a:ext cx="8492947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0" y="1735200"/>
            <a:ext cx="1016388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January 8,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5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448056"/>
            <a:ext cx="10180015" cy="3401568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0" y="4471416"/>
            <a:ext cx="10163556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160">
                <a:solidFill>
                  <a:schemeClr val="tx2">
                    <a:alpha val="5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04460" y="41220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7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251" y="1735200"/>
            <a:ext cx="4888382" cy="4214750"/>
          </a:xfrm>
        </p:spPr>
        <p:txBody>
          <a:bodyPr/>
          <a:lstStyle>
            <a:lvl1pPr marL="405000">
              <a:defRPr/>
            </a:lvl1pPr>
            <a:lvl2pPr marL="810000">
              <a:defRPr/>
            </a:lvl2pPr>
            <a:lvl3pPr marL="1215000">
              <a:defRPr/>
            </a:lvl3pPr>
            <a:lvl4pPr marL="1620000">
              <a:defRPr/>
            </a:lvl4pPr>
            <a:lvl5pPr marL="2025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424" y="1735200"/>
            <a:ext cx="4888382" cy="4214750"/>
          </a:xfrm>
        </p:spPr>
        <p:txBody>
          <a:bodyPr/>
          <a:lstStyle>
            <a:lvl2pPr marL="810000">
              <a:defRPr/>
            </a:lvl2pPr>
            <a:lvl3pPr marL="1215000">
              <a:defRPr/>
            </a:lvl3pPr>
            <a:lvl4pPr marL="1620000">
              <a:defRPr/>
            </a:lvl4pPr>
            <a:lvl5pPr marL="2187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10180015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1" y="1774952"/>
            <a:ext cx="4888382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>
                <a:latin typeface="+mj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251" y="2752344"/>
            <a:ext cx="4888382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78424" y="1774952"/>
            <a:ext cx="4888382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>
                <a:latin typeface="+mj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8424" y="2752344"/>
            <a:ext cx="4888382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Saturday, January 8,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10180015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3102559" cy="1069848"/>
          </a:xfrm>
        </p:spPr>
        <p:txBody>
          <a:bodyPr wrap="square" anchor="t"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749" y="393192"/>
            <a:ext cx="6641287" cy="5559552"/>
          </a:xfr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251" y="1733550"/>
            <a:ext cx="3102559" cy="4219194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1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3102559" cy="1069848"/>
          </a:xfrm>
        </p:spPr>
        <p:txBody>
          <a:bodyPr wrap="square" anchor="t"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33749" y="441325"/>
            <a:ext cx="6635801" cy="5511419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251" y="1735200"/>
            <a:ext cx="3102559" cy="4214750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1786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0" y="1733551"/>
            <a:ext cx="1016388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January 8,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12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288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5000" indent="-403250" algn="l" defTabSz="822960" rtl="0" eaLnBrk="1" latinLnBrk="0" hangingPunct="1">
        <a:lnSpc>
          <a:spcPct val="140000"/>
        </a:lnSpc>
        <a:spcBef>
          <a:spcPts val="90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810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215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620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025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0643-A7C9-4E2A-AB9E-2A29955E5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710" y="746151"/>
            <a:ext cx="4886096" cy="3061411"/>
          </a:xfrm>
        </p:spPr>
        <p:txBody>
          <a:bodyPr>
            <a:normAutofit/>
          </a:bodyPr>
          <a:lstStyle/>
          <a:p>
            <a:r>
              <a:rPr lang="en-US" dirty="0"/>
              <a:t>Paul’s Second Prayer for them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E7112-25D8-4FAD-8DA4-BB13AB5FE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710" y="4367175"/>
            <a:ext cx="4886096" cy="13331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 3:14-21</a:t>
            </a:r>
          </a:p>
        </p:txBody>
      </p:sp>
      <p:pic>
        <p:nvPicPr>
          <p:cNvPr id="5" name="Picture 4" descr="A close-up of a newspaper&#10;&#10;Description automatically generated with medium confidence">
            <a:extLst>
              <a:ext uri="{FF2B5EF4-FFF2-40B4-BE49-F238E27FC236}">
                <a16:creationId xmlns:a16="http://schemas.microsoft.com/office/drawing/2014/main" id="{3CA29621-81AF-4E55-B297-FAFB99958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r="14949" b="2"/>
          <a:stretch/>
        </p:blipFill>
        <p:spPr>
          <a:xfrm>
            <a:off x="405994" y="1870117"/>
            <a:ext cx="4880318" cy="274516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6489" y="4052700"/>
            <a:ext cx="49023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130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AE6F68-BA8C-4D5E-A5B9-0399B10E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6" r="-2" b="15769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He would grant you, according to the riches of His glory, to be strengthened with might </a:t>
            </a:r>
            <a:r>
              <a:rPr lang="en-US" sz="28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through His Spirit in the inner man, </a:t>
            </a:r>
            <a:endParaRPr lang="en-US" sz="2800" b="1" dirty="0">
              <a:solidFill>
                <a:srgbClr val="FFFFFF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0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AE6F68-BA8C-4D5E-A5B9-0399B10E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6" r="-2" b="15769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800" baseline="30000" dirty="0">
                <a:solidFill>
                  <a:srgbClr val="FFFFCC"/>
                </a:solidFill>
                <a:highlight>
                  <a:srgbClr val="000080"/>
                </a:highlight>
              </a:rPr>
              <a:t>17 </a:t>
            </a:r>
            <a:r>
              <a:rPr lang="en-US" sz="2800" dirty="0">
                <a:solidFill>
                  <a:srgbClr val="FFFFCC"/>
                </a:solidFill>
                <a:highlight>
                  <a:srgbClr val="000080"/>
                </a:highlight>
              </a:rPr>
              <a:t>that Christ may dwell in your hearts through faith; that you,</a:t>
            </a:r>
            <a:r>
              <a:rPr lang="en-US" sz="2800" dirty="0">
                <a:solidFill>
                  <a:srgbClr val="FFFFCC"/>
                </a:solidFill>
              </a:rPr>
              <a:t> being rooted and grounded in love,</a:t>
            </a:r>
            <a:endParaRPr lang="en-US" sz="2800" b="1" dirty="0">
              <a:solidFill>
                <a:srgbClr val="FFFFCC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0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AE6F68-BA8C-4D5E-A5B9-0399B10E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6" r="-2" b="15769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800" baseline="30000" dirty="0">
                <a:solidFill>
                  <a:srgbClr val="FFFFCC"/>
                </a:solidFill>
              </a:rPr>
              <a:t>17 </a:t>
            </a:r>
            <a:r>
              <a:rPr lang="en-US" sz="2800" dirty="0">
                <a:solidFill>
                  <a:srgbClr val="FFFFCC"/>
                </a:solidFill>
              </a:rPr>
              <a:t>that Christ may dwell in your hearts through faith; that you, </a:t>
            </a:r>
            <a:r>
              <a:rPr lang="en-US" sz="2800" dirty="0">
                <a:solidFill>
                  <a:srgbClr val="FFFFCC"/>
                </a:solidFill>
                <a:highlight>
                  <a:srgbClr val="000080"/>
                </a:highlight>
              </a:rPr>
              <a:t>being rooted and grounded in love,</a:t>
            </a:r>
            <a:endParaRPr lang="en-US" sz="2800" b="1" dirty="0">
              <a:solidFill>
                <a:srgbClr val="FFFFCC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2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 fontScale="77500" lnSpcReduction="20000"/>
          </a:bodyPr>
          <a:lstStyle/>
          <a:p>
            <a:r>
              <a:rPr lang="en-US" sz="28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able </a:t>
            </a:r>
            <a:r>
              <a:rPr lang="en-US" sz="28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comprehend 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all the saints what </a:t>
            </a:r>
            <a:r>
              <a:rPr lang="en-US" sz="280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width and length and depth and height—</a:t>
            </a:r>
          </a:p>
          <a:p>
            <a:endParaRPr lang="en-US" sz="2800" b="1" dirty="0">
              <a:solidFill>
                <a:srgbClr val="FFFFCC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aseline="30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28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know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love of Christ which passes knowledge; that you may be filled with all the fullness of God.</a:t>
            </a:r>
            <a:endParaRPr lang="en-US" sz="2800" b="1" dirty="0">
              <a:solidFill>
                <a:srgbClr val="FFFFCC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mprehend Word On Concrette Wall Stock Photo, Picture And Royalty Free  Image. Image 51573772.">
            <a:extLst>
              <a:ext uri="{FF2B5EF4-FFF2-40B4-BE49-F238E27FC236}">
                <a16:creationId xmlns:a16="http://schemas.microsoft.com/office/drawing/2014/main" id="{C25CB301-1198-404E-98E7-50AB8CA8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0" y="2067952"/>
            <a:ext cx="5085720" cy="38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 fontScale="77500" lnSpcReduction="20000"/>
          </a:bodyPr>
          <a:lstStyle/>
          <a:p>
            <a:r>
              <a:rPr lang="en-US" sz="28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able to comprehend with all the saints what </a:t>
            </a:r>
            <a:r>
              <a:rPr lang="en-US" sz="280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width and length and depth and height—</a:t>
            </a:r>
          </a:p>
          <a:p>
            <a:endParaRPr lang="en-US" sz="2800" b="1" dirty="0">
              <a:solidFill>
                <a:srgbClr val="FFFFCC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</a:t>
            </a:r>
            <a:r>
              <a:rPr lang="en-US" sz="28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love of Christ which passes knowledge;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you may be filled with all the fullness of God.</a:t>
            </a:r>
            <a:endParaRPr lang="en-US" sz="2800" b="1" dirty="0">
              <a:solidFill>
                <a:srgbClr val="FFFFCC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mprehend Word On Concrette Wall Stock Photo, Picture And Royalty Free  Image. Image 51573772.">
            <a:extLst>
              <a:ext uri="{FF2B5EF4-FFF2-40B4-BE49-F238E27FC236}">
                <a16:creationId xmlns:a16="http://schemas.microsoft.com/office/drawing/2014/main" id="{C25CB301-1198-404E-98E7-50AB8CA8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0" y="2067952"/>
            <a:ext cx="5085720" cy="38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2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 fontScale="77500" lnSpcReduction="20000"/>
          </a:bodyPr>
          <a:lstStyle/>
          <a:p>
            <a:r>
              <a:rPr lang="en-US" sz="28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able to comprehend with all the saints what </a:t>
            </a:r>
            <a:r>
              <a:rPr lang="en-US" sz="280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width and length and depth and height—</a:t>
            </a:r>
          </a:p>
          <a:p>
            <a:endParaRPr lang="en-US" sz="2800" b="1" dirty="0">
              <a:solidFill>
                <a:srgbClr val="FFFFCC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28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the love of Christ which passes knowledge; </a:t>
            </a:r>
            <a:r>
              <a:rPr lang="en-US" sz="28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that you may be filled with all the fullness of God.</a:t>
            </a:r>
            <a:endParaRPr lang="en-US" sz="2800" b="1" dirty="0">
              <a:solidFill>
                <a:srgbClr val="FFFFCC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39C211-B51F-4D27-AFFB-C2E231E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2" y="1944000"/>
            <a:ext cx="50863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>
                <a:latin typeface="Arial" panose="020B0604020202020204" pitchFamily="34" charset="0"/>
                <a:cs typeface="Arial" panose="020B0604020202020204" pitchFamily="34" charset="0"/>
              </a:rPr>
              <a:t>Paul’s Doxology (3:20-21)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to </a:t>
            </a:r>
            <a:r>
              <a:rPr lang="en-US" sz="2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Him who is able to do exceedingly abundantly above all that we ask or think,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according to the power that works in us,</a:t>
            </a:r>
          </a:p>
          <a:p>
            <a:endParaRPr lang="en-US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Him </a:t>
            </a:r>
            <a:r>
              <a:rPr lang="en-US" sz="200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glory in the church by Christ Jesus to all generations, forever and ever. Amen.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1751FA8-A3BF-4F1C-84D6-2FF5D96EC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r="1831" b="3"/>
          <a:stretch/>
        </p:blipFill>
        <p:spPr bwMode="auto">
          <a:xfrm>
            <a:off x="404999" y="2059200"/>
            <a:ext cx="488709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053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>
                <a:latin typeface="Arial" panose="020B0604020202020204" pitchFamily="34" charset="0"/>
                <a:cs typeface="Arial" panose="020B0604020202020204" pitchFamily="34" charset="0"/>
              </a:rPr>
              <a:t>Paul’s Doxology (3:20-21)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5E2B87-0F6E-4331-A0C8-4D5F82154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r="1831" b="3"/>
          <a:stretch/>
        </p:blipFill>
        <p:spPr bwMode="auto">
          <a:xfrm>
            <a:off x="404999" y="2059200"/>
            <a:ext cx="4887091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294" y="1944000"/>
            <a:ext cx="4691825" cy="4006800"/>
          </a:xfrm>
        </p:spPr>
        <p:txBody>
          <a:bodyPr>
            <a:normAutofit/>
          </a:bodyPr>
          <a:lstStyle/>
          <a:p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to Him who is able to do exceedingly abundantly above all that we ask or think, </a:t>
            </a:r>
            <a:r>
              <a:rPr lang="en-US" sz="2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according to the power that works in us,</a:t>
            </a:r>
          </a:p>
          <a:p>
            <a:pPr marL="1750" indent="0">
              <a:buNone/>
            </a:pPr>
            <a:endParaRPr lang="en-US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Him </a:t>
            </a:r>
            <a:r>
              <a:rPr lang="en-US" sz="2000" i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glory in the church by Christ Jesus to all generations,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277991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>
                <a:latin typeface="Arial" panose="020B0604020202020204" pitchFamily="34" charset="0"/>
                <a:cs typeface="Arial" panose="020B0604020202020204" pitchFamily="34" charset="0"/>
              </a:rPr>
              <a:t>Paul’s Doxology (3:20-21)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A8BF081B-665C-4B98-8A36-37FA81C6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99" y="2135688"/>
            <a:ext cx="4887091" cy="37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/>
          </a:bodyPr>
          <a:lstStyle/>
          <a:p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to Him who is able to do exceedingly abundantly above all that we ask or think, according to the power that works in us,</a:t>
            </a:r>
          </a:p>
          <a:p>
            <a:pPr marL="1750" indent="0">
              <a:buNone/>
            </a:pPr>
            <a:endParaRPr lang="en-US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baseline="30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Him </a:t>
            </a:r>
            <a:r>
              <a:rPr lang="en-US" sz="2000" i="1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glory in the church by Christ Jesus to all generations,</a:t>
            </a:r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328598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AE17-610B-4481-B0DC-2C567829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6E358-6792-4616-85FC-368875A2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0" y="1735200"/>
            <a:ext cx="10163880" cy="4426449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passage is the second of two prayers has for the Ephesians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deals with the concept of making the brethren aware (knowing) of certain truths </a:t>
            </a:r>
            <a:r>
              <a:rPr lang="en-US" sz="2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Eph 1:15-23</a:t>
            </a:r>
            <a:r>
              <a:rPr lang="en-US" sz="2000" dirty="0">
                <a:solidFill>
                  <a:srgbClr val="FFFFCC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deals not so much with the idea of “Knowing” as “Being” or “Experiencing”</a:t>
            </a:r>
          </a:p>
          <a:p>
            <a:endParaRPr lang="en-US" sz="2000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Paul’s focus is on the inner needs of man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greatly benefit us to learn to pray as Paul did, asking God for help in our inner person</a:t>
            </a:r>
          </a:p>
          <a:p>
            <a:pPr lvl="1"/>
            <a:r>
              <a:rPr lang="en-US" sz="2000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where the greatest needs are</a:t>
            </a:r>
          </a:p>
          <a:p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The Grace of God (3:14-15)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0FD35AA-CEA9-49B4-AC2C-52D92D710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3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4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 this reason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bow my knees to the Father of our Lord Jesus Christ, </a:t>
            </a:r>
          </a:p>
          <a:p>
            <a:endParaRPr lang="en-US" sz="24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whom the whole family in heaven and earth is named,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616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The Grace of God (3:14-15)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0FD35AA-CEA9-49B4-AC2C-52D92D710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3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reason </a:t>
            </a:r>
            <a:r>
              <a:rPr lang="en-US" sz="24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bow my knees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Father of our Lord Jesus Christ, </a:t>
            </a:r>
          </a:p>
          <a:p>
            <a:endParaRPr lang="en-US" sz="24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whom the whole family in heaven and earth is named,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The Grace of God (3:14-15)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0FD35AA-CEA9-49B4-AC2C-52D92D710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3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reason I bow my knees </a:t>
            </a:r>
            <a:r>
              <a:rPr lang="en-US" sz="24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the Father of our Lord Jesus Christ, </a:t>
            </a:r>
          </a:p>
          <a:p>
            <a:endParaRPr lang="en-US" sz="24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whom the whole family in heaven and earth is named,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0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The Grace of God (3:14-15)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0FD35AA-CEA9-49B4-AC2C-52D92D710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3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reason I bow my knees to the Father of our Lord Jesus Christ, </a:t>
            </a:r>
          </a:p>
          <a:p>
            <a:endParaRPr lang="en-US" sz="2400" baseline="30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aseline="300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4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from whom the whole family in heaven and earth is named,</a:t>
            </a:r>
            <a:endParaRPr lang="en-US" sz="2400" b="1" dirty="0">
              <a:solidFill>
                <a:srgbClr val="FFFFFF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0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AE6F68-BA8C-4D5E-A5B9-0399B10E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6" r="-2" b="15769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28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that He would grant you,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according to the riches of His glory, to be strengthened with might through His Spirit in the inner man, </a:t>
            </a:r>
            <a:endParaRPr lang="en-US" sz="2800" b="1" dirty="0">
              <a:solidFill>
                <a:srgbClr val="FFFFFF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008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AE6F68-BA8C-4D5E-A5B9-0399B10E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6" r="-2" b="15769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He would grant you, according to the riches of His glory, to be </a:t>
            </a:r>
            <a:r>
              <a:rPr lang="en-US" sz="28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strengthened with might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His Spirit in the inner man, </a:t>
            </a:r>
            <a:endParaRPr lang="en-US" sz="2800" b="1" dirty="0">
              <a:solidFill>
                <a:srgbClr val="FFFFFF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5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92E4E9A-E992-419C-B03A-5686FEC1D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Paul’s 3 Part Petition (3:16-19)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AE6F68-BA8C-4D5E-A5B9-0399B10E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36" r="-2" b="15769"/>
          <a:stretch/>
        </p:blipFill>
        <p:spPr>
          <a:xfrm>
            <a:off x="404999" y="2059200"/>
            <a:ext cx="508140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9" y="1944000"/>
            <a:ext cx="4680721" cy="4006800"/>
          </a:xfrm>
        </p:spPr>
        <p:txBody>
          <a:bodyPr>
            <a:norm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He would grant you, </a:t>
            </a:r>
            <a:r>
              <a:rPr lang="en-US" sz="2800" dirty="0">
                <a:solidFill>
                  <a:srgbClr val="FFFFFF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according to the riches of His glory,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strengthened with might through His Spirit in the inner man, </a:t>
            </a:r>
            <a:endParaRPr lang="en-US" sz="2800" b="1" dirty="0">
              <a:solidFill>
                <a:srgbClr val="FFFFFF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80780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1130</Words>
  <Application>Microsoft Office PowerPoint</Application>
  <PresentationFormat>Custom</PresentationFormat>
  <Paragraphs>118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Source Sans Pro</vt:lpstr>
      <vt:lpstr>Source Sans Pro Light</vt:lpstr>
      <vt:lpstr>ThinLineVTI</vt:lpstr>
      <vt:lpstr>Paul’s Second Prayer for them</vt:lpstr>
      <vt:lpstr>Introduction</vt:lpstr>
      <vt:lpstr>The Grace of God (3:14-15) </vt:lpstr>
      <vt:lpstr>The Grace of God (3:14-15) </vt:lpstr>
      <vt:lpstr>The Grace of God (3:14-15) </vt:lpstr>
      <vt:lpstr>The Grace of God (3:14-15) </vt:lpstr>
      <vt:lpstr>Paul’s 3 Part Petition (3:16-19) </vt:lpstr>
      <vt:lpstr>Paul’s 3 Part Petition (3:16-19) </vt:lpstr>
      <vt:lpstr>Paul’s 3 Part Petition (3:16-19) </vt:lpstr>
      <vt:lpstr>Paul’s 3 Part Petition (3:16-19) </vt:lpstr>
      <vt:lpstr>Paul’s 3 Part Petition (3:16-19) </vt:lpstr>
      <vt:lpstr>Paul’s 3 Part Petition (3:16-19) </vt:lpstr>
      <vt:lpstr>Paul’s 3 Part Petition (3:16-19) </vt:lpstr>
      <vt:lpstr>Paul’s 3 Part Petition (3:16-19) </vt:lpstr>
      <vt:lpstr>Paul’s 3 Part Petition (3:16-19) </vt:lpstr>
      <vt:lpstr>Paul’s Doxology (3:20-21) </vt:lpstr>
      <vt:lpstr>Paul’s Doxology (3:20-21) </vt:lpstr>
      <vt:lpstr>Paul’s Doxology (3:20-21)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stage for the letter</dc:title>
  <dc:creator>Rob Miller</dc:creator>
  <cp:lastModifiedBy>Rob Miller</cp:lastModifiedBy>
  <cp:revision>44</cp:revision>
  <dcterms:created xsi:type="dcterms:W3CDTF">2021-10-07T01:39:58Z</dcterms:created>
  <dcterms:modified xsi:type="dcterms:W3CDTF">2022-01-08T21:42:07Z</dcterms:modified>
</cp:coreProperties>
</file>