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3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44D0C6-9F85-4620-8F62-DD800549D0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C2615-4364-4771-80A7-718EF84CC0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9C67A-0F9E-40B9-AB69-85AD07D62A24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08C30-8485-4726-93B5-8420899857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0E707-5097-4EA2-B2BE-B1A6F6D178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4AC9E-7A23-4194-854F-A47ADBDC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764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AB980-AA75-42B8-907F-781519120772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E1528-32FD-4733-96CF-A953A0EC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779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If indeed</a:t>
            </a:r>
            <a:r>
              <a:rPr lang="en-US" dirty="0"/>
              <a:t>. The author is not doubting </a:t>
            </a:r>
            <a:r>
              <a:rPr lang="en-US" i="1" dirty="0"/>
              <a:t>whether</a:t>
            </a:r>
            <a:r>
              <a:rPr lang="en-US" dirty="0"/>
              <a:t> his audience has heard, but is rather using provocative language (</a:t>
            </a:r>
            <a:r>
              <a:rPr lang="en-US" i="1" dirty="0"/>
              <a:t>if indeed</a:t>
            </a:r>
            <a:r>
              <a:rPr lang="en-US" dirty="0"/>
              <a:t>) to engage his audience in thinking about the magnificence of God’s grace. </a:t>
            </a:r>
          </a:p>
          <a:p>
            <a:r>
              <a:rPr lang="en-US" dirty="0"/>
              <a:t>Dispensation (Stewardship)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604350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Fellowship (stewardship)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538895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Fellowship (stewardship)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602853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Fellowship (stewardship)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202458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Fellowship (stewardship)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734589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If indeed</a:t>
            </a:r>
            <a:r>
              <a:rPr lang="en-US" dirty="0"/>
              <a:t>. The author is not doubting </a:t>
            </a:r>
            <a:r>
              <a:rPr lang="en-US" i="1" dirty="0"/>
              <a:t>whether</a:t>
            </a:r>
            <a:r>
              <a:rPr lang="en-US" dirty="0"/>
              <a:t> his audience has heard, but is rather using provocative language (</a:t>
            </a:r>
            <a:r>
              <a:rPr lang="en-US" i="1" dirty="0"/>
              <a:t>if indeed</a:t>
            </a:r>
            <a:r>
              <a:rPr lang="en-US" dirty="0"/>
              <a:t>) to engage his audience in thinking about the magnificence of God’s grace. </a:t>
            </a:r>
          </a:p>
          <a:p>
            <a:r>
              <a:rPr lang="en-US" dirty="0"/>
              <a:t>Dispensation (Stewardship)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93310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If indeed</a:t>
            </a:r>
            <a:r>
              <a:rPr lang="en-US" dirty="0"/>
              <a:t>. The author is not doubting </a:t>
            </a:r>
            <a:r>
              <a:rPr lang="en-US" i="1" dirty="0"/>
              <a:t>whether</a:t>
            </a:r>
            <a:r>
              <a:rPr lang="en-US" dirty="0"/>
              <a:t> his audience has heard, but is rather using provocative language (</a:t>
            </a:r>
            <a:r>
              <a:rPr lang="en-US" i="1" dirty="0"/>
              <a:t>if indeed</a:t>
            </a:r>
            <a:r>
              <a:rPr lang="en-US" dirty="0"/>
              <a:t>) to engage his audience in thinking about the magnificence of God’s grace.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160037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“Divine </a:t>
            </a:r>
            <a:r>
              <a:rPr lang="en-US" i="1" dirty="0" err="1"/>
              <a:t>Secrert</a:t>
            </a:r>
            <a:r>
              <a:rPr lang="en-US" i="1" dirty="0"/>
              <a:t>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439402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810712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636380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901324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575315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67588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250" y="448056"/>
            <a:ext cx="10163556" cy="3401568"/>
          </a:xfrm>
        </p:spPr>
        <p:txBody>
          <a:bodyPr anchor="b">
            <a:normAutofit/>
          </a:bodyPr>
          <a:lstStyle>
            <a:lvl1pPr algn="l">
              <a:defRPr sz="576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50" y="4471416"/>
            <a:ext cx="10163556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160">
                <a:solidFill>
                  <a:schemeClr val="tx2">
                    <a:alpha val="55000"/>
                  </a:schemeClr>
                </a:solidFill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04460" y="4122000"/>
            <a:ext cx="10163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January 1,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2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3250" y="1956816"/>
            <a:ext cx="10171786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January 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1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8922" y="448056"/>
            <a:ext cx="1423721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5021" y="438912"/>
            <a:ext cx="8492947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January 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50" y="1735200"/>
            <a:ext cx="1016388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January 1,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5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448056"/>
            <a:ext cx="10180015" cy="3401568"/>
          </a:xfrm>
        </p:spPr>
        <p:txBody>
          <a:bodyPr anchor="b">
            <a:normAutofit/>
          </a:bodyPr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0" y="4471416"/>
            <a:ext cx="10163556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160">
                <a:solidFill>
                  <a:schemeClr val="tx2">
                    <a:alpha val="5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January 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04460" y="4122000"/>
            <a:ext cx="10163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07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251" y="1735200"/>
            <a:ext cx="4888382" cy="4214750"/>
          </a:xfrm>
        </p:spPr>
        <p:txBody>
          <a:bodyPr/>
          <a:lstStyle>
            <a:lvl1pPr marL="405000">
              <a:defRPr/>
            </a:lvl1pPr>
            <a:lvl2pPr marL="810000">
              <a:defRPr/>
            </a:lvl2pPr>
            <a:lvl3pPr marL="1215000">
              <a:defRPr/>
            </a:lvl3pPr>
            <a:lvl4pPr marL="1620000">
              <a:defRPr/>
            </a:lvl4pPr>
            <a:lvl5pPr marL="2025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424" y="1735200"/>
            <a:ext cx="4888382" cy="4214750"/>
          </a:xfrm>
        </p:spPr>
        <p:txBody>
          <a:bodyPr/>
          <a:lstStyle>
            <a:lvl2pPr marL="810000">
              <a:defRPr/>
            </a:lvl2pPr>
            <a:lvl3pPr marL="1215000">
              <a:defRPr/>
            </a:lvl3pPr>
            <a:lvl4pPr marL="1620000">
              <a:defRPr/>
            </a:lvl4pPr>
            <a:lvl5pPr marL="2187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January 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8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10180015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1" y="1774952"/>
            <a:ext cx="4888382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800" b="0" i="1"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51" y="2752344"/>
            <a:ext cx="4888382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78424" y="1774952"/>
            <a:ext cx="4888382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800" b="0" i="1"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8424" y="2752344"/>
            <a:ext cx="4888382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January 1,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10180015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January 1,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1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January 1,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1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3102559" cy="1069848"/>
          </a:xfrm>
        </p:spPr>
        <p:txBody>
          <a:bodyPr wrap="square" anchor="t">
            <a:normAutofit/>
          </a:bodyPr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749" y="393192"/>
            <a:ext cx="6641287" cy="5559552"/>
          </a:xfrm>
        </p:spPr>
        <p:txBody>
          <a:bodyPr/>
          <a:lstStyle>
            <a:lvl1pPr>
              <a:defRPr sz="1620"/>
            </a:lvl1pPr>
            <a:lvl2pPr>
              <a:defRPr sz="1620"/>
            </a:lvl2pPr>
            <a:lvl3pPr>
              <a:defRPr sz="1620"/>
            </a:lvl3pPr>
            <a:lvl4pPr>
              <a:defRPr sz="1620"/>
            </a:lvl4pPr>
            <a:lvl5pPr>
              <a:defRPr sz="162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251" y="1733550"/>
            <a:ext cx="3102559" cy="4219194"/>
          </a:xfrm>
        </p:spPr>
        <p:txBody>
          <a:bodyPr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January 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1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3102559" cy="1069848"/>
          </a:xfrm>
        </p:spPr>
        <p:txBody>
          <a:bodyPr wrap="square" anchor="t">
            <a:normAutofit/>
          </a:bodyPr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33749" y="441325"/>
            <a:ext cx="6635801" cy="5511419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251" y="1735200"/>
            <a:ext cx="3102559" cy="4214750"/>
          </a:xfrm>
        </p:spPr>
        <p:txBody>
          <a:bodyPr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January 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0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1786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0" y="1733551"/>
            <a:ext cx="1016388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January 1,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2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288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5000" indent="-403250" algn="l" defTabSz="822960" rtl="0" eaLnBrk="1" latinLnBrk="0" hangingPunct="1">
        <a:lnSpc>
          <a:spcPct val="140000"/>
        </a:lnSpc>
        <a:spcBef>
          <a:spcPts val="90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810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215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620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025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ephesians%203&amp;version=NKJV,NET,KJV#fen-NKJV-29261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340643-A7C9-4E2A-AB9E-2A29955E5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710" y="746151"/>
            <a:ext cx="4886096" cy="3061411"/>
          </a:xfrm>
        </p:spPr>
        <p:txBody>
          <a:bodyPr>
            <a:normAutofit/>
          </a:bodyPr>
          <a:lstStyle/>
          <a:p>
            <a:r>
              <a:rPr lang="en-US" dirty="0"/>
              <a:t>The Mystery </a:t>
            </a:r>
            <a:r>
              <a:rPr lang="en-US"/>
              <a:t>in Christ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E7112-25D8-4FAD-8DA4-BB13AB5FE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710" y="4367175"/>
            <a:ext cx="4886096" cy="133319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 3:1-13</a:t>
            </a:r>
          </a:p>
        </p:txBody>
      </p:sp>
      <p:pic>
        <p:nvPicPr>
          <p:cNvPr id="5" name="Picture 4" descr="A close-up of a newspaper&#10;&#10;Description automatically generated with medium confidence">
            <a:extLst>
              <a:ext uri="{FF2B5EF4-FFF2-40B4-BE49-F238E27FC236}">
                <a16:creationId xmlns:a16="http://schemas.microsoft.com/office/drawing/2014/main" id="{3CA29621-81AF-4E55-B297-FAFB999586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" r="14949" b="2"/>
          <a:stretch/>
        </p:blipFill>
        <p:spPr>
          <a:xfrm>
            <a:off x="405994" y="1870117"/>
            <a:ext cx="4880318" cy="274516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6489" y="4052700"/>
            <a:ext cx="490238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61303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Mystery that Involved the Gentiles (3:6-7)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6 </a:t>
            </a:r>
            <a:r>
              <a:rPr lang="en-US" sz="2400" b="1" dirty="0">
                <a:solidFill>
                  <a:srgbClr val="FFFFFF"/>
                </a:solidFill>
              </a:rPr>
              <a:t>that the Gentiles should be fellow heirs, of the same body, and partakers of His promise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in Christ through the gospel, </a:t>
            </a:r>
          </a:p>
          <a:p>
            <a:endParaRPr lang="en-US" sz="2400" b="1" baseline="30000" dirty="0">
              <a:solidFill>
                <a:srgbClr val="FFFFFF"/>
              </a:solidFill>
            </a:endParaRPr>
          </a:p>
          <a:p>
            <a:r>
              <a:rPr lang="en-US" sz="2400" b="1" baseline="30000" dirty="0">
                <a:solidFill>
                  <a:srgbClr val="FFFFFF"/>
                </a:solidFill>
              </a:rPr>
              <a:t>7 </a:t>
            </a:r>
            <a:r>
              <a:rPr lang="en-US" sz="2400" b="1" dirty="0">
                <a:solidFill>
                  <a:srgbClr val="FFFFFF"/>
                </a:solidFill>
              </a:rPr>
              <a:t>of which I became a minister according to the gift of the grace of God given to me by the effective working of His power.</a:t>
            </a:r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2DFD7-E799-4614-BBE4-B4C00EA78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79" y="1944000"/>
            <a:ext cx="5106675" cy="42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9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Mystery that Involved the Gentiles (3:6-7)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6 </a:t>
            </a:r>
            <a:r>
              <a:rPr lang="en-US" sz="2400" b="1" dirty="0">
                <a:solidFill>
                  <a:srgbClr val="FFFFFF"/>
                </a:solidFill>
              </a:rPr>
              <a:t>that the Gentiles should be fellow heirs, of the same body, and partakers of His promise in Christ through the gospel, </a:t>
            </a:r>
          </a:p>
          <a:p>
            <a:endParaRPr lang="en-US" sz="2400" b="1" baseline="30000" dirty="0">
              <a:solidFill>
                <a:srgbClr val="FFFFFF"/>
              </a:solidFill>
            </a:endParaRPr>
          </a:p>
          <a:p>
            <a:r>
              <a:rPr lang="en-US" sz="2400" b="1" baseline="30000" dirty="0">
                <a:solidFill>
                  <a:srgbClr val="FFFFFF"/>
                </a:solidFill>
              </a:rPr>
              <a:t>7</a:t>
            </a:r>
            <a:r>
              <a:rPr lang="en-US" sz="2400" b="1" baseline="30000" dirty="0">
                <a:solidFill>
                  <a:srgbClr val="FFFFFF"/>
                </a:solidFill>
                <a:highlight>
                  <a:srgbClr val="000080"/>
                </a:highlight>
              </a:rPr>
              <a:t> 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of which I became a minister according to the gift of the grace of God given to me</a:t>
            </a:r>
            <a:r>
              <a:rPr lang="en-US" sz="2400" b="1" dirty="0">
                <a:solidFill>
                  <a:srgbClr val="FFFFFF"/>
                </a:solidFill>
              </a:rPr>
              <a:t> by the effective working of His power.</a:t>
            </a:r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2DFD7-E799-4614-BBE4-B4C00EA78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79" y="1944000"/>
            <a:ext cx="5106675" cy="42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71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Paul’s Responsibility to Preach to the Gentiles (3:8-12)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8 </a:t>
            </a:r>
            <a:r>
              <a:rPr lang="en-US" sz="2400" b="1" dirty="0">
                <a:solidFill>
                  <a:srgbClr val="FFFFFF"/>
                </a:solidFill>
              </a:rPr>
              <a:t>To me, who am less than the least of all the saints, this grace was given, that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I should preach among the Gentiles the unsearchable riches of Christ,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baseline="30000" dirty="0">
                <a:solidFill>
                  <a:srgbClr val="FFFFFF"/>
                </a:solidFill>
              </a:rPr>
              <a:t>9 </a:t>
            </a:r>
            <a:r>
              <a:rPr lang="en-US" sz="2400" b="1" dirty="0">
                <a:solidFill>
                  <a:srgbClr val="FFFFFF"/>
                </a:solidFill>
              </a:rPr>
              <a:t>and to make all see what </a:t>
            </a:r>
            <a:r>
              <a:rPr lang="en-US" sz="2400" b="1" i="1" dirty="0">
                <a:solidFill>
                  <a:srgbClr val="FFFFFF"/>
                </a:solidFill>
              </a:rPr>
              <a:t>is</a:t>
            </a:r>
            <a:r>
              <a:rPr lang="en-US" sz="2400" b="1" dirty="0">
                <a:solidFill>
                  <a:srgbClr val="FFFFFF"/>
                </a:solidFill>
              </a:rPr>
              <a:t> the fellowship of the mystery, which from the beginning of the ages has been hidden in God who created all things </a:t>
            </a:r>
            <a:r>
              <a:rPr lang="en-US" sz="2400" b="1" baseline="30000" dirty="0">
                <a:solidFill>
                  <a:srgbClr val="FFFFFF"/>
                </a:solidFill>
              </a:rPr>
              <a:t>[</a:t>
            </a:r>
            <a:r>
              <a:rPr lang="en-US" sz="2400" b="1" baseline="30000" dirty="0">
                <a:solidFill>
                  <a:srgbClr val="FFFFFF"/>
                </a:solidFill>
                <a:hlinkClick r:id="rId3" tooltip="See footnote 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sz="2400" b="1" baseline="30000" dirty="0">
                <a:solidFill>
                  <a:srgbClr val="FFFFFF"/>
                </a:solidFill>
              </a:rPr>
              <a:t>]</a:t>
            </a:r>
            <a:r>
              <a:rPr lang="en-US" sz="2400" b="1" dirty="0">
                <a:solidFill>
                  <a:srgbClr val="FFFFFF"/>
                </a:solidFill>
              </a:rPr>
              <a:t>through Jesus Christ;</a:t>
            </a:r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EC822-79D1-40DB-B2A5-86FC290589B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190"/>
          <a:stretch/>
        </p:blipFill>
        <p:spPr>
          <a:xfrm>
            <a:off x="400680" y="1944001"/>
            <a:ext cx="4891411" cy="42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1427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Paul’s Responsibility to Preach to the Gentiles (3:8-12)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8 </a:t>
            </a:r>
            <a:r>
              <a:rPr lang="en-US" sz="2400" b="1" dirty="0">
                <a:solidFill>
                  <a:srgbClr val="FFFFFF"/>
                </a:solidFill>
              </a:rPr>
              <a:t>To me, who am less than the least of all the saints, this grace was given, that I should preach among the Gentiles the unsearchable riches of Christ,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baseline="30000" dirty="0">
                <a:solidFill>
                  <a:srgbClr val="FFFFFF"/>
                </a:solidFill>
              </a:rPr>
              <a:t>9 </a:t>
            </a:r>
            <a:r>
              <a:rPr lang="en-US" sz="2400" b="1" dirty="0">
                <a:solidFill>
                  <a:srgbClr val="FFFFFF"/>
                </a:solidFill>
              </a:rPr>
              <a:t>and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to make all see what </a:t>
            </a:r>
            <a:r>
              <a:rPr lang="en-US" sz="2400" b="1" i="1" dirty="0">
                <a:solidFill>
                  <a:srgbClr val="FFFFFF"/>
                </a:solidFill>
                <a:highlight>
                  <a:srgbClr val="000080"/>
                </a:highlight>
              </a:rPr>
              <a:t>is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 the fellowship of the mystery, </a:t>
            </a:r>
            <a:r>
              <a:rPr lang="en-US" sz="2400" b="1" dirty="0">
                <a:solidFill>
                  <a:srgbClr val="FFFFFF"/>
                </a:solidFill>
              </a:rPr>
              <a:t>which from the beginning of the ages has been hidden in God who created all things through Jesus Christ;</a:t>
            </a:r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EC822-79D1-40DB-B2A5-86FC290589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90"/>
          <a:stretch/>
        </p:blipFill>
        <p:spPr>
          <a:xfrm>
            <a:off x="400680" y="1944001"/>
            <a:ext cx="4891411" cy="42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08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Paul’s Responsibility to Preach to the Gentiles (3:8-12)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10 </a:t>
            </a:r>
            <a:r>
              <a:rPr lang="en-US" sz="2400" b="1" dirty="0">
                <a:solidFill>
                  <a:srgbClr val="FFFFFF"/>
                </a:solidFill>
              </a:rPr>
              <a:t>to the intent that now the manifold wisdom of God might be made known by the church to the principalities and powers in the heavenly </a:t>
            </a:r>
            <a:r>
              <a:rPr lang="en-US" sz="2400" b="1" i="1" dirty="0">
                <a:solidFill>
                  <a:srgbClr val="FFFFFF"/>
                </a:solidFill>
              </a:rPr>
              <a:t>places,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</a:p>
          <a:p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baseline="30000" dirty="0">
                <a:solidFill>
                  <a:srgbClr val="FFFFFF"/>
                </a:solidFill>
                <a:highlight>
                  <a:srgbClr val="000080"/>
                </a:highlight>
              </a:rPr>
              <a:t>11 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according to the eternal purpose which He accomplished in Christ Jesus our Lord,</a:t>
            </a:r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EC822-79D1-40DB-B2A5-86FC290589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90"/>
          <a:stretch/>
        </p:blipFill>
        <p:spPr>
          <a:xfrm>
            <a:off x="400680" y="1944001"/>
            <a:ext cx="4891411" cy="42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2754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Paul’s Responsibility to Preach to the Gentiles (3:8-12)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  <a:highlight>
                  <a:srgbClr val="000080"/>
                </a:highlight>
              </a:rPr>
              <a:t>12 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in whom we have boldness and access with confidence through faith in Him.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baseline="30000" dirty="0">
                <a:solidFill>
                  <a:srgbClr val="FFFFFF"/>
                </a:solidFill>
              </a:rPr>
              <a:t>13 </a:t>
            </a:r>
            <a:r>
              <a:rPr lang="en-US" sz="2400" b="1" dirty="0">
                <a:solidFill>
                  <a:srgbClr val="FFFFFF"/>
                </a:solidFill>
              </a:rPr>
              <a:t>Therefore I ask that you do not lose heart at my tribulations for you, which is your glory.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EC822-79D1-40DB-B2A5-86FC290589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90"/>
          <a:stretch/>
        </p:blipFill>
        <p:spPr>
          <a:xfrm>
            <a:off x="400680" y="1944001"/>
            <a:ext cx="4891411" cy="42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6906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4AE17-610B-4481-B0DC-2C567829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6E358-6792-4616-85FC-368875A2A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50" y="1735200"/>
            <a:ext cx="10163880" cy="442644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now begins to focus on the revelation of the mystery</a:t>
            </a:r>
          </a:p>
          <a:p>
            <a:endParaRPr lang="en-US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evening we will focus on the key concepts of: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Mystery Revealed </a:t>
            </a:r>
            <a:r>
              <a:rPr lang="en-US" sz="3200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vs 1-7</a:t>
            </a:r>
            <a:r>
              <a:rPr lang="en-US" sz="3200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Responsibility of Paul </a:t>
            </a:r>
            <a:r>
              <a:rPr lang="en-US" sz="3200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vs 8-13)</a:t>
            </a:r>
          </a:p>
          <a:p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45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The Grace of God (3:1-2)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3</a:t>
            </a:r>
            <a:r>
              <a:rPr lang="en-US" sz="2400" b="1" dirty="0">
                <a:solidFill>
                  <a:srgbClr val="FFFFFF"/>
                </a:solidFill>
              </a:rPr>
              <a:t> For this reason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I, Paul, </a:t>
            </a:r>
            <a:r>
              <a:rPr lang="en-US" sz="2400" b="1" dirty="0">
                <a:solidFill>
                  <a:srgbClr val="FFFFFF"/>
                </a:solidFill>
              </a:rPr>
              <a:t>the prisoner of Christ Jesus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for you Gentiles—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baseline="30000" dirty="0">
                <a:solidFill>
                  <a:srgbClr val="FFFFFF"/>
                </a:solidFill>
              </a:rPr>
              <a:t>2 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if indeed </a:t>
            </a:r>
            <a:r>
              <a:rPr lang="en-US" sz="2400" b="1" dirty="0">
                <a:solidFill>
                  <a:srgbClr val="FFFFFF"/>
                </a:solidFill>
              </a:rPr>
              <a:t>you have heard of the </a:t>
            </a:r>
            <a:r>
              <a:rPr lang="en-US" sz="2400" b="1" baseline="300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dispensation of the grace of God which was given to me for you, 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2B0644-9EB6-468C-A4CF-047A7C17B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80" y="1944000"/>
            <a:ext cx="4891410" cy="423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33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The Grace of God (3:1-2)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3</a:t>
            </a:r>
            <a:r>
              <a:rPr lang="en-US" sz="2400" b="1" dirty="0">
                <a:solidFill>
                  <a:srgbClr val="FFFFFF"/>
                </a:solidFill>
              </a:rPr>
              <a:t> For this reason I, Paul, the prisoner of Christ Jesus for you Gentiles—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baseline="30000" dirty="0">
                <a:solidFill>
                  <a:srgbClr val="FFFFFF"/>
                </a:solidFill>
              </a:rPr>
              <a:t>2 </a:t>
            </a:r>
            <a:r>
              <a:rPr lang="en-US" sz="2400" b="1" dirty="0">
                <a:solidFill>
                  <a:srgbClr val="FFFFFF"/>
                </a:solidFill>
              </a:rPr>
              <a:t>if indeed you have heard of the </a:t>
            </a:r>
            <a:r>
              <a:rPr lang="en-US" sz="2400" b="1" baseline="300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dispensation of the grace of God </a:t>
            </a:r>
            <a:r>
              <a:rPr lang="en-US" sz="2400" b="1" dirty="0">
                <a:solidFill>
                  <a:srgbClr val="FFFFFF"/>
                </a:solidFill>
              </a:rPr>
              <a:t>which was given to me for you, 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2B0644-9EB6-468C-A4CF-047A7C17B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80" y="1944000"/>
            <a:ext cx="4891410" cy="423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29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The Grace of God (3:1-2)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3</a:t>
            </a:r>
            <a:r>
              <a:rPr lang="en-US" sz="2400" b="1" dirty="0">
                <a:solidFill>
                  <a:srgbClr val="FFFFFF"/>
                </a:solidFill>
              </a:rPr>
              <a:t> For this reason I, Paul, the prisoner of Christ Jesus for you </a:t>
            </a:r>
            <a:r>
              <a:rPr lang="en-US" sz="2400" dirty="0">
                <a:solidFill>
                  <a:srgbClr val="FFFFFF"/>
                </a:solidFill>
              </a:rPr>
              <a:t>Gentiles—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baseline="30000" dirty="0">
                <a:solidFill>
                  <a:srgbClr val="FFFFFF"/>
                </a:solidFill>
              </a:rPr>
              <a:t>2 </a:t>
            </a:r>
            <a:r>
              <a:rPr lang="en-US" sz="2400" b="1" dirty="0">
                <a:solidFill>
                  <a:srgbClr val="FFFFFF"/>
                </a:solidFill>
              </a:rPr>
              <a:t>if indeed you have heard of the </a:t>
            </a:r>
            <a:r>
              <a:rPr lang="en-US" sz="2400" b="1" baseline="30000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dispensation of the grace of God which was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given to me for you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2B0644-9EB6-468C-A4CF-047A7C17B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80" y="1944000"/>
            <a:ext cx="4891410" cy="423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6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The Revelation Made Known to Paul (3:3-4)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3 </a:t>
            </a:r>
            <a:r>
              <a:rPr lang="en-US" sz="2400" b="1" dirty="0">
                <a:solidFill>
                  <a:srgbClr val="FFFFFF"/>
                </a:solidFill>
              </a:rPr>
              <a:t>that</a:t>
            </a:r>
            <a:r>
              <a:rPr lang="en-US" sz="2400" b="1" baseline="30000" dirty="0">
                <a:solidFill>
                  <a:srgbClr val="FFFFFF"/>
                </a:solidFill>
              </a:rPr>
              <a:t>  </a:t>
            </a:r>
            <a:r>
              <a:rPr lang="en-US" sz="2400" b="1" dirty="0">
                <a:solidFill>
                  <a:srgbClr val="FFFFFF"/>
                </a:solidFill>
              </a:rPr>
              <a:t>by revelation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the mystery</a:t>
            </a:r>
            <a:r>
              <a:rPr lang="en-US" sz="2400" b="1" baseline="30000" dirty="0">
                <a:solidFill>
                  <a:srgbClr val="FFFFFF"/>
                </a:solidFill>
                <a:highlight>
                  <a:srgbClr val="000080"/>
                </a:highlight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was made known to me, as I wrote before briefly.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baseline="30000" dirty="0">
                <a:solidFill>
                  <a:srgbClr val="FFFFFF"/>
                </a:solidFill>
              </a:rPr>
              <a:t>4 </a:t>
            </a:r>
            <a:r>
              <a:rPr lang="en-US" sz="2400" b="1" dirty="0">
                <a:solidFill>
                  <a:srgbClr val="FFFFFF"/>
                </a:solidFill>
              </a:rPr>
              <a:t>When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reading this,</a:t>
            </a:r>
            <a:r>
              <a:rPr lang="en-US" sz="2400" b="1" baseline="30000" dirty="0">
                <a:solidFill>
                  <a:srgbClr val="FFFFFF"/>
                </a:solidFill>
                <a:highlight>
                  <a:srgbClr val="000080"/>
                </a:highlight>
              </a:rPr>
              <a:t>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you will be able to understand my insight into the mystery of Christ</a:t>
            </a:r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5DD210-F8A3-4B6D-9960-6A0D4DAB8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80" y="1944000"/>
            <a:ext cx="5085720" cy="423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79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Revelation of a Mystery Once Hidden (3:5)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5 </a:t>
            </a:r>
            <a:r>
              <a:rPr lang="en-US" sz="2400" b="1" dirty="0">
                <a:solidFill>
                  <a:srgbClr val="FFFFFF"/>
                </a:solidFill>
              </a:rPr>
              <a:t>which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in other ages was not made known to the sons of men, </a:t>
            </a:r>
            <a:r>
              <a:rPr lang="en-US" sz="2400" b="1" dirty="0">
                <a:solidFill>
                  <a:srgbClr val="FFFFFF"/>
                </a:solidFill>
              </a:rPr>
              <a:t>as it has now been revealed by the Spirit to His holy apostles and prophets: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2DFD7-E799-4614-BBE4-B4C00EA78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79" y="1944000"/>
            <a:ext cx="5106675" cy="42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5647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Revelation of a Mystery Once Hidden (3:5)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5 </a:t>
            </a:r>
            <a:r>
              <a:rPr lang="en-US" sz="2400" b="1" dirty="0">
                <a:solidFill>
                  <a:srgbClr val="FFFFFF"/>
                </a:solidFill>
              </a:rPr>
              <a:t>which in other ages was not made known to the sons of men, as it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has now been revealed by the Spirit to His holy apostles and prophets:</a:t>
            </a:r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2DFD7-E799-4614-BBE4-B4C00EA78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79" y="1944000"/>
            <a:ext cx="5106675" cy="42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1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Mystery that Involved the Gentiles (3:6-7)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</a:rPr>
              <a:t>6 </a:t>
            </a:r>
            <a:r>
              <a:rPr lang="en-US" sz="2400" b="1" dirty="0">
                <a:solidFill>
                  <a:srgbClr val="FFFFFF"/>
                </a:solidFill>
              </a:rPr>
              <a:t>that </a:t>
            </a:r>
            <a:r>
              <a:rPr lang="en-US" sz="2400" b="1" dirty="0">
                <a:solidFill>
                  <a:srgbClr val="FFFFFF"/>
                </a:solidFill>
                <a:highlight>
                  <a:srgbClr val="000080"/>
                </a:highlight>
              </a:rPr>
              <a:t>the Gentiles should be fellow heirs, of the same body</a:t>
            </a:r>
            <a:r>
              <a:rPr lang="en-US" sz="2400" b="1" dirty="0">
                <a:solidFill>
                  <a:srgbClr val="FFFFFF"/>
                </a:solidFill>
              </a:rPr>
              <a:t>, and partakers of His promise in Christ through the gospel, </a:t>
            </a:r>
          </a:p>
          <a:p>
            <a:endParaRPr lang="en-US" sz="2400" b="1" baseline="30000" dirty="0">
              <a:solidFill>
                <a:srgbClr val="FFFFFF"/>
              </a:solidFill>
            </a:endParaRPr>
          </a:p>
          <a:p>
            <a:r>
              <a:rPr lang="en-US" sz="2400" b="1" baseline="30000" dirty="0">
                <a:solidFill>
                  <a:srgbClr val="FFFFFF"/>
                </a:solidFill>
              </a:rPr>
              <a:t>7 </a:t>
            </a:r>
            <a:r>
              <a:rPr lang="en-US" sz="2400" b="1" dirty="0">
                <a:solidFill>
                  <a:srgbClr val="FFFFFF"/>
                </a:solidFill>
              </a:rPr>
              <a:t>of which I became a minister according to the gift of the grace of God given to me by the effective working of His power.</a:t>
            </a:r>
            <a:endParaRPr lang="en-US" sz="2400" b="1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2DFD7-E799-4614-BBE4-B4C00EA78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79" y="1944000"/>
            <a:ext cx="5106675" cy="42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1515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3388</TotalTime>
  <Words>933</Words>
  <Application>Microsoft Office PowerPoint</Application>
  <PresentationFormat>Custom</PresentationFormat>
  <Paragraphs>92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Source Sans Pro</vt:lpstr>
      <vt:lpstr>Source Sans Pro Light</vt:lpstr>
      <vt:lpstr>ThinLineVTI</vt:lpstr>
      <vt:lpstr>The Mystery in Christ</vt:lpstr>
      <vt:lpstr>Introduction</vt:lpstr>
      <vt:lpstr>The Grace of God (3:1-2) </vt:lpstr>
      <vt:lpstr>The Grace of God (3:1-2) </vt:lpstr>
      <vt:lpstr>The Grace of God (3:1-2) </vt:lpstr>
      <vt:lpstr>The Revelation Made Known to Paul (3:3-4) </vt:lpstr>
      <vt:lpstr>The Revelation of a Mystery Once Hidden (3:5)</vt:lpstr>
      <vt:lpstr>The Revelation of a Mystery Once Hidden (3:5)</vt:lpstr>
      <vt:lpstr>The Mystery that Involved the Gentiles (3:6-7)</vt:lpstr>
      <vt:lpstr>The Mystery that Involved the Gentiles (3:6-7)</vt:lpstr>
      <vt:lpstr>The Mystery that Involved the Gentiles (3:6-7)</vt:lpstr>
      <vt:lpstr>Paul’s Responsibility to Preach to the Gentiles (3:8-12)</vt:lpstr>
      <vt:lpstr>Paul’s Responsibility to Preach to the Gentiles (3:8-12)</vt:lpstr>
      <vt:lpstr>Paul’s Responsibility to Preach to the Gentiles (3:8-12)</vt:lpstr>
      <vt:lpstr>Paul’s Responsibility to Preach to the Gentiles (3:8-12)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stage for the letter</dc:title>
  <dc:creator>Rob Miller</dc:creator>
  <cp:lastModifiedBy>Rob Miller</cp:lastModifiedBy>
  <cp:revision>40</cp:revision>
  <dcterms:created xsi:type="dcterms:W3CDTF">2021-10-07T01:39:58Z</dcterms:created>
  <dcterms:modified xsi:type="dcterms:W3CDTF">2022-01-01T23:53:46Z</dcterms:modified>
</cp:coreProperties>
</file>