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4"/>
  </p:notesMasterIdLst>
  <p:handoutMasterIdLst>
    <p:handoutMasterId r:id="rId15"/>
  </p:handoutMasterIdLst>
  <p:sldIdLst>
    <p:sldId id="256" r:id="rId2"/>
    <p:sldId id="257" r:id="rId3"/>
    <p:sldId id="258" r:id="rId4"/>
    <p:sldId id="259" r:id="rId5"/>
    <p:sldId id="260" r:id="rId6"/>
    <p:sldId id="262" r:id="rId7"/>
    <p:sldId id="261" r:id="rId8"/>
    <p:sldId id="263" r:id="rId9"/>
    <p:sldId id="268" r:id="rId10"/>
    <p:sldId id="267" r:id="rId11"/>
    <p:sldId id="266" r:id="rId12"/>
    <p:sldId id="269" r:id="rId13"/>
  </p:sldIdLst>
  <p:sldSz cx="109728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0" d="100"/>
          <a:sy n="90" d="100"/>
        </p:scale>
        <p:origin x="10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A9D470-8797-4FB9-9577-9B01C735A66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a:t>AM Sermon</a:t>
            </a:r>
          </a:p>
        </p:txBody>
      </p:sp>
      <p:sp>
        <p:nvSpPr>
          <p:cNvPr id="3" name="Date Placeholder 2">
            <a:extLst>
              <a:ext uri="{FF2B5EF4-FFF2-40B4-BE49-F238E27FC236}">
                <a16:creationId xmlns:a16="http://schemas.microsoft.com/office/drawing/2014/main" id="{92D5A67C-6D05-43F4-9444-6CDDFCC52AD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3501934-7B47-41AA-9A32-23209CAEE0DC}" type="datetimeFigureOut">
              <a:rPr lang="en-US" smtClean="0"/>
              <a:t>1/22/2022</a:t>
            </a:fld>
            <a:endParaRPr lang="en-US"/>
          </a:p>
        </p:txBody>
      </p:sp>
      <p:sp>
        <p:nvSpPr>
          <p:cNvPr id="4" name="Footer Placeholder 3">
            <a:extLst>
              <a:ext uri="{FF2B5EF4-FFF2-40B4-BE49-F238E27FC236}">
                <a16:creationId xmlns:a16="http://schemas.microsoft.com/office/drawing/2014/main" id="{471B5375-64B6-4314-901F-FBC18EB28DC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687C28-4FF3-45A6-B159-35D19D55F0B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CF18AF0-31B4-4EDC-A996-E9FAE2387DBD}" type="slidenum">
              <a:rPr lang="en-US" smtClean="0"/>
              <a:t>‹#›</a:t>
            </a:fld>
            <a:endParaRPr lang="en-US"/>
          </a:p>
        </p:txBody>
      </p:sp>
    </p:spTree>
    <p:extLst>
      <p:ext uri="{BB962C8B-B14F-4D97-AF65-F5344CB8AC3E}">
        <p14:creationId xmlns:p14="http://schemas.microsoft.com/office/powerpoint/2010/main" val="131360153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AM Sermon</a:t>
            </a: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514894-4D3D-4F89-9046-AAE2F58F840B}" type="datetimeFigureOut">
              <a:rPr lang="en-US" smtClean="0"/>
              <a:t>1/22/2022</a:t>
            </a:fld>
            <a:endParaRPr lang="en-US"/>
          </a:p>
        </p:txBody>
      </p:sp>
      <p:sp>
        <p:nvSpPr>
          <p:cNvPr id="4" name="Slide Image Placeholder 3"/>
          <p:cNvSpPr>
            <a:spLocks noGrp="1" noRot="1" noChangeAspect="1"/>
          </p:cNvSpPr>
          <p:nvPr>
            <p:ph type="sldImg" idx="2"/>
          </p:nvPr>
        </p:nvSpPr>
        <p:spPr>
          <a:xfrm>
            <a:off x="995363" y="1162050"/>
            <a:ext cx="5019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7B0BAB-09D2-4D57-B9F2-37A1B8F82C03}" type="slidenum">
              <a:rPr lang="en-US" smtClean="0"/>
              <a:t>‹#›</a:t>
            </a:fld>
            <a:endParaRPr lang="en-US"/>
          </a:p>
        </p:txBody>
      </p:sp>
    </p:spTree>
    <p:extLst>
      <p:ext uri="{BB962C8B-B14F-4D97-AF65-F5344CB8AC3E}">
        <p14:creationId xmlns:p14="http://schemas.microsoft.com/office/powerpoint/2010/main" val="367455211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iblehub.com/commentaries/expositors/1_thessalonians/5.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sv.org/Romans%201%3A9/"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amazon.com/gp/product/1581346522?ie=UTF8&amp;tag=redletters-20&amp;linkCode=as2&amp;camp=1789&amp;creative=390957&amp;creativeASIN=158134652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iblehub.com/commentaries/expositors/1_thessalonians/5.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B0BAB-09D2-4D57-B9F2-37A1B8F82C03}" type="slidenum">
              <a:rPr lang="en-US" smtClean="0"/>
              <a:t>1</a:t>
            </a:fld>
            <a:endParaRPr lang="en-US"/>
          </a:p>
        </p:txBody>
      </p:sp>
      <p:sp>
        <p:nvSpPr>
          <p:cNvPr id="5" name="Header Placeholder 4">
            <a:extLst>
              <a:ext uri="{FF2B5EF4-FFF2-40B4-BE49-F238E27FC236}">
                <a16:creationId xmlns:a16="http://schemas.microsoft.com/office/drawing/2014/main" id="{21A714EB-D44A-4864-BF28-C02F7D4E6F33}"/>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405789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pPr>
              <a:lnSpc>
                <a:spcPct val="107000"/>
              </a:lnSpc>
              <a:spcAft>
                <a:spcPts val="815"/>
              </a:spcAft>
            </a:pPr>
            <a:r>
              <a:rPr lang="en-US" sz="2900" dirty="0"/>
              <a:t>prophecy, or, to speak in the language of our own time, the preacher’s calling, may be abused: a man may preach without a message, without sincerity, without reverence for God or respect for those to whom he speaks, he may make a mystery, a professional secret, of the truth of God, instead of declaring it even to little children; he may seek, as some who called themselves prophets in early times sought, to make the profession of godliness a source of gain; and under such circumstances no respect is due. But such circumstances are not to be assumed without cause. We are rather to assume that he who stands up in the Church to speak in God’s name has had a word of God entrusted to him; it is not wise to despise it before it is heard. It may be because we have been so often disappointed that we pitch our hopes so low; but to expect nothing is to be guilty of a sort of contempt by anticipation. To </a:t>
            </a:r>
            <a:r>
              <a:rPr lang="en-US" sz="2900" b="1" dirty="0"/>
              <a:t>despise not prophesyings</a:t>
            </a:r>
            <a:r>
              <a:rPr lang="en-US" sz="2900" dirty="0"/>
              <a:t> requires us to look for something from the preacher, some word of God that will build us up in godliness, or bring us encouragement or consolation; it requires us to listen as those who have a precious opportunity given them of being strengthened by Divine grace and truth. We ought not to lounge or fidget while the word of God is spoken, or to turn over the leaves of the Bible at random, or to look at the clock; we ought to hearken for that word which God has put into the preacher’s mouth for us; and it will be a very exceptional prophesying in which there is not a single thought that it would repay us to consider. (</a:t>
            </a:r>
            <a:r>
              <a:rPr lang="en-US" sz="2900" b="1" dirty="0">
                <a:hlinkClick r:id="rId3"/>
              </a:rPr>
              <a:t>1 Thessalonians 5 Commentary</a:t>
            </a:r>
            <a:r>
              <a:rPr lang="en-US" sz="2900" dirty="0"/>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7B0BAB-09D2-4D57-B9F2-37A1B8F82C03}" type="slidenum">
              <a:rPr lang="en-US" smtClean="0"/>
              <a:t>10</a:t>
            </a:fld>
            <a:endParaRPr lang="en-US"/>
          </a:p>
        </p:txBody>
      </p:sp>
      <p:sp>
        <p:nvSpPr>
          <p:cNvPr id="5" name="Header Placeholder 4">
            <a:extLst>
              <a:ext uri="{FF2B5EF4-FFF2-40B4-BE49-F238E27FC236}">
                <a16:creationId xmlns:a16="http://schemas.microsoft.com/office/drawing/2014/main" id="{BDE5EB7D-657B-4ED9-A7AF-57255C911EC0}"/>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379670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7B0BAB-09D2-4D57-B9F2-37A1B8F82C03}" type="slidenum">
              <a:rPr lang="en-US" smtClean="0"/>
              <a:t>11</a:t>
            </a:fld>
            <a:endParaRPr lang="en-US"/>
          </a:p>
        </p:txBody>
      </p:sp>
      <p:sp>
        <p:nvSpPr>
          <p:cNvPr id="5" name="Header Placeholder 4">
            <a:extLst>
              <a:ext uri="{FF2B5EF4-FFF2-40B4-BE49-F238E27FC236}">
                <a16:creationId xmlns:a16="http://schemas.microsoft.com/office/drawing/2014/main" id="{B2F42F60-E4E2-4AA4-ACE7-A508824B48C9}"/>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949206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B0BAB-09D2-4D57-B9F2-37A1B8F82C03}" type="slidenum">
              <a:rPr lang="en-US" smtClean="0"/>
              <a:t>12</a:t>
            </a:fld>
            <a:endParaRPr lang="en-US"/>
          </a:p>
        </p:txBody>
      </p:sp>
      <p:sp>
        <p:nvSpPr>
          <p:cNvPr id="5" name="Header Placeholder 4">
            <a:extLst>
              <a:ext uri="{FF2B5EF4-FFF2-40B4-BE49-F238E27FC236}">
                <a16:creationId xmlns:a16="http://schemas.microsoft.com/office/drawing/2014/main" id="{64ADF472-5ED6-491B-A024-6CEC4F7AF93C}"/>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74535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r>
              <a:rPr lang="en-US" dirty="0"/>
              <a:t>Webster definition</a:t>
            </a:r>
          </a:p>
          <a:p>
            <a:endParaRPr lang="en-US" dirty="0"/>
          </a:p>
          <a:p>
            <a:r>
              <a:rPr lang="en-US" sz="1800" dirty="0">
                <a:latin typeface="Calibri" panose="020F0502020204030204" pitchFamily="34" charset="0"/>
                <a:ea typeface="Calibri" panose="020F0502020204030204" pitchFamily="34" charset="0"/>
                <a:cs typeface="Times New Roman" panose="02020603050405020304" pitchFamily="18" charset="0"/>
              </a:rPr>
              <a:t>Now, this sounds good, and it makes people feel better about themselves to make a promise concerning something they plan to do, or something they plan to stop. However, the problem with resolutions is that they tend to be forgotten within just a few days, or weeks, at the most. </a:t>
            </a:r>
            <a:endParaRPr lang="en-US" dirty="0"/>
          </a:p>
        </p:txBody>
      </p:sp>
      <p:sp>
        <p:nvSpPr>
          <p:cNvPr id="4" name="Slide Number Placeholder 3"/>
          <p:cNvSpPr>
            <a:spLocks noGrp="1"/>
          </p:cNvSpPr>
          <p:nvPr>
            <p:ph type="sldNum" sz="quarter" idx="5"/>
          </p:nvPr>
        </p:nvSpPr>
        <p:spPr/>
        <p:txBody>
          <a:bodyPr/>
          <a:lstStyle/>
          <a:p>
            <a:fld id="{787B0BAB-09D2-4D57-B9F2-37A1B8F82C03}" type="slidenum">
              <a:rPr lang="en-US" smtClean="0"/>
              <a:t>2</a:t>
            </a:fld>
            <a:endParaRPr lang="en-US"/>
          </a:p>
        </p:txBody>
      </p:sp>
      <p:sp>
        <p:nvSpPr>
          <p:cNvPr id="5" name="Header Placeholder 4">
            <a:extLst>
              <a:ext uri="{FF2B5EF4-FFF2-40B4-BE49-F238E27FC236}">
                <a16:creationId xmlns:a16="http://schemas.microsoft.com/office/drawing/2014/main" id="{BCAE9870-32EA-4785-A495-157743637C8D}"/>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10031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r>
              <a:rPr lang="en-US" dirty="0"/>
              <a:t>Webster definition</a:t>
            </a:r>
          </a:p>
          <a:p>
            <a:endParaRPr lang="en-US" dirty="0"/>
          </a:p>
          <a:p>
            <a:endParaRPr lang="en-US" dirty="0"/>
          </a:p>
        </p:txBody>
      </p:sp>
      <p:sp>
        <p:nvSpPr>
          <p:cNvPr id="4" name="Slide Number Placeholder 3"/>
          <p:cNvSpPr>
            <a:spLocks noGrp="1"/>
          </p:cNvSpPr>
          <p:nvPr>
            <p:ph type="sldNum" sz="quarter" idx="5"/>
          </p:nvPr>
        </p:nvSpPr>
        <p:spPr/>
        <p:txBody>
          <a:bodyPr/>
          <a:lstStyle/>
          <a:p>
            <a:fld id="{787B0BAB-09D2-4D57-B9F2-37A1B8F82C03}" type="slidenum">
              <a:rPr lang="en-US" smtClean="0"/>
              <a:t>3</a:t>
            </a:fld>
            <a:endParaRPr lang="en-US"/>
          </a:p>
        </p:txBody>
      </p:sp>
      <p:sp>
        <p:nvSpPr>
          <p:cNvPr id="5" name="Header Placeholder 4">
            <a:extLst>
              <a:ext uri="{FF2B5EF4-FFF2-40B4-BE49-F238E27FC236}">
                <a16:creationId xmlns:a16="http://schemas.microsoft.com/office/drawing/2014/main" id="{4654166F-9198-4D00-B226-E878208C317B}"/>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996781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r>
              <a:rPr lang="en-US" dirty="0"/>
              <a:t>Read psalm 84</a:t>
            </a:r>
          </a:p>
        </p:txBody>
      </p:sp>
      <p:sp>
        <p:nvSpPr>
          <p:cNvPr id="4" name="Slide Number Placeholder 3"/>
          <p:cNvSpPr>
            <a:spLocks noGrp="1"/>
          </p:cNvSpPr>
          <p:nvPr>
            <p:ph type="sldNum" sz="quarter" idx="5"/>
          </p:nvPr>
        </p:nvSpPr>
        <p:spPr/>
        <p:txBody>
          <a:bodyPr/>
          <a:lstStyle/>
          <a:p>
            <a:fld id="{787B0BAB-09D2-4D57-B9F2-37A1B8F82C03}" type="slidenum">
              <a:rPr lang="en-US" smtClean="0"/>
              <a:t>4</a:t>
            </a:fld>
            <a:endParaRPr lang="en-US"/>
          </a:p>
        </p:txBody>
      </p:sp>
      <p:sp>
        <p:nvSpPr>
          <p:cNvPr id="5" name="Header Placeholder 4">
            <a:extLst>
              <a:ext uri="{FF2B5EF4-FFF2-40B4-BE49-F238E27FC236}">
                <a16:creationId xmlns:a16="http://schemas.microsoft.com/office/drawing/2014/main" id="{05004D5C-1FFA-439A-AA91-09ADDE1EC9C2}"/>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95455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pPr>
              <a:lnSpc>
                <a:spcPct val="107000"/>
              </a:lnSpc>
              <a:spcAft>
                <a:spcPts val="815"/>
              </a:spcAft>
            </a:pPr>
            <a:r>
              <a:rPr lang="en-US" sz="1800" b="1" dirty="0">
                <a:latin typeface="Calibri" panose="020F0502020204030204" pitchFamily="34" charset="0"/>
                <a:ea typeface="Calibri" panose="020F0502020204030204" pitchFamily="34" charset="0"/>
                <a:cs typeface="Times New Roman" panose="02020603050405020304" pitchFamily="18" charset="0"/>
              </a:rPr>
              <a:t>A.</a:t>
            </a:r>
            <a:r>
              <a:rPr lang="en-US" sz="1800" dirty="0">
                <a:latin typeface="Calibri" panose="020F0502020204030204" pitchFamily="34" charset="0"/>
                <a:ea typeface="Calibri" panose="020F0502020204030204" pitchFamily="34" charset="0"/>
                <a:cs typeface="Times New Roman" panose="02020603050405020304" pitchFamily="18" charset="0"/>
              </a:rPr>
              <a:t> V. 16 </a:t>
            </a:r>
            <a:r>
              <a:rPr lang="en-US" sz="1800" b="1" u="sng" dirty="0">
                <a:latin typeface="Calibri" panose="020F0502020204030204" pitchFamily="34" charset="0"/>
                <a:ea typeface="Calibri" panose="020F0502020204030204" pitchFamily="34" charset="0"/>
                <a:cs typeface="Times New Roman" panose="02020603050405020304" pitchFamily="18" charset="0"/>
              </a:rPr>
              <a:t>There Should Be Praise</a:t>
            </a:r>
            <a:r>
              <a:rPr lang="en-US" sz="1800" dirty="0">
                <a:latin typeface="Calibri" panose="020F0502020204030204" pitchFamily="34" charset="0"/>
                <a:ea typeface="Calibri" panose="020F0502020204030204" pitchFamily="34" charset="0"/>
                <a:cs typeface="Times New Roman" panose="02020603050405020304" pitchFamily="18" charset="0"/>
              </a:rPr>
              <a:t> - “Rejoice evermore” literally means to have a praise in our hearts to God at al times. In truth, the modern church is lacking in the praise department. There was time when the people of God were filled with His glory and were not ashamed to express it visibly and vocally. Yet, in our day, we seem petrified when it comes to praising the Lord. Now, whether we ever believe it or not, whether we ever do anything about it our not, it is still God's will for His people to praise Him - Heb 13:15;Ps 50:23. There are other verse that teach this same truth, but suffice it to say that the church, and our private lives, ought to be filled with the sounds of His praise.</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a:t>
            </a:r>
            <a:r>
              <a:rPr lang="en-US" sz="1800" dirty="0">
                <a:latin typeface="Segoe UI Symbol" panose="020B0502040204020203" pitchFamily="34" charset="0"/>
                <a:ea typeface="Calibri" panose="020F0502020204030204" pitchFamily="34" charset="0"/>
                <a:cs typeface="Segoe UI Symbol" panose="020B0502040204020203" pitchFamily="34"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 There are those who say, </a:t>
            </a:r>
            <a:r>
              <a:rPr lang="en-US" sz="1800" dirty="0">
                <a:latin typeface="Calibri" panose="020F0502020204030204" pitchFamily="34" charset="0"/>
                <a:ea typeface="Calibri" panose="020F0502020204030204" pitchFamily="34" charset="0"/>
                <a:cs typeface="Calibri" panose="020F0502020204030204" pitchFamily="34"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Well, that just isn't my style!</a:t>
            </a:r>
            <a:r>
              <a:rPr lang="en-US" sz="1800" dirty="0">
                <a:latin typeface="Calibri" panose="020F0502020204030204" pitchFamily="34" charset="0"/>
                <a:ea typeface="Calibri" panose="020F0502020204030204" pitchFamily="34" charset="0"/>
                <a:cs typeface="Calibri" panose="020F0502020204030204" pitchFamily="34"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 If you will think for a minute, you will find many areas where you have changed in your lifetime, this is one where you can as well. </a:t>
            </a:r>
            <a:r>
              <a:rPr lang="en-US" sz="1800" dirty="0">
                <a:latin typeface="Segoe UI Symbol" panose="020B0502040204020203" pitchFamily="34" charset="0"/>
                <a:ea typeface="Calibri" panose="020F0502020204030204" pitchFamily="34" charset="0"/>
                <a:cs typeface="Segoe UI Symbol" panose="020B0502040204020203" pitchFamily="34"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 , there is always one good reason for praise - Lk 10:20.) </a:t>
            </a:r>
          </a:p>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Read Psalm 150</a:t>
            </a:r>
          </a:p>
        </p:txBody>
      </p:sp>
      <p:sp>
        <p:nvSpPr>
          <p:cNvPr id="4" name="Slide Number Placeholder 3"/>
          <p:cNvSpPr>
            <a:spLocks noGrp="1"/>
          </p:cNvSpPr>
          <p:nvPr>
            <p:ph type="sldNum" sz="quarter" idx="5"/>
          </p:nvPr>
        </p:nvSpPr>
        <p:spPr/>
        <p:txBody>
          <a:bodyPr/>
          <a:lstStyle/>
          <a:p>
            <a:fld id="{787B0BAB-09D2-4D57-B9F2-37A1B8F82C03}" type="slidenum">
              <a:rPr lang="en-US" smtClean="0"/>
              <a:t>5</a:t>
            </a:fld>
            <a:endParaRPr lang="en-US"/>
          </a:p>
        </p:txBody>
      </p:sp>
      <p:sp>
        <p:nvSpPr>
          <p:cNvPr id="5" name="Header Placeholder 4">
            <a:extLst>
              <a:ext uri="{FF2B5EF4-FFF2-40B4-BE49-F238E27FC236}">
                <a16:creationId xmlns:a16="http://schemas.microsoft.com/office/drawing/2014/main" id="{752DC502-B4F7-47AC-9B9E-906B82069C61}"/>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492916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r>
              <a:rPr lang="en-US" sz="2900" dirty="0"/>
              <a:t>“Praying without ceasing” means at least three things.</a:t>
            </a:r>
          </a:p>
          <a:p>
            <a:r>
              <a:rPr lang="en-US" sz="2900" dirty="0"/>
              <a:t>First, it means that t</a:t>
            </a:r>
            <a:r>
              <a:rPr lang="en-US" sz="2900" b="1" dirty="0"/>
              <a:t>here is a spirit of dependence that should permeate all we do</a:t>
            </a:r>
            <a:r>
              <a:rPr lang="en-US" sz="2900" dirty="0"/>
              <a:t>. This is the very spirit and essence of prayer. So, even when we are not speaking consciously to God, there is a deep, abiding dependence on him that is woven into the heart of faith. In that sense, we “pray” or have the spirit of prayer continuously. </a:t>
            </a:r>
          </a:p>
          <a:p>
            <a:r>
              <a:rPr lang="en-US" sz="2900" dirty="0"/>
              <a:t>Second – and I think this is what Paul has in mind most immediately – praying without ceasing means </a:t>
            </a:r>
            <a:r>
              <a:rPr lang="en-US" sz="2900" b="1" dirty="0"/>
              <a:t>praying repeatedly and often.</a:t>
            </a:r>
            <a:r>
              <a:rPr lang="en-US" sz="2900" dirty="0"/>
              <a:t> I base this on the use of the word “without ceasing” in </a:t>
            </a:r>
            <a:r>
              <a:rPr lang="en-US" sz="2900" dirty="0">
                <a:solidFill>
                  <a:srgbClr val="72ABBF"/>
                </a:solidFill>
                <a:hlinkClick r:id="rId3"/>
              </a:rPr>
              <a:t>Romans 1:9</a:t>
            </a:r>
            <a:r>
              <a:rPr lang="en-US" sz="2900" dirty="0"/>
              <a:t>, where Paul says, “For God is my witness, who I serve with my spirit in the gospel of his Son, that </a:t>
            </a:r>
            <a:r>
              <a:rPr lang="en-US" sz="2900" i="1" dirty="0"/>
              <a:t>without ceasing </a:t>
            </a:r>
            <a:r>
              <a:rPr lang="en-US" sz="2900" dirty="0"/>
              <a:t>I mention you.” Now we can be sure that Paul did not mention the Romans every minute of his waking life, or even every minute of his prayers. He prayed about many other things. But he mentioned them over and over, and often. So “without ceasing” doesn’t mean that, verbally or mentally, we have to be speaking prayers every minute of the day in the fight for joy. It means we should pray over and over, and often. Our default mental state should be: “O God, help…” </a:t>
            </a:r>
          </a:p>
          <a:p>
            <a:r>
              <a:rPr lang="en-US" sz="2900" dirty="0"/>
              <a:t>Third, praying without ceasing means </a:t>
            </a:r>
            <a:r>
              <a:rPr lang="en-US" sz="2900" b="1" dirty="0"/>
              <a:t>not giving up on prayer.</a:t>
            </a:r>
            <a:r>
              <a:rPr lang="en-US" sz="2900" dirty="0"/>
              <a:t> Don’t ever come to a point in your life where you cease to pray at all. Don’t abandon the God of hope and say, “There’s no use praying.” Jesus is very jealous for us to learn this lesson. One of his parables is introduced by the words, “And he told them a parable to the effect </a:t>
            </a:r>
            <a:r>
              <a:rPr lang="en-US" sz="2900" dirty="0" err="1"/>
              <a:t>tha</a:t>
            </a:r>
            <a:r>
              <a:rPr lang="en-US" sz="2900" dirty="0"/>
              <a:t> </a:t>
            </a:r>
            <a:r>
              <a:rPr lang="en-US" sz="2900" dirty="0" err="1"/>
              <a:t>tthey</a:t>
            </a:r>
            <a:r>
              <a:rPr lang="en-US" sz="2900" dirty="0"/>
              <a:t> ought always to pray </a:t>
            </a:r>
            <a:r>
              <a:rPr lang="en-US" sz="2900" i="1" dirty="0"/>
              <a:t>and not lose heart. </a:t>
            </a:r>
            <a:r>
              <a:rPr lang="en-US" sz="2900" dirty="0"/>
              <a:t>He knew our experience in prayer would tempt us to quit altogether. So he, along with the apostle Paul, says, Never lose heart. Go on praying. Don’t cease.</a:t>
            </a:r>
          </a:p>
          <a:p>
            <a:r>
              <a:rPr lang="en-US" sz="2900" dirty="0"/>
              <a:t>– John Piper, </a:t>
            </a:r>
            <a:r>
              <a:rPr lang="en-US" sz="2900" i="1" dirty="0">
                <a:hlinkClick r:id="rId4"/>
              </a:rPr>
              <a:t>When I Don’t Desire God: How to Fight For Joy</a:t>
            </a:r>
            <a:r>
              <a:rPr lang="en-US" sz="2900" i="1" dirty="0"/>
              <a:t>, </a:t>
            </a:r>
            <a:r>
              <a:rPr lang="en-US" sz="2900" dirty="0"/>
              <a:t>157. </a:t>
            </a:r>
          </a:p>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7B0BAB-09D2-4D57-B9F2-37A1B8F82C03}" type="slidenum">
              <a:rPr lang="en-US" smtClean="0"/>
              <a:t>6</a:t>
            </a:fld>
            <a:endParaRPr lang="en-US"/>
          </a:p>
        </p:txBody>
      </p:sp>
      <p:sp>
        <p:nvSpPr>
          <p:cNvPr id="5" name="Header Placeholder 4">
            <a:extLst>
              <a:ext uri="{FF2B5EF4-FFF2-40B4-BE49-F238E27FC236}">
                <a16:creationId xmlns:a16="http://schemas.microsoft.com/office/drawing/2014/main" id="{C23EEA36-54CF-42E6-9A63-50942FE746F6}"/>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689917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pPr>
              <a:lnSpc>
                <a:spcPct val="107000"/>
              </a:lnSpc>
              <a:spcAft>
                <a:spcPts val="815"/>
              </a:spcAft>
            </a:pPr>
            <a:r>
              <a:rPr lang="en-US" sz="2900" dirty="0"/>
              <a:t>In everything give thanks. In every circumstance - in joy and in sorrow; for everything - for prosperity and for adversity; in every place - in the house of God and on the bed of sickness; Christians should not only be engaged in constant prayer, but in constant thanksgiving; indeed, their prayers should partake largely of the nature of thanksgiving. For this; this thankful spirit. Is the will of God; his desire. In Christ Jesus; the sphere in which this will of God is displayed. Concerning you. God by the gift of his Son has laid us under the obligation of perpetual thanksgiving. Our whole lives ought to be one continued thank-offering for all the blessings of redemption. (Pulpit commentary)</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7B0BAB-09D2-4D57-B9F2-37A1B8F82C03}" type="slidenum">
              <a:rPr lang="en-US" smtClean="0"/>
              <a:t>7</a:t>
            </a:fld>
            <a:endParaRPr lang="en-US"/>
          </a:p>
        </p:txBody>
      </p:sp>
      <p:sp>
        <p:nvSpPr>
          <p:cNvPr id="5" name="Header Placeholder 4">
            <a:extLst>
              <a:ext uri="{FF2B5EF4-FFF2-40B4-BE49-F238E27FC236}">
                <a16:creationId xmlns:a16="http://schemas.microsoft.com/office/drawing/2014/main" id="{B43CFBE1-80EE-46D4-A6FC-6FA99DB72F8F}"/>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466689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pPr>
              <a:lnSpc>
                <a:spcPct val="107000"/>
              </a:lnSpc>
              <a:spcAft>
                <a:spcPts val="815"/>
              </a:spcAft>
            </a:pPr>
            <a:r>
              <a:rPr lang="en-US" sz="2900" dirty="0"/>
              <a:t>Fire is often used in reference to the Holy Spirit (Isaiah 4:4; Matthew 3:11; Acts 2:3–4). Paul warns his readers against dousing or smothering the ministry of the Holy Spirit, who warms the heart to love God and others. The Spirit inspires believers to serve God faithfully, to worship, to pray, and to encourage others. He ignites believers' hearts with zeal to win unbelievers to Christ. Resisting the Spirit's ministry leads to a lukewarm attitude and to the loss of reward (Revelation 3:14–22).  (Bibleref.com)</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7B0BAB-09D2-4D57-B9F2-37A1B8F82C03}" type="slidenum">
              <a:rPr lang="en-US" smtClean="0"/>
              <a:t>8</a:t>
            </a:fld>
            <a:endParaRPr lang="en-US"/>
          </a:p>
        </p:txBody>
      </p:sp>
      <p:sp>
        <p:nvSpPr>
          <p:cNvPr id="5" name="Header Placeholder 4">
            <a:extLst>
              <a:ext uri="{FF2B5EF4-FFF2-40B4-BE49-F238E27FC236}">
                <a16:creationId xmlns:a16="http://schemas.microsoft.com/office/drawing/2014/main" id="{8CDCAFBD-F628-49A0-928F-26EF740ECAC5}"/>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140078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pPr>
              <a:lnSpc>
                <a:spcPct val="107000"/>
              </a:lnSpc>
              <a:spcAft>
                <a:spcPts val="815"/>
              </a:spcAft>
            </a:pPr>
            <a:r>
              <a:rPr lang="en-US" sz="2900" dirty="0"/>
              <a:t>prophecy, or, to speak in the language of our own time, the preacher’s calling, may be abused: a man may preach without a message, without sincerity, without reverence for God or respect for those to whom he speaks, he may make a mystery, a professional secret, of the truth of God, instead of declaring it even to little children; he may seek, as some who called themselves prophets in early times sought, to make the profession of godliness a source of gain; and under such circumstances no respect is due. But such circumstances are not to be assumed without cause. We are rather to assume that he who stands up in the Church to speak in God’s name has had a word of God entrusted to him; it is not wise to despise it before it is heard. It may be because we have been so often disappointed that we pitch our hopes so low; but to expect nothing is to be guilty of a sort of contempt by anticipation. To </a:t>
            </a:r>
            <a:r>
              <a:rPr lang="en-US" sz="2900" b="1" dirty="0"/>
              <a:t>despise not prophesyings</a:t>
            </a:r>
            <a:r>
              <a:rPr lang="en-US" sz="2900" dirty="0"/>
              <a:t> requires us to look for something from the preacher, some word of God that will build us up in godliness, or bring us encouragement or consolation; it requires us to listen as those who have a precious opportunity given them of being strengthened by Divine grace and truth. We ought not to lounge or fidget while the word of God is spoken, or to turn over the leaves of the Bible at random, or to look at the clock; we ought to hearken for that word which God has put into the preacher’s mouth for us; and it will be a very exceptional prophesying in which there is not a single thought that it would repay us to consider. (</a:t>
            </a:r>
            <a:r>
              <a:rPr lang="en-US" sz="2900" b="1" dirty="0">
                <a:hlinkClick r:id="rId3"/>
              </a:rPr>
              <a:t>1 Thessalonians 5 Commentary</a:t>
            </a:r>
            <a:r>
              <a:rPr lang="en-US" sz="2900" dirty="0"/>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7B0BAB-09D2-4D57-B9F2-37A1B8F82C03}" type="slidenum">
              <a:rPr lang="en-US" smtClean="0"/>
              <a:t>9</a:t>
            </a:fld>
            <a:endParaRPr lang="en-US"/>
          </a:p>
        </p:txBody>
      </p:sp>
      <p:sp>
        <p:nvSpPr>
          <p:cNvPr id="5" name="Header Placeholder 4">
            <a:extLst>
              <a:ext uri="{FF2B5EF4-FFF2-40B4-BE49-F238E27FC236}">
                <a16:creationId xmlns:a16="http://schemas.microsoft.com/office/drawing/2014/main" id="{31584EC2-AE03-48C0-A713-BD7366519A6C}"/>
              </a:ext>
            </a:extLst>
          </p:cNvPr>
          <p:cNvSpPr>
            <a:spLocks noGrp="1"/>
          </p:cNvSpPr>
          <p:nvPr>
            <p:ph type="hdr" sz="quarter"/>
          </p:nvPr>
        </p:nvSpPr>
        <p:spPr/>
        <p:txBody>
          <a:bodyPr/>
          <a:lstStyle/>
          <a:p>
            <a:r>
              <a:rPr lang="en-US"/>
              <a:t>AM Sermon</a:t>
            </a:r>
          </a:p>
        </p:txBody>
      </p:sp>
    </p:spTree>
    <p:extLst>
      <p:ext uri="{BB962C8B-B14F-4D97-AF65-F5344CB8AC3E}">
        <p14:creationId xmlns:p14="http://schemas.microsoft.com/office/powerpoint/2010/main" val="277917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6012" y="484480"/>
            <a:ext cx="6220777" cy="2954655"/>
          </a:xfrm>
        </p:spPr>
        <p:txBody>
          <a:bodyPr anchor="b">
            <a:normAutofit/>
          </a:bodyPr>
          <a:lstStyle>
            <a:lvl1pPr algn="ctr">
              <a:defRPr sz="5040" cap="all" spc="-90" baseline="0"/>
            </a:lvl1pPr>
          </a:lstStyle>
          <a:p>
            <a:r>
              <a:rPr lang="en-US"/>
              <a:t>Click to edit Master title style</a:t>
            </a:r>
            <a:endParaRPr lang="en-US" dirty="0"/>
          </a:p>
        </p:txBody>
      </p:sp>
      <p:sp>
        <p:nvSpPr>
          <p:cNvPr id="3" name="Subtitle 2"/>
          <p:cNvSpPr>
            <a:spLocks noGrp="1"/>
          </p:cNvSpPr>
          <p:nvPr>
            <p:ph type="subTitle" idx="1"/>
          </p:nvPr>
        </p:nvSpPr>
        <p:spPr>
          <a:xfrm>
            <a:off x="2376012" y="3799134"/>
            <a:ext cx="6220777" cy="1969841"/>
          </a:xfrm>
        </p:spPr>
        <p:txBody>
          <a:bodyPr>
            <a:normAutofit/>
          </a:bodyPr>
          <a:lstStyle>
            <a:lvl1pPr marL="0" indent="0" algn="ctr">
              <a:buNone/>
              <a:defRPr sz="252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a:xfrm>
            <a:off x="658654" y="6138000"/>
            <a:ext cx="2786063" cy="720000"/>
          </a:xfrm>
          <a:prstGeom prst="rect">
            <a:avLst/>
          </a:prstGeom>
        </p:spPr>
        <p:txBody>
          <a:bodyPr/>
          <a:lstStyle/>
          <a:p>
            <a:fld id="{2395C5C9-164C-46B3-A87E-7660D39D3106}" type="datetime2">
              <a:rPr lang="en-US" smtClean="0"/>
              <a:t>Saturday, January 22, 2022</a:t>
            </a:fld>
            <a:endParaRPr lang="en-US" dirty="0"/>
          </a:p>
        </p:txBody>
      </p:sp>
      <p:sp>
        <p:nvSpPr>
          <p:cNvPr id="5" name="Footer Placeholder 4"/>
          <p:cNvSpPr>
            <a:spLocks noGrp="1"/>
          </p:cNvSpPr>
          <p:nvPr>
            <p:ph type="ftr" sz="quarter" idx="11"/>
          </p:nvPr>
        </p:nvSpPr>
        <p:spPr>
          <a:xfrm>
            <a:off x="4093369" y="6138000"/>
            <a:ext cx="450342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9245442" y="6138000"/>
            <a:ext cx="1068704"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5815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48000" y="2636839"/>
            <a:ext cx="9655493"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8654" y="6138000"/>
            <a:ext cx="2786063" cy="720000"/>
          </a:xfrm>
          <a:prstGeom prst="rect">
            <a:avLst/>
          </a:prstGeom>
        </p:spPr>
        <p:txBody>
          <a:bodyPr/>
          <a:lstStyle/>
          <a:p>
            <a:fld id="{5B75179A-1E2B-41AB-B400-4F1B4022FAEE}" type="datetime2">
              <a:rPr lang="en-US" smtClean="0"/>
              <a:t>Saturday, January 22, 2022</a:t>
            </a:fld>
            <a:endParaRPr lang="en-US"/>
          </a:p>
        </p:txBody>
      </p:sp>
      <p:sp>
        <p:nvSpPr>
          <p:cNvPr id="5" name="Footer Placeholder 4"/>
          <p:cNvSpPr>
            <a:spLocks noGrp="1"/>
          </p:cNvSpPr>
          <p:nvPr>
            <p:ph type="ftr" sz="quarter" idx="11"/>
          </p:nvPr>
        </p:nvSpPr>
        <p:spPr>
          <a:xfrm>
            <a:off x="4093369" y="6138000"/>
            <a:ext cx="450342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9245442" y="6138000"/>
            <a:ext cx="1068704"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2654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6438" y="720001"/>
            <a:ext cx="1329595"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58654" y="720001"/>
            <a:ext cx="8036653"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8654" y="6138000"/>
            <a:ext cx="2786063" cy="720000"/>
          </a:xfrm>
          <a:prstGeom prst="rect">
            <a:avLst/>
          </a:prstGeom>
        </p:spPr>
        <p:txBody>
          <a:bodyPr/>
          <a:lstStyle/>
          <a:p>
            <a:fld id="{05681D0F-6595-4F14-8EF3-954CD87C797B}" type="datetime2">
              <a:rPr lang="en-US" smtClean="0"/>
              <a:t>Saturday, January 22, 2022</a:t>
            </a:fld>
            <a:endParaRPr lang="en-US"/>
          </a:p>
        </p:txBody>
      </p:sp>
      <p:sp>
        <p:nvSpPr>
          <p:cNvPr id="5" name="Footer Placeholder 4"/>
          <p:cNvSpPr>
            <a:spLocks noGrp="1"/>
          </p:cNvSpPr>
          <p:nvPr>
            <p:ph type="ftr" sz="quarter" idx="11"/>
          </p:nvPr>
        </p:nvSpPr>
        <p:spPr>
          <a:xfrm>
            <a:off x="4093369" y="6138000"/>
            <a:ext cx="450342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9245442" y="6138000"/>
            <a:ext cx="1068704"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0247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48000" y="2541601"/>
            <a:ext cx="9655493"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8654" y="6138000"/>
            <a:ext cx="2786063" cy="720000"/>
          </a:xfrm>
          <a:prstGeom prst="rect">
            <a:avLst/>
          </a:prstGeom>
        </p:spPr>
        <p:txBody>
          <a:bodyPr/>
          <a:lstStyle/>
          <a:p>
            <a:fld id="{4DDCFF8A-AAF8-4A12-8A91-9CA0EAF6CBB9}" type="datetime2">
              <a:rPr lang="en-US" smtClean="0"/>
              <a:t>Saturday, January 22, 2022</a:t>
            </a:fld>
            <a:endParaRPr lang="en-US" dirty="0"/>
          </a:p>
        </p:txBody>
      </p:sp>
      <p:sp>
        <p:nvSpPr>
          <p:cNvPr id="5" name="Footer Placeholder 4"/>
          <p:cNvSpPr>
            <a:spLocks noGrp="1"/>
          </p:cNvSpPr>
          <p:nvPr>
            <p:ph type="ftr" sz="quarter" idx="11"/>
          </p:nvPr>
        </p:nvSpPr>
        <p:spPr>
          <a:xfrm>
            <a:off x="4093369" y="6138000"/>
            <a:ext cx="450342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9245442" y="6138000"/>
            <a:ext cx="1068704"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55626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8000" y="619200"/>
            <a:ext cx="9655493" cy="2879724"/>
          </a:xfrm>
        </p:spPr>
        <p:txBody>
          <a:bodyPr anchor="b">
            <a:normAutofit/>
          </a:bodyPr>
          <a:lstStyle>
            <a:lvl1pPr>
              <a:defRPr sz="5040"/>
            </a:lvl1pPr>
          </a:lstStyle>
          <a:p>
            <a:r>
              <a:rPr lang="en-US"/>
              <a:t>Click to edit Master title style</a:t>
            </a:r>
            <a:endParaRPr lang="en-US" dirty="0"/>
          </a:p>
        </p:txBody>
      </p:sp>
      <p:sp>
        <p:nvSpPr>
          <p:cNvPr id="3" name="Text Placeholder 2"/>
          <p:cNvSpPr>
            <a:spLocks noGrp="1"/>
          </p:cNvSpPr>
          <p:nvPr>
            <p:ph type="body" idx="1"/>
          </p:nvPr>
        </p:nvSpPr>
        <p:spPr>
          <a:xfrm>
            <a:off x="647919" y="3858924"/>
            <a:ext cx="9655493" cy="1919076"/>
          </a:xfrm>
        </p:spPr>
        <p:txBody>
          <a:bodyPr>
            <a:normAutofit/>
          </a:bodyPr>
          <a:lstStyle>
            <a:lvl1pPr marL="0" indent="0">
              <a:buNone/>
              <a:defRPr sz="2520">
                <a:solidFill>
                  <a:schemeClr val="tx1">
                    <a:tint val="75000"/>
                    <a:alpha val="60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654" y="6138000"/>
            <a:ext cx="2786063" cy="720000"/>
          </a:xfrm>
          <a:prstGeom prst="rect">
            <a:avLst/>
          </a:prstGeom>
        </p:spPr>
        <p:txBody>
          <a:bodyPr/>
          <a:lstStyle/>
          <a:p>
            <a:fld id="{ABCC25C3-021A-4B0B-8F70-0C181FE1CF45}" type="datetime2">
              <a:rPr lang="en-US" smtClean="0"/>
              <a:t>Saturday, January 22, 2022</a:t>
            </a:fld>
            <a:endParaRPr lang="en-US"/>
          </a:p>
        </p:txBody>
      </p:sp>
      <p:sp>
        <p:nvSpPr>
          <p:cNvPr id="5" name="Footer Placeholder 4"/>
          <p:cNvSpPr>
            <a:spLocks noGrp="1"/>
          </p:cNvSpPr>
          <p:nvPr>
            <p:ph type="ftr" sz="quarter" idx="11"/>
          </p:nvPr>
        </p:nvSpPr>
        <p:spPr>
          <a:xfrm>
            <a:off x="4093369" y="6138000"/>
            <a:ext cx="450342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9245442" y="6138000"/>
            <a:ext cx="1068704"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5590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48000" y="2541601"/>
            <a:ext cx="450342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12560" y="2541600"/>
            <a:ext cx="450342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58654" y="6138000"/>
            <a:ext cx="2786063" cy="720000"/>
          </a:xfrm>
          <a:prstGeom prst="rect">
            <a:avLst/>
          </a:prstGeom>
        </p:spPr>
        <p:txBody>
          <a:bodyPr/>
          <a:lstStyle/>
          <a:p>
            <a:fld id="{0C23D88D-8CEC-4ED9-A53B-5596187D9A16}" type="datetime2">
              <a:rPr lang="en-US" smtClean="0"/>
              <a:t>Saturday, January 22, 2022</a:t>
            </a:fld>
            <a:endParaRPr lang="en-US"/>
          </a:p>
        </p:txBody>
      </p:sp>
      <p:sp>
        <p:nvSpPr>
          <p:cNvPr id="6" name="Footer Placeholder 5"/>
          <p:cNvSpPr>
            <a:spLocks noGrp="1"/>
          </p:cNvSpPr>
          <p:nvPr>
            <p:ph type="ftr" sz="quarter" idx="11"/>
          </p:nvPr>
        </p:nvSpPr>
        <p:spPr>
          <a:xfrm>
            <a:off x="4093369" y="6138000"/>
            <a:ext cx="450342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9245442" y="6138000"/>
            <a:ext cx="1068704"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63455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8000" y="619201"/>
            <a:ext cx="9655493"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648000" y="1840698"/>
            <a:ext cx="4514074" cy="565796"/>
          </a:xfrm>
        </p:spPr>
        <p:txBody>
          <a:bodyPr wrap="square" anchor="b">
            <a:normAutofit/>
          </a:bodyPr>
          <a:lstStyle>
            <a:lvl1pPr marL="0" indent="0">
              <a:lnSpc>
                <a:spcPct val="120000"/>
              </a:lnSpc>
              <a:buNone/>
              <a:defRPr sz="1440" b="0" cap="all" spc="180" baseline="0">
                <a:solidFill>
                  <a:schemeClr val="tx1"/>
                </a:solidFill>
                <a:latin typeface="+mn-lt"/>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648000" y="2541601"/>
            <a:ext cx="450342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12560" y="1840698"/>
            <a:ext cx="4514074" cy="565796"/>
          </a:xfrm>
        </p:spPr>
        <p:txBody>
          <a:bodyPr anchor="b">
            <a:normAutofit/>
          </a:bodyPr>
          <a:lstStyle>
            <a:lvl1pPr marL="0" indent="0">
              <a:lnSpc>
                <a:spcPct val="120000"/>
              </a:lnSpc>
              <a:buNone/>
              <a:defRPr sz="1440" b="0" cap="all" spc="180" baseline="0">
                <a:solidFill>
                  <a:schemeClr val="tx1"/>
                </a:solidFill>
                <a:latin typeface="+mn-lt"/>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812560" y="2541601"/>
            <a:ext cx="450342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58654" y="6138000"/>
            <a:ext cx="2786063" cy="720000"/>
          </a:xfrm>
          <a:prstGeom prst="rect">
            <a:avLst/>
          </a:prstGeom>
        </p:spPr>
        <p:txBody>
          <a:bodyPr/>
          <a:lstStyle/>
          <a:p>
            <a:fld id="{D2CCD382-DFDA-4722-A27A-59C21AD112F2}" type="datetime2">
              <a:rPr lang="en-US" smtClean="0"/>
              <a:t>Saturday, January 22, 2022</a:t>
            </a:fld>
            <a:endParaRPr lang="en-US"/>
          </a:p>
        </p:txBody>
      </p:sp>
      <p:sp>
        <p:nvSpPr>
          <p:cNvPr id="8" name="Footer Placeholder 7"/>
          <p:cNvSpPr>
            <a:spLocks noGrp="1"/>
          </p:cNvSpPr>
          <p:nvPr>
            <p:ph type="ftr" sz="quarter" idx="11"/>
          </p:nvPr>
        </p:nvSpPr>
        <p:spPr>
          <a:xfrm>
            <a:off x="4093369" y="6138000"/>
            <a:ext cx="450342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9245442" y="6138000"/>
            <a:ext cx="1068704"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24401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58654" y="6138000"/>
            <a:ext cx="2786063" cy="720000"/>
          </a:xfrm>
          <a:prstGeom prst="rect">
            <a:avLst/>
          </a:prstGeom>
        </p:spPr>
        <p:txBody>
          <a:bodyPr/>
          <a:lstStyle/>
          <a:p>
            <a:fld id="{22F2A30D-1C09-413F-AAB1-38F366000715}" type="datetime2">
              <a:rPr lang="en-US" smtClean="0"/>
              <a:t>Saturday, January 22, 2022</a:t>
            </a:fld>
            <a:endParaRPr lang="en-US"/>
          </a:p>
        </p:txBody>
      </p:sp>
      <p:sp>
        <p:nvSpPr>
          <p:cNvPr id="4" name="Footer Placeholder 3"/>
          <p:cNvSpPr>
            <a:spLocks noGrp="1"/>
          </p:cNvSpPr>
          <p:nvPr>
            <p:ph type="ftr" sz="quarter" idx="11"/>
          </p:nvPr>
        </p:nvSpPr>
        <p:spPr>
          <a:xfrm>
            <a:off x="4093369" y="6138000"/>
            <a:ext cx="450342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9245442" y="6138000"/>
            <a:ext cx="1068704"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8041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4" y="6138000"/>
            <a:ext cx="2786063" cy="720000"/>
          </a:xfrm>
          <a:prstGeom prst="rect">
            <a:avLst/>
          </a:prstGeom>
        </p:spPr>
        <p:txBody>
          <a:bodyPr/>
          <a:lstStyle/>
          <a:p>
            <a:fld id="{6DB82B9C-D65E-4F64-95C3-B10F3B00F0D9}" type="datetime2">
              <a:rPr lang="en-US" smtClean="0"/>
              <a:t>Saturday, January 22, 2022</a:t>
            </a:fld>
            <a:endParaRPr lang="en-US"/>
          </a:p>
        </p:txBody>
      </p:sp>
      <p:sp>
        <p:nvSpPr>
          <p:cNvPr id="3" name="Footer Placeholder 2"/>
          <p:cNvSpPr>
            <a:spLocks noGrp="1"/>
          </p:cNvSpPr>
          <p:nvPr>
            <p:ph type="ftr" sz="quarter" idx="11"/>
          </p:nvPr>
        </p:nvSpPr>
        <p:spPr>
          <a:xfrm>
            <a:off x="4093369" y="6138000"/>
            <a:ext cx="450342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9245442" y="6138000"/>
            <a:ext cx="1068704"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21404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8000" y="619200"/>
            <a:ext cx="2796717" cy="1477328"/>
          </a:xfrm>
        </p:spPr>
        <p:txBody>
          <a:bodyPr anchor="t" anchorCtr="0">
            <a:normAutofit/>
          </a:bodyPr>
          <a:lstStyle>
            <a:lvl1pPr>
              <a:lnSpc>
                <a:spcPct val="100000"/>
              </a:lnSpc>
              <a:defRPr sz="2520"/>
            </a:lvl1pPr>
          </a:lstStyle>
          <a:p>
            <a:r>
              <a:rPr lang="en-US"/>
              <a:t>Click to edit Master title style</a:t>
            </a:r>
            <a:endParaRPr lang="en-US" dirty="0"/>
          </a:p>
        </p:txBody>
      </p:sp>
      <p:sp>
        <p:nvSpPr>
          <p:cNvPr id="3" name="Content Placeholder 2"/>
          <p:cNvSpPr>
            <a:spLocks noGrp="1"/>
          </p:cNvSpPr>
          <p:nvPr>
            <p:ph idx="1"/>
          </p:nvPr>
        </p:nvSpPr>
        <p:spPr>
          <a:xfrm>
            <a:off x="4093369" y="584663"/>
            <a:ext cx="6220777" cy="5184313"/>
          </a:xfrm>
        </p:spPr>
        <p:txBody>
          <a:bodyPr/>
          <a:lstStyle>
            <a:lvl1pPr marL="0" indent="0">
              <a:lnSpc>
                <a:spcPct val="100000"/>
              </a:lnSpc>
              <a:buNone/>
              <a:defRPr sz="4320"/>
            </a:lvl1pPr>
            <a:lvl2pPr marL="822960" indent="-411480">
              <a:buFont typeface="Arial" panose="020B0604020202020204" pitchFamily="34" charset="0"/>
              <a:buChar char="•"/>
              <a:defRPr sz="1800"/>
            </a:lvl2pPr>
            <a:lvl3pPr marL="1131570" indent="-308610">
              <a:buFont typeface="Arial" panose="020B0604020202020204" pitchFamily="34" charset="0"/>
              <a:buChar char="•"/>
              <a:defRPr sz="1800"/>
            </a:lvl3pPr>
            <a:lvl4pPr marL="1543050" indent="-308610">
              <a:buFont typeface="Arial" panose="020B0604020202020204" pitchFamily="34" charset="0"/>
              <a:buChar char="•"/>
              <a:defRPr sz="1800"/>
            </a:lvl4pPr>
            <a:lvl5pPr marL="1954530" indent="-30861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8000" y="2541601"/>
            <a:ext cx="2796717" cy="3231837"/>
          </a:xfrm>
        </p:spPr>
        <p:txBody>
          <a:bodyPr>
            <a:normAutofit/>
          </a:bodyPr>
          <a:lstStyle>
            <a:lvl1pPr marL="0" indent="0">
              <a:buNone/>
              <a:defRPr sz="180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8654" y="6138000"/>
            <a:ext cx="2786063" cy="720000"/>
          </a:xfrm>
          <a:prstGeom prst="rect">
            <a:avLst/>
          </a:prstGeom>
        </p:spPr>
        <p:txBody>
          <a:bodyPr/>
          <a:lstStyle/>
          <a:p>
            <a:fld id="{B7F5FDCC-6AAC-4A08-B9E0-3793AB5E64C3}" type="datetime2">
              <a:rPr lang="en-US" smtClean="0"/>
              <a:t>Saturday, January 22, 2022</a:t>
            </a:fld>
            <a:endParaRPr lang="en-US"/>
          </a:p>
        </p:txBody>
      </p:sp>
      <p:sp>
        <p:nvSpPr>
          <p:cNvPr id="6" name="Footer Placeholder 5"/>
          <p:cNvSpPr>
            <a:spLocks noGrp="1"/>
          </p:cNvSpPr>
          <p:nvPr>
            <p:ph type="ftr" sz="quarter" idx="11"/>
          </p:nvPr>
        </p:nvSpPr>
        <p:spPr>
          <a:xfrm>
            <a:off x="4093369" y="6138000"/>
            <a:ext cx="450342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9245442" y="6138000"/>
            <a:ext cx="1068704"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0435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8000" y="619200"/>
            <a:ext cx="2786063" cy="1476000"/>
          </a:xfrm>
        </p:spPr>
        <p:txBody>
          <a:bodyPr anchor="t" anchorCtr="0">
            <a:normAutofit/>
          </a:bodyPr>
          <a:lstStyle>
            <a:lvl1pPr>
              <a:defRPr sz="2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93369" y="728664"/>
            <a:ext cx="6231431" cy="5040312"/>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648000" y="2541600"/>
            <a:ext cx="2786063" cy="3232800"/>
          </a:xfrm>
        </p:spPr>
        <p:txBody>
          <a:bodyPr>
            <a:normAutofit/>
          </a:bodyPr>
          <a:lstStyle>
            <a:lvl1pPr marL="0" indent="0">
              <a:buNone/>
              <a:defRPr sz="180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8654" y="6138000"/>
            <a:ext cx="2786063" cy="720000"/>
          </a:xfrm>
          <a:prstGeom prst="rect">
            <a:avLst/>
          </a:prstGeom>
        </p:spPr>
        <p:txBody>
          <a:bodyPr/>
          <a:lstStyle/>
          <a:p>
            <a:fld id="{349FE94D-439C-40F1-900E-BC07940E3988}" type="datetime2">
              <a:rPr lang="en-US" smtClean="0"/>
              <a:t>Saturday, January 22, 2022</a:t>
            </a:fld>
            <a:endParaRPr lang="en-US"/>
          </a:p>
        </p:txBody>
      </p:sp>
      <p:sp>
        <p:nvSpPr>
          <p:cNvPr id="6" name="Footer Placeholder 5"/>
          <p:cNvSpPr>
            <a:spLocks noGrp="1"/>
          </p:cNvSpPr>
          <p:nvPr>
            <p:ph type="ftr" sz="quarter" idx="11"/>
          </p:nvPr>
        </p:nvSpPr>
        <p:spPr>
          <a:xfrm>
            <a:off x="4093369" y="6138000"/>
            <a:ext cx="450342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9245442" y="6138000"/>
            <a:ext cx="1068704"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3339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09728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Placeholder 1"/>
          <p:cNvSpPr>
            <a:spLocks noGrp="1"/>
          </p:cNvSpPr>
          <p:nvPr>
            <p:ph type="title"/>
          </p:nvPr>
        </p:nvSpPr>
        <p:spPr>
          <a:xfrm>
            <a:off x="648000" y="619200"/>
            <a:ext cx="9655490"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648000" y="2541601"/>
            <a:ext cx="9655493"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8654" y="6138000"/>
            <a:ext cx="2786063" cy="720000"/>
          </a:xfrm>
          <a:prstGeom prst="rect">
            <a:avLst/>
          </a:prstGeom>
        </p:spPr>
        <p:txBody>
          <a:bodyPr vert="horz" lIns="0" tIns="180000" rIns="0" bIns="180000" rtlCol="0" anchor="ctr"/>
          <a:lstStyle>
            <a:lvl1pPr algn="l">
              <a:lnSpc>
                <a:spcPct val="120000"/>
              </a:lnSpc>
              <a:defRPr sz="1080" spc="18" baseline="0">
                <a:solidFill>
                  <a:schemeClr val="tx1"/>
                </a:solidFill>
                <a:latin typeface="+mn-lt"/>
              </a:defRPr>
            </a:lvl1pPr>
          </a:lstStyle>
          <a:p>
            <a:fld id="{8DEA2CF1-0EB2-4673-802D-3371233E4A77}" type="datetime2">
              <a:rPr lang="en-US" smtClean="0"/>
              <a:t>Saturday, January 22, 2022</a:t>
            </a:fld>
            <a:endParaRPr lang="en-US" dirty="0"/>
          </a:p>
        </p:txBody>
      </p:sp>
      <p:sp>
        <p:nvSpPr>
          <p:cNvPr id="5" name="Footer Placeholder 4"/>
          <p:cNvSpPr>
            <a:spLocks noGrp="1"/>
          </p:cNvSpPr>
          <p:nvPr>
            <p:ph type="ftr" sz="quarter" idx="3"/>
          </p:nvPr>
        </p:nvSpPr>
        <p:spPr>
          <a:xfrm>
            <a:off x="4093369" y="6138000"/>
            <a:ext cx="4503420" cy="720000"/>
          </a:xfrm>
          <a:prstGeom prst="rect">
            <a:avLst/>
          </a:prstGeom>
        </p:spPr>
        <p:txBody>
          <a:bodyPr vert="horz" lIns="0" tIns="180000" rIns="0" bIns="180000" rtlCol="0" anchor="ctr"/>
          <a:lstStyle>
            <a:lvl1pPr algn="ctr">
              <a:lnSpc>
                <a:spcPct val="120000"/>
              </a:lnSpc>
              <a:defRPr sz="1080" spc="18"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9245442" y="6138000"/>
            <a:ext cx="1068704" cy="720000"/>
          </a:xfrm>
          <a:prstGeom prst="rect">
            <a:avLst/>
          </a:prstGeom>
        </p:spPr>
        <p:txBody>
          <a:bodyPr vert="horz" lIns="0" tIns="180000" rIns="0" bIns="180000" rtlCol="0" anchor="ctr"/>
          <a:lstStyle>
            <a:lvl1pPr algn="r">
              <a:lnSpc>
                <a:spcPct val="120000"/>
              </a:lnSpc>
              <a:defRPr sz="1080" spc="18"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48717473"/>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822960" rtl="0" eaLnBrk="1" latinLnBrk="0" hangingPunct="1">
        <a:lnSpc>
          <a:spcPct val="88000"/>
        </a:lnSpc>
        <a:spcBef>
          <a:spcPct val="0"/>
        </a:spcBef>
        <a:buNone/>
        <a:defRPr sz="3960" kern="1200" cap="none" spc="36" baseline="0">
          <a:solidFill>
            <a:schemeClr val="tx1"/>
          </a:solidFill>
          <a:latin typeface="+mj-lt"/>
          <a:ea typeface="+mj-ea"/>
          <a:cs typeface="+mj-cs"/>
        </a:defRPr>
      </a:lvl1pPr>
    </p:titleStyle>
    <p:bodyStyle>
      <a:lvl1pPr marL="205740" indent="-205740" algn="l" defTabSz="822960" rtl="0" eaLnBrk="1" latinLnBrk="0" hangingPunct="1">
        <a:lnSpc>
          <a:spcPct val="120000"/>
        </a:lnSpc>
        <a:spcBef>
          <a:spcPts val="900"/>
        </a:spcBef>
        <a:buClr>
          <a:schemeClr val="accent4"/>
        </a:buClr>
        <a:buFont typeface="The Hand Extrablack" panose="03070A02030502020204" pitchFamily="66" charset="0"/>
        <a:buChar char="•"/>
        <a:defRPr sz="1800" kern="1200" spc="18" baseline="0">
          <a:solidFill>
            <a:schemeClr val="tx1">
              <a:alpha val="58000"/>
            </a:schemeClr>
          </a:solidFill>
          <a:latin typeface="+mn-lt"/>
          <a:ea typeface="+mn-ea"/>
          <a:cs typeface="+mn-cs"/>
        </a:defRPr>
      </a:lvl1pPr>
      <a:lvl2pPr marL="617220" indent="-205740" algn="l" defTabSz="822960" rtl="0" eaLnBrk="1" latinLnBrk="0" hangingPunct="1">
        <a:lnSpc>
          <a:spcPct val="120000"/>
        </a:lnSpc>
        <a:spcBef>
          <a:spcPts val="450"/>
        </a:spcBef>
        <a:buClr>
          <a:schemeClr val="accent4"/>
        </a:buClr>
        <a:buFont typeface="The Hand Extrablack" panose="03070A02030502020204" pitchFamily="66" charset="0"/>
        <a:buChar char="•"/>
        <a:defRPr sz="1800" kern="1200" spc="18" baseline="0">
          <a:solidFill>
            <a:schemeClr val="tx1">
              <a:alpha val="58000"/>
            </a:schemeClr>
          </a:solidFill>
          <a:latin typeface="+mn-lt"/>
          <a:ea typeface="+mn-ea"/>
          <a:cs typeface="+mn-cs"/>
        </a:defRPr>
      </a:lvl2pPr>
      <a:lvl3pPr marL="1028700" indent="-205740" algn="l" defTabSz="822960" rtl="0" eaLnBrk="1" latinLnBrk="0" hangingPunct="1">
        <a:lnSpc>
          <a:spcPct val="120000"/>
        </a:lnSpc>
        <a:spcBef>
          <a:spcPts val="450"/>
        </a:spcBef>
        <a:buClr>
          <a:schemeClr val="accent4"/>
        </a:buClr>
        <a:buFont typeface="The Hand Extrablack" panose="03070A02030502020204" pitchFamily="66" charset="0"/>
        <a:buChar char="•"/>
        <a:defRPr sz="1800" kern="1200" spc="18" baseline="0">
          <a:solidFill>
            <a:schemeClr val="tx1">
              <a:alpha val="58000"/>
            </a:schemeClr>
          </a:solidFill>
          <a:latin typeface="+mn-lt"/>
          <a:ea typeface="+mn-ea"/>
          <a:cs typeface="+mn-cs"/>
        </a:defRPr>
      </a:lvl3pPr>
      <a:lvl4pPr marL="1440180" indent="-205740" algn="l" defTabSz="822960" rtl="0" eaLnBrk="1" latinLnBrk="0" hangingPunct="1">
        <a:lnSpc>
          <a:spcPct val="120000"/>
        </a:lnSpc>
        <a:spcBef>
          <a:spcPts val="450"/>
        </a:spcBef>
        <a:buClr>
          <a:schemeClr val="accent4"/>
        </a:buClr>
        <a:buFont typeface="The Hand Extrablack" panose="03070A02030502020204" pitchFamily="66" charset="0"/>
        <a:buChar char="•"/>
        <a:defRPr sz="1800" kern="1200" spc="18" baseline="0">
          <a:solidFill>
            <a:schemeClr val="tx1">
              <a:alpha val="58000"/>
            </a:schemeClr>
          </a:solidFill>
          <a:latin typeface="+mn-lt"/>
          <a:ea typeface="+mn-ea"/>
          <a:cs typeface="+mn-cs"/>
        </a:defRPr>
      </a:lvl4pPr>
      <a:lvl5pPr marL="1851660" indent="-205740" algn="l" defTabSz="822960" rtl="0" eaLnBrk="1" latinLnBrk="0" hangingPunct="1">
        <a:lnSpc>
          <a:spcPct val="120000"/>
        </a:lnSpc>
        <a:spcBef>
          <a:spcPts val="450"/>
        </a:spcBef>
        <a:buClr>
          <a:schemeClr val="accent4"/>
        </a:buClr>
        <a:buFont typeface="The Hand Extrablack" panose="03070A02030502020204" pitchFamily="66" charset="0"/>
        <a:buChar char="•"/>
        <a:defRPr sz="1800" kern="1200" spc="18" baseline="0">
          <a:solidFill>
            <a:schemeClr val="tx1">
              <a:alpha val="58000"/>
            </a:schemeClr>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3" name="Rectangle 11">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42484B36-935C-49E7-A637-730CE9FFBE3F}"/>
              </a:ext>
            </a:extLst>
          </p:cNvPr>
          <p:cNvSpPr>
            <a:spLocks noGrp="1"/>
          </p:cNvSpPr>
          <p:nvPr>
            <p:ph type="ctrTitle"/>
          </p:nvPr>
        </p:nvSpPr>
        <p:spPr>
          <a:xfrm>
            <a:off x="648000" y="1742067"/>
            <a:ext cx="4514074" cy="1772793"/>
          </a:xfrm>
        </p:spPr>
        <p:txBody>
          <a:bodyPr>
            <a:normAutofit/>
          </a:bodyPr>
          <a:lstStyle/>
          <a:p>
            <a:r>
              <a:rPr lang="en-US" dirty="0"/>
              <a:t>Refocusing our worship</a:t>
            </a:r>
          </a:p>
        </p:txBody>
      </p:sp>
      <p:sp>
        <p:nvSpPr>
          <p:cNvPr id="3" name="Subtitle 2">
            <a:extLst>
              <a:ext uri="{FF2B5EF4-FFF2-40B4-BE49-F238E27FC236}">
                <a16:creationId xmlns:a16="http://schemas.microsoft.com/office/drawing/2014/main" id="{8EA3EDE5-C25D-44CA-A8BE-861F4FA60957}"/>
              </a:ext>
            </a:extLst>
          </p:cNvPr>
          <p:cNvSpPr>
            <a:spLocks noGrp="1"/>
          </p:cNvSpPr>
          <p:nvPr>
            <p:ph type="subTitle" idx="1"/>
          </p:nvPr>
        </p:nvSpPr>
        <p:spPr>
          <a:xfrm>
            <a:off x="648000" y="3790259"/>
            <a:ext cx="4514074" cy="894303"/>
          </a:xfrm>
        </p:spPr>
        <p:txBody>
          <a:bodyPr>
            <a:normAutofit/>
          </a:bodyPr>
          <a:lstStyle/>
          <a:p>
            <a:r>
              <a:rPr lang="en-US" sz="3960" b="1" dirty="0">
                <a:solidFill>
                  <a:schemeClr val="tx2">
                    <a:lumMod val="90000"/>
                  </a:schemeClr>
                </a:solidFill>
              </a:rPr>
              <a:t>1 </a:t>
            </a:r>
            <a:r>
              <a:rPr lang="en-US" sz="3960" b="1" dirty="0" err="1">
                <a:solidFill>
                  <a:schemeClr val="tx2">
                    <a:lumMod val="90000"/>
                  </a:schemeClr>
                </a:solidFill>
              </a:rPr>
              <a:t>Thes</a:t>
            </a:r>
            <a:r>
              <a:rPr lang="en-US" sz="3960" b="1" dirty="0">
                <a:solidFill>
                  <a:schemeClr val="tx2">
                    <a:lumMod val="90000"/>
                  </a:schemeClr>
                </a:solidFill>
              </a:rPr>
              <a:t> 5:16-20</a:t>
            </a:r>
          </a:p>
        </p:txBody>
      </p:sp>
      <p:grpSp>
        <p:nvGrpSpPr>
          <p:cNvPr id="14" name="Group 13">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69042" y="628607"/>
            <a:ext cx="1879234" cy="647307"/>
            <a:chOff x="4532666" y="505937"/>
            <a:chExt cx="2981730" cy="1027064"/>
          </a:xfrm>
        </p:grpSpPr>
        <p:sp>
          <p:nvSpPr>
            <p:cNvPr id="15"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82296" tIns="41148" rIns="82296" bIns="41148" numCol="1" anchor="t" anchorCtr="0" compatLnSpc="1">
              <a:prstTxWarp prst="textNoShape">
                <a:avLst/>
              </a:prstTxWarp>
            </a:bodyPr>
            <a:lstStyle/>
            <a:p>
              <a:endParaRPr lang="en-US" sz="1620">
                <a:solidFill>
                  <a:schemeClr val="accent3"/>
                </a:solidFill>
              </a:endParaRPr>
            </a:p>
          </p:txBody>
        </p:sp>
        <p:sp>
          <p:nvSpPr>
            <p:cNvPr id="16"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82296" tIns="41148" rIns="82296" bIns="41148" numCol="1" anchor="t" anchorCtr="0" compatLnSpc="1">
              <a:prstTxWarp prst="textNoShape">
                <a:avLst/>
              </a:prstTxWarp>
            </a:bodyPr>
            <a:lstStyle/>
            <a:p>
              <a:endParaRPr lang="en-US" sz="1620">
                <a:solidFill>
                  <a:schemeClr val="accent3"/>
                </a:solidFill>
              </a:endParaRPr>
            </a:p>
          </p:txBody>
        </p:sp>
        <p:sp>
          <p:nvSpPr>
            <p:cNvPr id="17"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82296" tIns="41148" rIns="82296" bIns="41148" numCol="1" anchor="t" anchorCtr="0" compatLnSpc="1">
              <a:prstTxWarp prst="textNoShape">
                <a:avLst/>
              </a:prstTxWarp>
            </a:bodyPr>
            <a:lstStyle/>
            <a:p>
              <a:endParaRPr lang="en-US" sz="1620">
                <a:solidFill>
                  <a:schemeClr val="accent3"/>
                </a:solidFill>
              </a:endParaRPr>
            </a:p>
          </p:txBody>
        </p:sp>
      </p:grpSp>
      <p:grpSp>
        <p:nvGrpSpPr>
          <p:cNvPr id="19" name="Group 18">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15620" y="5295733"/>
            <a:ext cx="1905457" cy="529925"/>
            <a:chOff x="4549904" y="5078157"/>
            <a:chExt cx="3023338" cy="840818"/>
          </a:xfrm>
        </p:grpSpPr>
        <p:sp>
          <p:nvSpPr>
            <p:cNvPr id="20"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82296" tIns="41148" rIns="82296" bIns="41148" numCol="1" anchor="t" anchorCtr="0" compatLnSpc="1">
              <a:prstTxWarp prst="textNoShape">
                <a:avLst/>
              </a:prstTxWarp>
            </a:bodyPr>
            <a:lstStyle/>
            <a:p>
              <a:endParaRPr lang="en-US" sz="1620">
                <a:solidFill>
                  <a:schemeClr val="accent3"/>
                </a:solidFill>
              </a:endParaRPr>
            </a:p>
          </p:txBody>
        </p:sp>
        <p:sp>
          <p:nvSpPr>
            <p:cNvPr id="21"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82296" tIns="41148" rIns="82296" bIns="41148" numCol="1" anchor="t" anchorCtr="0" compatLnSpc="1">
              <a:prstTxWarp prst="textNoShape">
                <a:avLst/>
              </a:prstTxWarp>
            </a:bodyPr>
            <a:lstStyle/>
            <a:p>
              <a:endParaRPr lang="en-US" sz="1620">
                <a:solidFill>
                  <a:schemeClr val="accent3"/>
                </a:solidFill>
              </a:endParaRPr>
            </a:p>
          </p:txBody>
        </p:sp>
        <p:sp>
          <p:nvSpPr>
            <p:cNvPr id="22"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82296" tIns="41148" rIns="82296" bIns="41148" numCol="1" anchor="t" anchorCtr="0" compatLnSpc="1">
              <a:prstTxWarp prst="textNoShape">
                <a:avLst/>
              </a:prstTxWarp>
            </a:bodyPr>
            <a:lstStyle/>
            <a:p>
              <a:endParaRPr lang="en-US" sz="1620">
                <a:solidFill>
                  <a:schemeClr val="accent3"/>
                </a:solidFill>
              </a:endParaRPr>
            </a:p>
          </p:txBody>
        </p:sp>
      </p:grpSp>
      <p:pic>
        <p:nvPicPr>
          <p:cNvPr id="5" name="Picture 4" descr="Text&#10;&#10;Description automatically generated">
            <a:extLst>
              <a:ext uri="{FF2B5EF4-FFF2-40B4-BE49-F238E27FC236}">
                <a16:creationId xmlns:a16="http://schemas.microsoft.com/office/drawing/2014/main" id="{EEE1218A-75AA-4B54-B97B-9F4E8465F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073" y="1732607"/>
            <a:ext cx="4513320" cy="3384990"/>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2628172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8722B-F915-4C97-87AD-6445F120EDFE}"/>
              </a:ext>
            </a:extLst>
          </p:cNvPr>
          <p:cNvSpPr>
            <a:spLocks noGrp="1"/>
          </p:cNvSpPr>
          <p:nvPr>
            <p:ph type="title"/>
          </p:nvPr>
        </p:nvSpPr>
        <p:spPr>
          <a:xfrm>
            <a:off x="648000" y="619200"/>
            <a:ext cx="4492764" cy="1477328"/>
          </a:xfrm>
        </p:spPr>
        <p:txBody>
          <a:bodyPr wrap="square" anchor="ctr">
            <a:noAutofit/>
          </a:bodyPr>
          <a:lstStyle/>
          <a:p>
            <a:r>
              <a:rPr lang="en-US" sz="8000" dirty="0"/>
              <a:t>1 </a:t>
            </a:r>
            <a:r>
              <a:rPr lang="en-US" sz="8000" dirty="0" err="1"/>
              <a:t>Thes</a:t>
            </a:r>
            <a:r>
              <a:rPr lang="en-US" sz="8000" dirty="0"/>
              <a:t> 5:20</a:t>
            </a:r>
          </a:p>
        </p:txBody>
      </p:sp>
      <p:sp>
        <p:nvSpPr>
          <p:cNvPr id="3" name="Content Placeholder 2">
            <a:extLst>
              <a:ext uri="{FF2B5EF4-FFF2-40B4-BE49-F238E27FC236}">
                <a16:creationId xmlns:a16="http://schemas.microsoft.com/office/drawing/2014/main" id="{1173F4AA-F216-485C-B93C-A3493892365D}"/>
              </a:ext>
            </a:extLst>
          </p:cNvPr>
          <p:cNvSpPr>
            <a:spLocks noGrp="1"/>
          </p:cNvSpPr>
          <p:nvPr>
            <p:ph idx="1"/>
          </p:nvPr>
        </p:nvSpPr>
        <p:spPr>
          <a:xfrm>
            <a:off x="648000" y="2541600"/>
            <a:ext cx="4492765" cy="3216273"/>
          </a:xfrm>
        </p:spPr>
        <p:txBody>
          <a:bodyPr>
            <a:normAutofit/>
          </a:bodyPr>
          <a:lstStyle/>
          <a:p>
            <a:r>
              <a:rPr lang="en-US" sz="2000" baseline="30000" dirty="0"/>
              <a:t>20 </a:t>
            </a:r>
            <a:r>
              <a:rPr lang="en-US" sz="2000" dirty="0"/>
              <a:t>Do not despise prophecies (NKJV)</a:t>
            </a:r>
          </a:p>
          <a:p>
            <a:endParaRPr lang="en-US" sz="2000" dirty="0"/>
          </a:p>
          <a:p>
            <a:r>
              <a:rPr lang="en-US" sz="2000" baseline="30000" dirty="0"/>
              <a:t>20 </a:t>
            </a:r>
            <a:r>
              <a:rPr lang="en-US" sz="2000" dirty="0"/>
              <a:t>Do not teat prophecies with contempt (ESV)</a:t>
            </a:r>
          </a:p>
          <a:p>
            <a:endParaRPr lang="en-US" sz="2000" dirty="0"/>
          </a:p>
          <a:p>
            <a:r>
              <a:rPr lang="en-US" sz="2000" baseline="30000" dirty="0"/>
              <a:t>20 </a:t>
            </a:r>
            <a:r>
              <a:rPr lang="en-US" sz="2000" dirty="0"/>
              <a:t>Despise not prophesyings (KJV)</a:t>
            </a:r>
          </a:p>
        </p:txBody>
      </p:sp>
      <p:sp useBgFill="1">
        <p:nvSpPr>
          <p:cNvPr id="24" name="Freeform: Shape 23">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4937702" y="822901"/>
            <a:ext cx="6858000" cy="5212198"/>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Picture 4" descr="Diagram&#10;&#10;Description automatically generated">
            <a:extLst>
              <a:ext uri="{FF2B5EF4-FFF2-40B4-BE49-F238E27FC236}">
                <a16:creationId xmlns:a16="http://schemas.microsoft.com/office/drawing/2014/main" id="{3B4D8D44-687E-40E4-83F8-FFE70FA22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364" y="2341097"/>
            <a:ext cx="4712676" cy="2175803"/>
          </a:xfrm>
          <a:prstGeom prst="rect">
            <a:avLst/>
          </a:prstGeom>
        </p:spPr>
      </p:pic>
    </p:spTree>
    <p:extLst>
      <p:ext uri="{BB962C8B-B14F-4D97-AF65-F5344CB8AC3E}">
        <p14:creationId xmlns:p14="http://schemas.microsoft.com/office/powerpoint/2010/main" val="643698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3" name="Rectangle 11">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42484B36-935C-49E7-A637-730CE9FFBE3F}"/>
              </a:ext>
            </a:extLst>
          </p:cNvPr>
          <p:cNvSpPr>
            <a:spLocks noGrp="1"/>
          </p:cNvSpPr>
          <p:nvPr>
            <p:ph type="ctrTitle"/>
          </p:nvPr>
        </p:nvSpPr>
        <p:spPr>
          <a:xfrm>
            <a:off x="648000" y="1742067"/>
            <a:ext cx="4514074" cy="1772793"/>
          </a:xfrm>
        </p:spPr>
        <p:txBody>
          <a:bodyPr>
            <a:normAutofit/>
          </a:bodyPr>
          <a:lstStyle/>
          <a:p>
            <a:r>
              <a:rPr lang="en-US" dirty="0"/>
              <a:t>Refocusing our worship</a:t>
            </a:r>
          </a:p>
        </p:txBody>
      </p:sp>
      <p:sp>
        <p:nvSpPr>
          <p:cNvPr id="3" name="Subtitle 2">
            <a:extLst>
              <a:ext uri="{FF2B5EF4-FFF2-40B4-BE49-F238E27FC236}">
                <a16:creationId xmlns:a16="http://schemas.microsoft.com/office/drawing/2014/main" id="{8EA3EDE5-C25D-44CA-A8BE-861F4FA60957}"/>
              </a:ext>
            </a:extLst>
          </p:cNvPr>
          <p:cNvSpPr>
            <a:spLocks noGrp="1"/>
          </p:cNvSpPr>
          <p:nvPr>
            <p:ph type="subTitle" idx="1"/>
          </p:nvPr>
        </p:nvSpPr>
        <p:spPr>
          <a:xfrm>
            <a:off x="648000" y="3790259"/>
            <a:ext cx="4514074" cy="894303"/>
          </a:xfrm>
        </p:spPr>
        <p:txBody>
          <a:bodyPr>
            <a:normAutofit/>
          </a:bodyPr>
          <a:lstStyle/>
          <a:p>
            <a:r>
              <a:rPr lang="en-US" sz="3960" b="1" dirty="0">
                <a:solidFill>
                  <a:schemeClr val="tx2">
                    <a:lumMod val="90000"/>
                  </a:schemeClr>
                </a:solidFill>
              </a:rPr>
              <a:t>1 </a:t>
            </a:r>
            <a:r>
              <a:rPr lang="en-US" sz="3960" b="1" dirty="0" err="1">
                <a:solidFill>
                  <a:schemeClr val="tx2">
                    <a:lumMod val="90000"/>
                  </a:schemeClr>
                </a:solidFill>
              </a:rPr>
              <a:t>Thes</a:t>
            </a:r>
            <a:r>
              <a:rPr lang="en-US" sz="3960" b="1" dirty="0">
                <a:solidFill>
                  <a:schemeClr val="tx2">
                    <a:lumMod val="90000"/>
                  </a:schemeClr>
                </a:solidFill>
              </a:rPr>
              <a:t> 5:16-20</a:t>
            </a:r>
          </a:p>
        </p:txBody>
      </p:sp>
      <p:grpSp>
        <p:nvGrpSpPr>
          <p:cNvPr id="14" name="Group 13">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69042" y="628607"/>
            <a:ext cx="1879234" cy="647307"/>
            <a:chOff x="4532666" y="505937"/>
            <a:chExt cx="2981730" cy="1027064"/>
          </a:xfrm>
        </p:grpSpPr>
        <p:sp>
          <p:nvSpPr>
            <p:cNvPr id="15"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82296" tIns="41148" rIns="82296" bIns="41148" numCol="1" anchor="t" anchorCtr="0" compatLnSpc="1">
              <a:prstTxWarp prst="textNoShape">
                <a:avLst/>
              </a:prstTxWarp>
            </a:bodyPr>
            <a:lstStyle/>
            <a:p>
              <a:endParaRPr lang="en-US" sz="1620">
                <a:solidFill>
                  <a:schemeClr val="accent3"/>
                </a:solidFill>
              </a:endParaRPr>
            </a:p>
          </p:txBody>
        </p:sp>
        <p:sp>
          <p:nvSpPr>
            <p:cNvPr id="16"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82296" tIns="41148" rIns="82296" bIns="41148" numCol="1" anchor="t" anchorCtr="0" compatLnSpc="1">
              <a:prstTxWarp prst="textNoShape">
                <a:avLst/>
              </a:prstTxWarp>
            </a:bodyPr>
            <a:lstStyle/>
            <a:p>
              <a:endParaRPr lang="en-US" sz="1620">
                <a:solidFill>
                  <a:schemeClr val="accent3"/>
                </a:solidFill>
              </a:endParaRPr>
            </a:p>
          </p:txBody>
        </p:sp>
        <p:sp>
          <p:nvSpPr>
            <p:cNvPr id="17"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82296" tIns="41148" rIns="82296" bIns="41148" numCol="1" anchor="t" anchorCtr="0" compatLnSpc="1">
              <a:prstTxWarp prst="textNoShape">
                <a:avLst/>
              </a:prstTxWarp>
            </a:bodyPr>
            <a:lstStyle/>
            <a:p>
              <a:endParaRPr lang="en-US" sz="1620">
                <a:solidFill>
                  <a:schemeClr val="accent3"/>
                </a:solidFill>
              </a:endParaRPr>
            </a:p>
          </p:txBody>
        </p:sp>
      </p:grpSp>
      <p:grpSp>
        <p:nvGrpSpPr>
          <p:cNvPr id="19" name="Group 18">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15620" y="5295733"/>
            <a:ext cx="1905457" cy="529925"/>
            <a:chOff x="4549904" y="5078157"/>
            <a:chExt cx="3023338" cy="840818"/>
          </a:xfrm>
        </p:grpSpPr>
        <p:sp>
          <p:nvSpPr>
            <p:cNvPr id="20"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82296" tIns="41148" rIns="82296" bIns="41148" numCol="1" anchor="t" anchorCtr="0" compatLnSpc="1">
              <a:prstTxWarp prst="textNoShape">
                <a:avLst/>
              </a:prstTxWarp>
            </a:bodyPr>
            <a:lstStyle/>
            <a:p>
              <a:endParaRPr lang="en-US" sz="1620">
                <a:solidFill>
                  <a:schemeClr val="accent3"/>
                </a:solidFill>
              </a:endParaRPr>
            </a:p>
          </p:txBody>
        </p:sp>
        <p:sp>
          <p:nvSpPr>
            <p:cNvPr id="21"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82296" tIns="41148" rIns="82296" bIns="41148" numCol="1" anchor="t" anchorCtr="0" compatLnSpc="1">
              <a:prstTxWarp prst="textNoShape">
                <a:avLst/>
              </a:prstTxWarp>
            </a:bodyPr>
            <a:lstStyle/>
            <a:p>
              <a:endParaRPr lang="en-US" sz="1620">
                <a:solidFill>
                  <a:schemeClr val="accent3"/>
                </a:solidFill>
              </a:endParaRPr>
            </a:p>
          </p:txBody>
        </p:sp>
        <p:sp>
          <p:nvSpPr>
            <p:cNvPr id="22"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82296" tIns="41148" rIns="82296" bIns="41148" numCol="1" anchor="t" anchorCtr="0" compatLnSpc="1">
              <a:prstTxWarp prst="textNoShape">
                <a:avLst/>
              </a:prstTxWarp>
            </a:bodyPr>
            <a:lstStyle/>
            <a:p>
              <a:endParaRPr lang="en-US" sz="1620">
                <a:solidFill>
                  <a:schemeClr val="accent3"/>
                </a:solidFill>
              </a:endParaRPr>
            </a:p>
          </p:txBody>
        </p:sp>
      </p:grpSp>
      <p:pic>
        <p:nvPicPr>
          <p:cNvPr id="5" name="Picture 4" descr="Text&#10;&#10;Description automatically generated">
            <a:extLst>
              <a:ext uri="{FF2B5EF4-FFF2-40B4-BE49-F238E27FC236}">
                <a16:creationId xmlns:a16="http://schemas.microsoft.com/office/drawing/2014/main" id="{EEE1218A-75AA-4B54-B97B-9F4E8465F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073" y="1732607"/>
            <a:ext cx="4513320" cy="3384990"/>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3452361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C04A63C-988E-4CDA-93A4-2FE95EAD4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F244BA-9ADF-4F8B-8A82-0BCFD736C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653E4F30-3C92-4A9E-AB1E-F85A5B18CB1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503" r="3994"/>
          <a:stretch/>
        </p:blipFill>
        <p:spPr>
          <a:xfrm>
            <a:off x="20" y="10"/>
            <a:ext cx="10546082" cy="6857990"/>
          </a:xfrm>
          <a:custGeom>
            <a:avLst/>
            <a:gdLst/>
            <a:ahLst/>
            <a:cxnLst/>
            <a:rect l="l" t="t" r="r" b="b"/>
            <a:pathLst>
              <a:path w="11717892" h="6858000">
                <a:moveTo>
                  <a:pt x="0" y="0"/>
                </a:moveTo>
                <a:lnTo>
                  <a:pt x="11717590" y="0"/>
                </a:lnTo>
                <a:lnTo>
                  <a:pt x="11717892" y="23369"/>
                </a:lnTo>
                <a:cubicBezTo>
                  <a:pt x="11712891" y="1065174"/>
                  <a:pt x="11552855" y="2043809"/>
                  <a:pt x="11552855" y="2300500"/>
                </a:cubicBezTo>
                <a:cubicBezTo>
                  <a:pt x="11552855" y="4075154"/>
                  <a:pt x="10591842" y="4734311"/>
                  <a:pt x="10136625" y="5444173"/>
                </a:cubicBezTo>
                <a:cubicBezTo>
                  <a:pt x="9984886" y="5786428"/>
                  <a:pt x="9555750" y="6221377"/>
                  <a:pt x="9041261" y="6647413"/>
                </a:cubicBezTo>
                <a:lnTo>
                  <a:pt x="8779307" y="6858000"/>
                </a:lnTo>
                <a:lnTo>
                  <a:pt x="0" y="6858000"/>
                </a:lnTo>
                <a:close/>
              </a:path>
            </a:pathLst>
          </a:custGeom>
        </p:spPr>
      </p:pic>
      <p:grpSp>
        <p:nvGrpSpPr>
          <p:cNvPr id="16" name="Group 15">
            <a:extLst>
              <a:ext uri="{FF2B5EF4-FFF2-40B4-BE49-F238E27FC236}">
                <a16:creationId xmlns:a16="http://schemas.microsoft.com/office/drawing/2014/main" id="{9CE01B79-04E0-42C8-9E4B-CA4E551FF1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a:off x="8945684" y="5331701"/>
            <a:ext cx="1905454" cy="588806"/>
            <a:chOff x="4549904" y="5078157"/>
            <a:chExt cx="3023338" cy="840818"/>
          </a:xfrm>
        </p:grpSpPr>
        <p:sp>
          <p:nvSpPr>
            <p:cNvPr id="17" name="Freeform 80">
              <a:extLst>
                <a:ext uri="{FF2B5EF4-FFF2-40B4-BE49-F238E27FC236}">
                  <a16:creationId xmlns:a16="http://schemas.microsoft.com/office/drawing/2014/main" id="{9FAE9CFE-04E4-41FF-9CD6-503ACF8CCD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4">
              <a:extLst>
                <a:ext uri="{FF2B5EF4-FFF2-40B4-BE49-F238E27FC236}">
                  <a16:creationId xmlns:a16="http://schemas.microsoft.com/office/drawing/2014/main" id="{07086A81-DE9F-4760-9BD1-9781346268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7">
              <a:extLst>
                <a:ext uri="{FF2B5EF4-FFF2-40B4-BE49-F238E27FC236}">
                  <a16:creationId xmlns:a16="http://schemas.microsoft.com/office/drawing/2014/main" id="{AFE935F5-03F4-4B67-B2F8-C1D265EE3B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1751936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9D8FB3-DC82-4F23-93E9-2D2E26F22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4" name="Rectangle 13">
            <a:extLst>
              <a:ext uri="{FF2B5EF4-FFF2-40B4-BE49-F238E27FC236}">
                <a16:creationId xmlns:a16="http://schemas.microsoft.com/office/drawing/2014/main" id="{BE054836-96E4-4E15-9E6C-1AE7ED17F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F2CA337C-78A7-4B05-AC2F-AADDD7E4367E}"/>
              </a:ext>
            </a:extLst>
          </p:cNvPr>
          <p:cNvSpPr>
            <a:spLocks noGrp="1"/>
          </p:cNvSpPr>
          <p:nvPr>
            <p:ph type="title"/>
          </p:nvPr>
        </p:nvSpPr>
        <p:spPr>
          <a:xfrm>
            <a:off x="5832000" y="900180"/>
            <a:ext cx="4492765" cy="1329595"/>
          </a:xfrm>
        </p:spPr>
        <p:txBody>
          <a:bodyPr wrap="square" anchor="ctr">
            <a:normAutofit/>
          </a:bodyPr>
          <a:lstStyle/>
          <a:p>
            <a:r>
              <a:rPr lang="en-US" sz="8640" dirty="0"/>
              <a:t>Resolution</a:t>
            </a:r>
          </a:p>
        </p:txBody>
      </p:sp>
      <p:pic>
        <p:nvPicPr>
          <p:cNvPr id="5" name="Content Placeholder 4" descr="Text&#10;&#10;Description automatically generated">
            <a:extLst>
              <a:ext uri="{FF2B5EF4-FFF2-40B4-BE49-F238E27FC236}">
                <a16:creationId xmlns:a16="http://schemas.microsoft.com/office/drawing/2014/main" id="{E7925ED4-DB7B-48DD-B7C8-8E1132E45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00" y="2121881"/>
            <a:ext cx="4513320" cy="2606442"/>
          </a:xfrm>
          <a:custGeom>
            <a:avLst/>
            <a:gdLst/>
            <a:ahLst/>
            <a:cxnLst/>
            <a:rect l="l" t="t" r="r" b="b"/>
            <a:pathLst>
              <a:path w="5014800" h="5409338">
                <a:moveTo>
                  <a:pt x="0" y="0"/>
                </a:moveTo>
                <a:lnTo>
                  <a:pt x="5014800" y="0"/>
                </a:lnTo>
                <a:lnTo>
                  <a:pt x="5014800" y="5409338"/>
                </a:lnTo>
                <a:lnTo>
                  <a:pt x="0" y="5409338"/>
                </a:lnTo>
                <a:close/>
              </a:path>
            </a:pathLst>
          </a:custGeom>
        </p:spPr>
      </p:pic>
      <p:sp>
        <p:nvSpPr>
          <p:cNvPr id="9" name="Content Placeholder 8">
            <a:extLst>
              <a:ext uri="{FF2B5EF4-FFF2-40B4-BE49-F238E27FC236}">
                <a16:creationId xmlns:a16="http://schemas.microsoft.com/office/drawing/2014/main" id="{57CF1963-8F75-411F-8970-5DAF279B4B55}"/>
              </a:ext>
            </a:extLst>
          </p:cNvPr>
          <p:cNvSpPr>
            <a:spLocks noGrp="1"/>
          </p:cNvSpPr>
          <p:nvPr>
            <p:ph idx="1"/>
          </p:nvPr>
        </p:nvSpPr>
        <p:spPr>
          <a:xfrm>
            <a:off x="5832000" y="2630340"/>
            <a:ext cx="4492766" cy="2894646"/>
          </a:xfrm>
        </p:spPr>
        <p:txBody>
          <a:bodyPr>
            <a:normAutofit lnSpcReduction="10000"/>
          </a:bodyPr>
          <a:lstStyle/>
          <a:p>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sz="2520" i="1" dirty="0">
                <a:latin typeface="Calibri" panose="020F0502020204030204" pitchFamily="34" charset="0"/>
                <a:ea typeface="Calibri" panose="020F0502020204030204" pitchFamily="34" charset="0"/>
                <a:cs typeface="Times New Roman" panose="02020603050405020304" pitchFamily="18" charset="0"/>
              </a:rPr>
              <a:t>a) resolving, or determining; deciding</a:t>
            </a:r>
          </a:p>
          <a:p>
            <a:endParaRPr lang="en-US" sz="2520" i="1" dirty="0">
              <a:latin typeface="Calibri" panose="020F0502020204030204" pitchFamily="34" charset="0"/>
              <a:ea typeface="Calibri" panose="020F0502020204030204" pitchFamily="34" charset="0"/>
              <a:cs typeface="Times New Roman" panose="02020603050405020304" pitchFamily="18" charset="0"/>
            </a:endParaRPr>
          </a:p>
          <a:p>
            <a:r>
              <a:rPr lang="en-US" sz="2520" i="1" dirty="0">
                <a:latin typeface="Calibri" panose="020F0502020204030204" pitchFamily="34" charset="0"/>
                <a:ea typeface="Calibri" panose="020F0502020204030204" pitchFamily="34" charset="0"/>
                <a:cs typeface="Times New Roman" panose="02020603050405020304" pitchFamily="18" charset="0"/>
              </a:rPr>
              <a:t> b) the thing determined upon; decision as to future action; resolve.” </a:t>
            </a:r>
            <a:endParaRPr lang="en-US" sz="2520" dirty="0"/>
          </a:p>
        </p:txBody>
      </p:sp>
    </p:spTree>
    <p:extLst>
      <p:ext uri="{BB962C8B-B14F-4D97-AF65-F5344CB8AC3E}">
        <p14:creationId xmlns:p14="http://schemas.microsoft.com/office/powerpoint/2010/main" val="1491877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9D8FB3-DC82-4F23-93E9-2D2E26F22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4" name="Rectangle 13">
            <a:extLst>
              <a:ext uri="{FF2B5EF4-FFF2-40B4-BE49-F238E27FC236}">
                <a16:creationId xmlns:a16="http://schemas.microsoft.com/office/drawing/2014/main" id="{BE054836-96E4-4E15-9E6C-1AE7ED17F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F2CA337C-78A7-4B05-AC2F-AADDD7E4367E}"/>
              </a:ext>
            </a:extLst>
          </p:cNvPr>
          <p:cNvSpPr>
            <a:spLocks noGrp="1"/>
          </p:cNvSpPr>
          <p:nvPr>
            <p:ph type="title"/>
          </p:nvPr>
        </p:nvSpPr>
        <p:spPr>
          <a:xfrm>
            <a:off x="5832000" y="900180"/>
            <a:ext cx="4492765" cy="1329595"/>
          </a:xfrm>
        </p:spPr>
        <p:txBody>
          <a:bodyPr wrap="square" anchor="ctr">
            <a:normAutofit/>
          </a:bodyPr>
          <a:lstStyle/>
          <a:p>
            <a:r>
              <a:rPr lang="en-US" sz="8640" dirty="0"/>
              <a:t>Revolution</a:t>
            </a:r>
          </a:p>
        </p:txBody>
      </p:sp>
      <p:pic>
        <p:nvPicPr>
          <p:cNvPr id="5" name="Content Placeholder 4" descr="Text&#10;&#10;Description automatically generated">
            <a:extLst>
              <a:ext uri="{FF2B5EF4-FFF2-40B4-BE49-F238E27FC236}">
                <a16:creationId xmlns:a16="http://schemas.microsoft.com/office/drawing/2014/main" id="{E7925ED4-DB7B-48DD-B7C8-8E1132E45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00" y="2121881"/>
            <a:ext cx="4513320" cy="2606442"/>
          </a:xfrm>
          <a:custGeom>
            <a:avLst/>
            <a:gdLst/>
            <a:ahLst/>
            <a:cxnLst/>
            <a:rect l="l" t="t" r="r" b="b"/>
            <a:pathLst>
              <a:path w="5014800" h="5409338">
                <a:moveTo>
                  <a:pt x="0" y="0"/>
                </a:moveTo>
                <a:lnTo>
                  <a:pt x="5014800" y="0"/>
                </a:lnTo>
                <a:lnTo>
                  <a:pt x="5014800" y="5409338"/>
                </a:lnTo>
                <a:lnTo>
                  <a:pt x="0" y="5409338"/>
                </a:lnTo>
                <a:close/>
              </a:path>
            </a:pathLst>
          </a:custGeom>
        </p:spPr>
      </p:pic>
      <p:sp>
        <p:nvSpPr>
          <p:cNvPr id="9" name="Content Placeholder 8">
            <a:extLst>
              <a:ext uri="{FF2B5EF4-FFF2-40B4-BE49-F238E27FC236}">
                <a16:creationId xmlns:a16="http://schemas.microsoft.com/office/drawing/2014/main" id="{57CF1963-8F75-411F-8970-5DAF279B4B55}"/>
              </a:ext>
            </a:extLst>
          </p:cNvPr>
          <p:cNvSpPr>
            <a:spLocks noGrp="1"/>
          </p:cNvSpPr>
          <p:nvPr>
            <p:ph idx="1"/>
          </p:nvPr>
        </p:nvSpPr>
        <p:spPr>
          <a:xfrm>
            <a:off x="5832000" y="2630340"/>
            <a:ext cx="4492766" cy="2894646"/>
          </a:xfrm>
        </p:spPr>
        <p:txBody>
          <a:bodyPr>
            <a:normAutofit/>
          </a:bodyPr>
          <a:lstStyle/>
          <a:p>
            <a:r>
              <a:rPr lang="en-US" sz="1620" i="1" dirty="0">
                <a:latin typeface="Calibri" panose="020F0502020204030204" pitchFamily="34" charset="0"/>
                <a:ea typeface="Calibri" panose="020F0502020204030204" pitchFamily="34" charset="0"/>
                <a:cs typeface="Times New Roman" panose="02020603050405020304" pitchFamily="18" charset="0"/>
              </a:rPr>
              <a:t> </a:t>
            </a:r>
            <a:r>
              <a:rPr lang="en-US" sz="2520" i="1" dirty="0">
                <a:latin typeface="Calibri" panose="020F0502020204030204" pitchFamily="34" charset="0"/>
                <a:ea typeface="Calibri" panose="020F0502020204030204" pitchFamily="34" charset="0"/>
                <a:cs typeface="Times New Roman" panose="02020603050405020304" pitchFamily="18" charset="0"/>
              </a:rPr>
              <a:t>a complete or radical change of any kind </a:t>
            </a:r>
          </a:p>
          <a:p>
            <a:endParaRPr lang="en-US" sz="2520" dirty="0">
              <a:latin typeface="Calibri" panose="020F0502020204030204" pitchFamily="34" charset="0"/>
              <a:cs typeface="Times New Roman" panose="02020603050405020304" pitchFamily="18" charset="0"/>
            </a:endParaRPr>
          </a:p>
          <a:p>
            <a:r>
              <a:rPr lang="en-US" sz="2520" dirty="0">
                <a:latin typeface="Calibri" panose="020F0502020204030204" pitchFamily="34" charset="0"/>
                <a:cs typeface="Times New Roman" panose="02020603050405020304" pitchFamily="18" charset="0"/>
              </a:rPr>
              <a:t>This is what is needed in many aspects of our lives today</a:t>
            </a:r>
            <a:endParaRPr lang="en-US" sz="2520" dirty="0"/>
          </a:p>
        </p:txBody>
      </p:sp>
    </p:spTree>
    <p:extLst>
      <p:ext uri="{BB962C8B-B14F-4D97-AF65-F5344CB8AC3E}">
        <p14:creationId xmlns:p14="http://schemas.microsoft.com/office/powerpoint/2010/main" val="586793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8722B-F915-4C97-87AD-6445F120EDFE}"/>
              </a:ext>
            </a:extLst>
          </p:cNvPr>
          <p:cNvSpPr>
            <a:spLocks noGrp="1"/>
          </p:cNvSpPr>
          <p:nvPr>
            <p:ph type="title"/>
          </p:nvPr>
        </p:nvSpPr>
        <p:spPr/>
        <p:txBody>
          <a:bodyPr>
            <a:normAutofit/>
          </a:bodyPr>
          <a:lstStyle/>
          <a:p>
            <a:r>
              <a:rPr lang="en-US" sz="8640" dirty="0"/>
              <a:t>1 </a:t>
            </a:r>
            <a:r>
              <a:rPr lang="en-US" sz="8640" dirty="0" err="1"/>
              <a:t>Thes</a:t>
            </a:r>
            <a:r>
              <a:rPr lang="en-US" sz="8640" dirty="0"/>
              <a:t> 5:16</a:t>
            </a:r>
          </a:p>
        </p:txBody>
      </p:sp>
      <p:sp>
        <p:nvSpPr>
          <p:cNvPr id="3" name="Content Placeholder 2">
            <a:extLst>
              <a:ext uri="{FF2B5EF4-FFF2-40B4-BE49-F238E27FC236}">
                <a16:creationId xmlns:a16="http://schemas.microsoft.com/office/drawing/2014/main" id="{1173F4AA-F216-485C-B93C-A3493892365D}"/>
              </a:ext>
            </a:extLst>
          </p:cNvPr>
          <p:cNvSpPr>
            <a:spLocks noGrp="1"/>
          </p:cNvSpPr>
          <p:nvPr>
            <p:ph idx="1"/>
          </p:nvPr>
        </p:nvSpPr>
        <p:spPr/>
        <p:txBody>
          <a:bodyPr>
            <a:normAutofit/>
          </a:bodyPr>
          <a:lstStyle/>
          <a:p>
            <a:r>
              <a:rPr lang="en-US" sz="2880" baseline="30000" dirty="0"/>
              <a:t>16 </a:t>
            </a:r>
            <a:r>
              <a:rPr lang="en-US" sz="2880" dirty="0"/>
              <a:t>Rejoice always, (NKJV)</a:t>
            </a:r>
          </a:p>
          <a:p>
            <a:endParaRPr lang="en-US" sz="2880" dirty="0"/>
          </a:p>
          <a:p>
            <a:r>
              <a:rPr lang="en-US" sz="2880" baseline="30000" dirty="0"/>
              <a:t>16 </a:t>
            </a:r>
            <a:r>
              <a:rPr lang="en-US" sz="2880" dirty="0"/>
              <a:t>Always rejoice, (ESV)</a:t>
            </a:r>
          </a:p>
          <a:p>
            <a:endParaRPr lang="en-US" sz="2880" dirty="0"/>
          </a:p>
          <a:p>
            <a:r>
              <a:rPr lang="en-US" sz="2880" baseline="30000" dirty="0"/>
              <a:t>16 </a:t>
            </a:r>
            <a:r>
              <a:rPr lang="en-US" sz="2880" dirty="0"/>
              <a:t>Rejoice evermore. (KJV)</a:t>
            </a:r>
            <a:endParaRPr lang="en-US" sz="3240" dirty="0"/>
          </a:p>
        </p:txBody>
      </p:sp>
      <p:pic>
        <p:nvPicPr>
          <p:cNvPr id="5" name="Picture 4" descr="A picture containing text, newspaper&#10;&#10;Description automatically generated">
            <a:extLst>
              <a:ext uri="{FF2B5EF4-FFF2-40B4-BE49-F238E27FC236}">
                <a16:creationId xmlns:a16="http://schemas.microsoft.com/office/drawing/2014/main" id="{B0FC2F45-EE63-40C9-A68B-E0DA6BB48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598" y="2630340"/>
            <a:ext cx="4313154" cy="3234866"/>
          </a:xfrm>
          <a:prstGeom prst="rect">
            <a:avLst/>
          </a:prstGeom>
        </p:spPr>
      </p:pic>
    </p:spTree>
    <p:extLst>
      <p:ext uri="{BB962C8B-B14F-4D97-AF65-F5344CB8AC3E}">
        <p14:creationId xmlns:p14="http://schemas.microsoft.com/office/powerpoint/2010/main" val="2049364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8722B-F915-4C97-87AD-6445F120EDFE}"/>
              </a:ext>
            </a:extLst>
          </p:cNvPr>
          <p:cNvSpPr>
            <a:spLocks noGrp="1"/>
          </p:cNvSpPr>
          <p:nvPr>
            <p:ph type="title"/>
          </p:nvPr>
        </p:nvSpPr>
        <p:spPr/>
        <p:txBody>
          <a:bodyPr>
            <a:normAutofit/>
          </a:bodyPr>
          <a:lstStyle/>
          <a:p>
            <a:r>
              <a:rPr lang="en-US" sz="8640" dirty="0"/>
              <a:t>1 </a:t>
            </a:r>
            <a:r>
              <a:rPr lang="en-US" sz="8640" dirty="0" err="1"/>
              <a:t>Thes</a:t>
            </a:r>
            <a:r>
              <a:rPr lang="en-US" sz="8640" dirty="0"/>
              <a:t> 5:16</a:t>
            </a:r>
          </a:p>
        </p:txBody>
      </p:sp>
      <p:sp>
        <p:nvSpPr>
          <p:cNvPr id="3" name="Content Placeholder 2">
            <a:extLst>
              <a:ext uri="{FF2B5EF4-FFF2-40B4-BE49-F238E27FC236}">
                <a16:creationId xmlns:a16="http://schemas.microsoft.com/office/drawing/2014/main" id="{1173F4AA-F216-485C-B93C-A3493892365D}"/>
              </a:ext>
            </a:extLst>
          </p:cNvPr>
          <p:cNvSpPr>
            <a:spLocks noGrp="1"/>
          </p:cNvSpPr>
          <p:nvPr>
            <p:ph idx="1"/>
          </p:nvPr>
        </p:nvSpPr>
        <p:spPr/>
        <p:txBody>
          <a:bodyPr>
            <a:normAutofit/>
          </a:bodyPr>
          <a:lstStyle/>
          <a:p>
            <a:r>
              <a:rPr lang="en-US" sz="2880" baseline="30000" dirty="0"/>
              <a:t>16 </a:t>
            </a:r>
            <a:r>
              <a:rPr lang="en-US" sz="2880" dirty="0"/>
              <a:t>Rejoice always, (NKJV)</a:t>
            </a:r>
          </a:p>
          <a:p>
            <a:endParaRPr lang="en-US" sz="2880" dirty="0"/>
          </a:p>
          <a:p>
            <a:r>
              <a:rPr lang="en-US" sz="2880" baseline="30000" dirty="0"/>
              <a:t>16 </a:t>
            </a:r>
            <a:r>
              <a:rPr lang="en-US" sz="2880" dirty="0"/>
              <a:t>Always rejoice, (ESV)</a:t>
            </a:r>
          </a:p>
          <a:p>
            <a:endParaRPr lang="en-US" sz="2880" dirty="0"/>
          </a:p>
          <a:p>
            <a:r>
              <a:rPr lang="en-US" sz="2880" baseline="30000" dirty="0"/>
              <a:t>16 </a:t>
            </a:r>
            <a:r>
              <a:rPr lang="en-US" sz="2880" dirty="0"/>
              <a:t>Rejoice evermore. (KJV)</a:t>
            </a:r>
            <a:endParaRPr lang="en-US" sz="3240" dirty="0"/>
          </a:p>
        </p:txBody>
      </p:sp>
      <p:pic>
        <p:nvPicPr>
          <p:cNvPr id="5" name="Picture 4" descr="A picture containing text, newspaper&#10;&#10;Description automatically generated">
            <a:extLst>
              <a:ext uri="{FF2B5EF4-FFF2-40B4-BE49-F238E27FC236}">
                <a16:creationId xmlns:a16="http://schemas.microsoft.com/office/drawing/2014/main" id="{B0FC2F45-EE63-40C9-A68B-E0DA6BB48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598" y="2630340"/>
            <a:ext cx="4313154" cy="3234866"/>
          </a:xfrm>
          <a:prstGeom prst="rect">
            <a:avLst/>
          </a:prstGeom>
        </p:spPr>
      </p:pic>
    </p:spTree>
    <p:extLst>
      <p:ext uri="{BB962C8B-B14F-4D97-AF65-F5344CB8AC3E}">
        <p14:creationId xmlns:p14="http://schemas.microsoft.com/office/powerpoint/2010/main" val="87345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8722B-F915-4C97-87AD-6445F120EDFE}"/>
              </a:ext>
            </a:extLst>
          </p:cNvPr>
          <p:cNvSpPr>
            <a:spLocks noGrp="1"/>
          </p:cNvSpPr>
          <p:nvPr>
            <p:ph type="title"/>
          </p:nvPr>
        </p:nvSpPr>
        <p:spPr/>
        <p:txBody>
          <a:bodyPr>
            <a:normAutofit/>
          </a:bodyPr>
          <a:lstStyle/>
          <a:p>
            <a:r>
              <a:rPr lang="en-US" sz="8640" dirty="0"/>
              <a:t>1 </a:t>
            </a:r>
            <a:r>
              <a:rPr lang="en-US" sz="8640" dirty="0" err="1"/>
              <a:t>Thes</a:t>
            </a:r>
            <a:r>
              <a:rPr lang="en-US" sz="8640" dirty="0"/>
              <a:t> 5:17</a:t>
            </a:r>
          </a:p>
        </p:txBody>
      </p:sp>
      <p:sp>
        <p:nvSpPr>
          <p:cNvPr id="3" name="Content Placeholder 2">
            <a:extLst>
              <a:ext uri="{FF2B5EF4-FFF2-40B4-BE49-F238E27FC236}">
                <a16:creationId xmlns:a16="http://schemas.microsoft.com/office/drawing/2014/main" id="{1173F4AA-F216-485C-B93C-A3493892365D}"/>
              </a:ext>
            </a:extLst>
          </p:cNvPr>
          <p:cNvSpPr>
            <a:spLocks noGrp="1"/>
          </p:cNvSpPr>
          <p:nvPr>
            <p:ph idx="1"/>
          </p:nvPr>
        </p:nvSpPr>
        <p:spPr/>
        <p:txBody>
          <a:bodyPr>
            <a:normAutofit/>
          </a:bodyPr>
          <a:lstStyle/>
          <a:p>
            <a:r>
              <a:rPr lang="en-US" sz="2880" baseline="30000" dirty="0"/>
              <a:t>17 </a:t>
            </a:r>
            <a:r>
              <a:rPr lang="en-US" sz="2880" dirty="0"/>
              <a:t>Pray without Ceasing, (NKJV)</a:t>
            </a:r>
          </a:p>
          <a:p>
            <a:endParaRPr lang="en-US" sz="2880" dirty="0"/>
          </a:p>
          <a:p>
            <a:r>
              <a:rPr lang="en-US" sz="2880" baseline="30000" dirty="0"/>
              <a:t>17 </a:t>
            </a:r>
            <a:r>
              <a:rPr lang="en-US" sz="2880" dirty="0"/>
              <a:t>Constantly pray, (ESV)</a:t>
            </a:r>
          </a:p>
          <a:p>
            <a:endParaRPr lang="en-US" sz="2880" dirty="0"/>
          </a:p>
          <a:p>
            <a:r>
              <a:rPr lang="en-US" sz="2880" baseline="30000" dirty="0"/>
              <a:t>17 </a:t>
            </a:r>
            <a:r>
              <a:rPr lang="en-US" sz="2880" dirty="0"/>
              <a:t>Pray without Ceasing. (KJV)</a:t>
            </a:r>
            <a:endParaRPr lang="en-US" sz="3240" dirty="0"/>
          </a:p>
        </p:txBody>
      </p:sp>
      <p:pic>
        <p:nvPicPr>
          <p:cNvPr id="6" name="Picture 5" descr="Text&#10;&#10;Description automatically generated">
            <a:extLst>
              <a:ext uri="{FF2B5EF4-FFF2-40B4-BE49-F238E27FC236}">
                <a16:creationId xmlns:a16="http://schemas.microsoft.com/office/drawing/2014/main" id="{9BC8B699-D195-40A2-AA9C-CA3D8196B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117" y="2630340"/>
            <a:ext cx="4110059" cy="3327480"/>
          </a:xfrm>
          <a:prstGeom prst="rect">
            <a:avLst/>
          </a:prstGeom>
        </p:spPr>
      </p:pic>
    </p:spTree>
    <p:extLst>
      <p:ext uri="{BB962C8B-B14F-4D97-AF65-F5344CB8AC3E}">
        <p14:creationId xmlns:p14="http://schemas.microsoft.com/office/powerpoint/2010/main" val="235248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8722B-F915-4C97-87AD-6445F120EDFE}"/>
              </a:ext>
            </a:extLst>
          </p:cNvPr>
          <p:cNvSpPr>
            <a:spLocks noGrp="1"/>
          </p:cNvSpPr>
          <p:nvPr>
            <p:ph type="title"/>
          </p:nvPr>
        </p:nvSpPr>
        <p:spPr/>
        <p:txBody>
          <a:bodyPr>
            <a:normAutofit/>
          </a:bodyPr>
          <a:lstStyle/>
          <a:p>
            <a:r>
              <a:rPr lang="en-US" sz="8640" dirty="0"/>
              <a:t>1 </a:t>
            </a:r>
            <a:r>
              <a:rPr lang="en-US" sz="8640" dirty="0" err="1"/>
              <a:t>Thes</a:t>
            </a:r>
            <a:r>
              <a:rPr lang="en-US" sz="8640" dirty="0"/>
              <a:t> 5:18</a:t>
            </a:r>
          </a:p>
        </p:txBody>
      </p:sp>
      <p:sp>
        <p:nvSpPr>
          <p:cNvPr id="3" name="Content Placeholder 2">
            <a:extLst>
              <a:ext uri="{FF2B5EF4-FFF2-40B4-BE49-F238E27FC236}">
                <a16:creationId xmlns:a16="http://schemas.microsoft.com/office/drawing/2014/main" id="{1173F4AA-F216-485C-B93C-A3493892365D}"/>
              </a:ext>
            </a:extLst>
          </p:cNvPr>
          <p:cNvSpPr>
            <a:spLocks noGrp="1"/>
          </p:cNvSpPr>
          <p:nvPr>
            <p:ph idx="1"/>
          </p:nvPr>
        </p:nvSpPr>
        <p:spPr/>
        <p:txBody>
          <a:bodyPr>
            <a:normAutofit/>
          </a:bodyPr>
          <a:lstStyle/>
          <a:p>
            <a:r>
              <a:rPr lang="en-US" sz="2880" baseline="30000" dirty="0"/>
              <a:t>18 </a:t>
            </a:r>
            <a:r>
              <a:rPr lang="en-US" sz="2880" dirty="0"/>
              <a:t>In everything give thanks, (NKJV)</a:t>
            </a:r>
          </a:p>
          <a:p>
            <a:endParaRPr lang="en-US" sz="2880" dirty="0"/>
          </a:p>
          <a:p>
            <a:r>
              <a:rPr lang="en-US" sz="2880" baseline="30000" dirty="0"/>
              <a:t>18 </a:t>
            </a:r>
            <a:r>
              <a:rPr lang="en-US" sz="2880" dirty="0"/>
              <a:t>In everything give thanks, (ESV)</a:t>
            </a:r>
          </a:p>
          <a:p>
            <a:endParaRPr lang="en-US" sz="2880" dirty="0"/>
          </a:p>
          <a:p>
            <a:r>
              <a:rPr lang="en-US" sz="2880" baseline="30000" dirty="0"/>
              <a:t>18 </a:t>
            </a:r>
            <a:r>
              <a:rPr lang="en-US" sz="2880" dirty="0"/>
              <a:t>In everything give thanks; (KJV)</a:t>
            </a:r>
            <a:endParaRPr lang="en-US" sz="3240" dirty="0"/>
          </a:p>
        </p:txBody>
      </p:sp>
      <p:pic>
        <p:nvPicPr>
          <p:cNvPr id="10" name="Picture 9" descr="A picture containing text, blackboard&#10;&#10;Description automatically generated">
            <a:extLst>
              <a:ext uri="{FF2B5EF4-FFF2-40B4-BE49-F238E27FC236}">
                <a16:creationId xmlns:a16="http://schemas.microsoft.com/office/drawing/2014/main" id="{C8409C0B-AC1D-4AAB-9E3D-6BF7C367D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163" y="2630340"/>
            <a:ext cx="3436223" cy="3460007"/>
          </a:xfrm>
          <a:prstGeom prst="rect">
            <a:avLst/>
          </a:prstGeom>
        </p:spPr>
      </p:pic>
    </p:spTree>
    <p:extLst>
      <p:ext uri="{BB962C8B-B14F-4D97-AF65-F5344CB8AC3E}">
        <p14:creationId xmlns:p14="http://schemas.microsoft.com/office/powerpoint/2010/main" val="169905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2" name="Rectangle 11">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
            <a:ext cx="10972800" cy="61722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2" name="Title 1">
            <a:extLst>
              <a:ext uri="{FF2B5EF4-FFF2-40B4-BE49-F238E27FC236}">
                <a16:creationId xmlns:a16="http://schemas.microsoft.com/office/drawing/2014/main" id="{A6E8722B-F915-4C97-87AD-6445F120EDFE}"/>
              </a:ext>
            </a:extLst>
          </p:cNvPr>
          <p:cNvSpPr>
            <a:spLocks noGrp="1"/>
          </p:cNvSpPr>
          <p:nvPr>
            <p:ph type="title"/>
          </p:nvPr>
        </p:nvSpPr>
        <p:spPr>
          <a:xfrm>
            <a:off x="648000" y="900180"/>
            <a:ext cx="4492765" cy="1329595"/>
          </a:xfrm>
        </p:spPr>
        <p:txBody>
          <a:bodyPr wrap="square" anchor="ctr">
            <a:normAutofit/>
          </a:bodyPr>
          <a:lstStyle/>
          <a:p>
            <a:r>
              <a:rPr lang="en-US" sz="8640" dirty="0"/>
              <a:t>1 </a:t>
            </a:r>
            <a:r>
              <a:rPr lang="en-US" sz="8640" dirty="0" err="1"/>
              <a:t>Thes</a:t>
            </a:r>
            <a:r>
              <a:rPr lang="en-US" sz="8640" dirty="0"/>
              <a:t> 5:19</a:t>
            </a:r>
          </a:p>
        </p:txBody>
      </p:sp>
      <p:sp>
        <p:nvSpPr>
          <p:cNvPr id="3" name="Content Placeholder 2">
            <a:extLst>
              <a:ext uri="{FF2B5EF4-FFF2-40B4-BE49-F238E27FC236}">
                <a16:creationId xmlns:a16="http://schemas.microsoft.com/office/drawing/2014/main" id="{1173F4AA-F216-485C-B93C-A3493892365D}"/>
              </a:ext>
            </a:extLst>
          </p:cNvPr>
          <p:cNvSpPr>
            <a:spLocks noGrp="1"/>
          </p:cNvSpPr>
          <p:nvPr>
            <p:ph idx="1"/>
          </p:nvPr>
        </p:nvSpPr>
        <p:spPr>
          <a:xfrm>
            <a:off x="648000" y="2630340"/>
            <a:ext cx="5100059" cy="2894646"/>
          </a:xfrm>
        </p:spPr>
        <p:txBody>
          <a:bodyPr>
            <a:noAutofit/>
          </a:bodyPr>
          <a:lstStyle/>
          <a:p>
            <a:r>
              <a:rPr lang="en-US" sz="2160" baseline="30000" dirty="0"/>
              <a:t>19  </a:t>
            </a:r>
            <a:r>
              <a:rPr lang="en-US" sz="2160" dirty="0"/>
              <a:t>Do not quench the Spirit. (NKJV)</a:t>
            </a:r>
          </a:p>
          <a:p>
            <a:endParaRPr lang="en-US" sz="2160" dirty="0"/>
          </a:p>
          <a:p>
            <a:r>
              <a:rPr lang="en-US" sz="2160" baseline="30000" dirty="0"/>
              <a:t>19 </a:t>
            </a:r>
            <a:r>
              <a:rPr lang="en-US" sz="2160" dirty="0"/>
              <a:t>Do not extinguish the Spirit.  (ESV)</a:t>
            </a:r>
          </a:p>
          <a:p>
            <a:endParaRPr lang="en-US" sz="2160" dirty="0"/>
          </a:p>
          <a:p>
            <a:r>
              <a:rPr lang="en-US" sz="2160" baseline="30000" dirty="0"/>
              <a:t>19 </a:t>
            </a:r>
            <a:r>
              <a:rPr lang="en-US" sz="2160" dirty="0"/>
              <a:t>Quench not the Spirit (KJV)</a:t>
            </a:r>
          </a:p>
        </p:txBody>
      </p:sp>
      <p:pic>
        <p:nvPicPr>
          <p:cNvPr id="5" name="Picture 4" descr="Text&#10;&#10;Description automatically generated with medium confidence">
            <a:extLst>
              <a:ext uri="{FF2B5EF4-FFF2-40B4-BE49-F238E27FC236}">
                <a16:creationId xmlns:a16="http://schemas.microsoft.com/office/drawing/2014/main" id="{6340DE8F-7EC2-4C2F-A8DB-E29E6DA80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940" y="2986729"/>
            <a:ext cx="4513320" cy="2181866"/>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579160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8722B-F915-4C97-87AD-6445F120EDFE}"/>
              </a:ext>
            </a:extLst>
          </p:cNvPr>
          <p:cNvSpPr>
            <a:spLocks noGrp="1"/>
          </p:cNvSpPr>
          <p:nvPr>
            <p:ph type="title"/>
          </p:nvPr>
        </p:nvSpPr>
        <p:spPr>
          <a:xfrm>
            <a:off x="648000" y="619200"/>
            <a:ext cx="4492764" cy="1477328"/>
          </a:xfrm>
        </p:spPr>
        <p:txBody>
          <a:bodyPr wrap="square" anchor="ctr">
            <a:normAutofit/>
          </a:bodyPr>
          <a:lstStyle/>
          <a:p>
            <a:r>
              <a:rPr lang="en-US" sz="8000" dirty="0"/>
              <a:t>1 </a:t>
            </a:r>
            <a:r>
              <a:rPr lang="en-US" sz="8000" dirty="0" err="1"/>
              <a:t>Thes</a:t>
            </a:r>
            <a:r>
              <a:rPr lang="en-US" sz="8000" dirty="0"/>
              <a:t> 5:20</a:t>
            </a:r>
          </a:p>
        </p:txBody>
      </p:sp>
      <p:sp>
        <p:nvSpPr>
          <p:cNvPr id="3" name="Content Placeholder 2">
            <a:extLst>
              <a:ext uri="{FF2B5EF4-FFF2-40B4-BE49-F238E27FC236}">
                <a16:creationId xmlns:a16="http://schemas.microsoft.com/office/drawing/2014/main" id="{1173F4AA-F216-485C-B93C-A3493892365D}"/>
              </a:ext>
            </a:extLst>
          </p:cNvPr>
          <p:cNvSpPr>
            <a:spLocks noGrp="1"/>
          </p:cNvSpPr>
          <p:nvPr>
            <p:ph idx="1"/>
          </p:nvPr>
        </p:nvSpPr>
        <p:spPr>
          <a:xfrm>
            <a:off x="648000" y="2541600"/>
            <a:ext cx="4492765" cy="3216273"/>
          </a:xfrm>
        </p:spPr>
        <p:txBody>
          <a:bodyPr>
            <a:normAutofit/>
          </a:bodyPr>
          <a:lstStyle/>
          <a:p>
            <a:r>
              <a:rPr lang="en-US" sz="2000" baseline="30000" dirty="0"/>
              <a:t>20 </a:t>
            </a:r>
            <a:r>
              <a:rPr lang="en-US" sz="2000" dirty="0"/>
              <a:t>Do not despise prophecies (NKJV)</a:t>
            </a:r>
          </a:p>
          <a:p>
            <a:endParaRPr lang="en-US" sz="2000" dirty="0"/>
          </a:p>
          <a:p>
            <a:r>
              <a:rPr lang="en-US" sz="2000" baseline="30000" dirty="0"/>
              <a:t>20 </a:t>
            </a:r>
            <a:r>
              <a:rPr lang="en-US" sz="2000" dirty="0"/>
              <a:t>Do not teat prophecies with contempt (ESV)</a:t>
            </a:r>
          </a:p>
          <a:p>
            <a:endParaRPr lang="en-US" sz="2000" dirty="0"/>
          </a:p>
          <a:p>
            <a:r>
              <a:rPr lang="en-US" sz="2000" baseline="30000" dirty="0"/>
              <a:t>20 </a:t>
            </a:r>
            <a:r>
              <a:rPr lang="en-US" sz="2000" dirty="0"/>
              <a:t>Despise not prophesyings (KJV)</a:t>
            </a:r>
          </a:p>
        </p:txBody>
      </p:sp>
      <p:sp useBgFill="1">
        <p:nvSpPr>
          <p:cNvPr id="33" name="Freeform: Shape 32">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4937702" y="822901"/>
            <a:ext cx="6858000" cy="5212198"/>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4" name="Picture 3">
            <a:extLst>
              <a:ext uri="{FF2B5EF4-FFF2-40B4-BE49-F238E27FC236}">
                <a16:creationId xmlns:a16="http://schemas.microsoft.com/office/drawing/2014/main" id="{939C670A-90C6-4238-A67D-32DEBB725378}"/>
              </a:ext>
            </a:extLst>
          </p:cNvPr>
          <p:cNvPicPr>
            <a:picLocks noChangeAspect="1"/>
          </p:cNvPicPr>
          <p:nvPr/>
        </p:nvPicPr>
        <p:blipFill>
          <a:blip r:embed="rId3"/>
          <a:stretch>
            <a:fillRect/>
          </a:stretch>
        </p:blipFill>
        <p:spPr>
          <a:xfrm>
            <a:off x="6458544" y="2264897"/>
            <a:ext cx="3866255" cy="2349306"/>
          </a:xfrm>
          <a:custGeom>
            <a:avLst/>
            <a:gdLst/>
            <a:ahLst/>
            <a:cxnLst/>
            <a:rect l="l" t="t" r="r" b="b"/>
            <a:pathLst>
              <a:path w="4284000" h="5409338">
                <a:moveTo>
                  <a:pt x="0" y="0"/>
                </a:moveTo>
                <a:lnTo>
                  <a:pt x="4284000" y="0"/>
                </a:lnTo>
                <a:lnTo>
                  <a:pt x="4284000" y="5409338"/>
                </a:lnTo>
                <a:lnTo>
                  <a:pt x="0" y="5409338"/>
                </a:lnTo>
                <a:close/>
              </a:path>
            </a:pathLst>
          </a:custGeom>
        </p:spPr>
      </p:pic>
    </p:spTree>
    <p:extLst>
      <p:ext uri="{BB962C8B-B14F-4D97-AF65-F5344CB8AC3E}">
        <p14:creationId xmlns:p14="http://schemas.microsoft.com/office/powerpoint/2010/main" val="3135497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6431</TotalTime>
  <Words>1867</Words>
  <Application>Microsoft Office PowerPoint</Application>
  <PresentationFormat>Custom</PresentationFormat>
  <Paragraphs>96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Sagona Book</vt:lpstr>
      <vt:lpstr>Segoe UI Symbol</vt:lpstr>
      <vt:lpstr>The Hand Extrablack</vt:lpstr>
      <vt:lpstr>BlobVTI</vt:lpstr>
      <vt:lpstr>Refocusing our worship</vt:lpstr>
      <vt:lpstr>Resolution</vt:lpstr>
      <vt:lpstr>Revolution</vt:lpstr>
      <vt:lpstr>1 Thes 5:16</vt:lpstr>
      <vt:lpstr>1 Thes 5:16</vt:lpstr>
      <vt:lpstr>1 Thes 5:17</vt:lpstr>
      <vt:lpstr>1 Thes 5:18</vt:lpstr>
      <vt:lpstr>1 Thes 5:19</vt:lpstr>
      <vt:lpstr>1 Thes 5:20</vt:lpstr>
      <vt:lpstr>1 Thes 5:20</vt:lpstr>
      <vt:lpstr>Refocusing our worship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Refocusing our worship</dc:title>
  <dc:creator>Rob Miller</dc:creator>
  <cp:lastModifiedBy>christian miller</cp:lastModifiedBy>
  <cp:revision>8</cp:revision>
  <cp:lastPrinted>2022-01-22T19:08:05Z</cp:lastPrinted>
  <dcterms:created xsi:type="dcterms:W3CDTF">2022-01-14T05:45:48Z</dcterms:created>
  <dcterms:modified xsi:type="dcterms:W3CDTF">2022-01-22T21:05:53Z</dcterms:modified>
</cp:coreProperties>
</file>