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65"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DBFB"/>
    <a:srgbClr val="663300"/>
    <a:srgbClr val="C2CBFA"/>
    <a:srgbClr val="7CE0B8"/>
    <a:srgbClr val="82DA86"/>
    <a:srgbClr val="9BE19E"/>
    <a:srgbClr val="99FF99"/>
    <a:srgbClr val="EF664B"/>
    <a:srgbClr val="DB3413"/>
    <a:srgbClr val="59B3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717" autoAdjust="0"/>
  </p:normalViewPr>
  <p:slideViewPr>
    <p:cSldViewPr>
      <p:cViewPr varScale="1">
        <p:scale>
          <a:sx n="82" d="100"/>
          <a:sy n="82" d="100"/>
        </p:scale>
        <p:origin x="1044"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DB5B07-5014-49CF-97B2-FA98A53B82D3}" type="datetimeFigureOut">
              <a:rPr lang="en-US" smtClean="0"/>
              <a:pPr/>
              <a:t>11/27/2021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DD869-135A-483A-98D7-C342F483139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5DB5B07-5014-49CF-97B2-FA98A53B82D3}" type="datetimeFigureOut">
              <a:rPr lang="en-US" smtClean="0"/>
              <a:pPr/>
              <a:t>11/27/2021</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CCDD869-135A-483A-98D7-C342F483139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2" descr="http://comportcorp.com/wp-content/uploads/2012/02/Long_Distance_Running-e1329800041782-970x355.jpg"/>
          <p:cNvPicPr>
            <a:picLocks noChangeAspect="1" noChangeArrowheads="1"/>
          </p:cNvPicPr>
          <p:nvPr/>
        </p:nvPicPr>
        <p:blipFill>
          <a:blip r:embed="rId2" cstate="print"/>
          <a:srcRect/>
          <a:stretch>
            <a:fillRect/>
          </a:stretch>
        </p:blipFill>
        <p:spPr bwMode="auto">
          <a:xfrm>
            <a:off x="0" y="971550"/>
            <a:ext cx="9144000" cy="4171950"/>
          </a:xfrm>
          <a:prstGeom prst="rect">
            <a:avLst/>
          </a:prstGeom>
          <a:noFill/>
        </p:spPr>
      </p:pic>
      <p:sp>
        <p:nvSpPr>
          <p:cNvPr id="3" name="Rectangle 2"/>
          <p:cNvSpPr/>
          <p:nvPr/>
        </p:nvSpPr>
        <p:spPr>
          <a:xfrm>
            <a:off x="228600" y="0"/>
            <a:ext cx="86868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solidFill>
                  <a:schemeClr val="accent3">
                    <a:lumMod val="60000"/>
                    <a:lumOff val="40000"/>
                  </a:schemeClr>
                </a:solidFill>
                <a:effectLst>
                  <a:outerShdw blurRad="50800" dist="39000" dir="5460000" algn="tl">
                    <a:srgbClr val="000000">
                      <a:alpha val="38000"/>
                    </a:srgbClr>
                  </a:outerShdw>
                </a:effectLst>
              </a:rPr>
              <a:t>The Race Before Us    </a:t>
            </a:r>
            <a:r>
              <a:rPr lang="en-US" sz="2800" b="1" cap="none" spc="0" dirty="0">
                <a:ln w="11430"/>
                <a:solidFill>
                  <a:schemeClr val="accent3">
                    <a:lumMod val="60000"/>
                    <a:lumOff val="40000"/>
                  </a:schemeClr>
                </a:solidFill>
                <a:effectLst>
                  <a:outerShdw blurRad="50800" dist="39000" dir="5460000" algn="tl">
                    <a:srgbClr val="000000">
                      <a:alpha val="38000"/>
                    </a:srgbClr>
                  </a:outerShdw>
                </a:effectLst>
              </a:rPr>
              <a:t>Hebrews 12:1-2</a:t>
            </a:r>
          </a:p>
        </p:txBody>
      </p:sp>
      <p:sp>
        <p:nvSpPr>
          <p:cNvPr id="4" name="Rounded Rectangle 3"/>
          <p:cNvSpPr/>
          <p:nvPr/>
        </p:nvSpPr>
        <p:spPr>
          <a:xfrm>
            <a:off x="228600" y="1123950"/>
            <a:ext cx="8686800" cy="3886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t>“Therefore we also, since we are surrounded by so </a:t>
            </a:r>
            <a:r>
              <a:rPr lang="en-US" sz="2800" b="1" i="1" dirty="0">
                <a:solidFill>
                  <a:schemeClr val="bg1"/>
                </a:solidFill>
              </a:rPr>
              <a:t>great a cloud of witnesses</a:t>
            </a:r>
            <a:r>
              <a:rPr lang="en-US" sz="2800" b="1" i="1" dirty="0"/>
              <a:t>, </a:t>
            </a:r>
            <a:r>
              <a:rPr lang="en-US" sz="2800" b="1" i="1" dirty="0">
                <a:solidFill>
                  <a:schemeClr val="bg1"/>
                </a:solidFill>
              </a:rPr>
              <a:t>let us lay aside every weight, and the sin which so easily ensnares us</a:t>
            </a:r>
            <a:r>
              <a:rPr lang="en-US" sz="2800" b="1" i="1" dirty="0"/>
              <a:t>, </a:t>
            </a:r>
            <a:r>
              <a:rPr lang="en-US" sz="2800" b="1" i="1" dirty="0">
                <a:solidFill>
                  <a:schemeClr val="bg1"/>
                </a:solidFill>
              </a:rPr>
              <a:t>and let us run with endurance the race that is set before us</a:t>
            </a:r>
            <a:r>
              <a:rPr lang="en-US" sz="2800" b="1" i="1" dirty="0"/>
              <a:t>, </a:t>
            </a:r>
            <a:r>
              <a:rPr lang="en-US" sz="2800" b="1" i="1" dirty="0">
                <a:solidFill>
                  <a:srgbClr val="FFFF00"/>
                </a:solidFill>
              </a:rPr>
              <a:t>looking </a:t>
            </a:r>
            <a:r>
              <a:rPr lang="en-US" sz="2800" b="1" i="1" dirty="0">
                <a:solidFill>
                  <a:schemeClr val="bg1"/>
                </a:solidFill>
              </a:rPr>
              <a:t>unto Jesus</a:t>
            </a:r>
            <a:r>
              <a:rPr lang="en-US" sz="2800" b="1" i="1" dirty="0"/>
              <a:t>, the author and finisher of our faith, who for the joy that was set before Him endured the cross, despising the shame, and has sat down at the right hand of the throne of God.”           </a:t>
            </a:r>
            <a:r>
              <a:rPr lang="en-US" dirty="0"/>
              <a:t>Hebrews 12:1-2</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http://d35brb9zkkbdsd.cloudfront.net/wp-content/uploads/2012/12/vision.jpg"/>
          <p:cNvPicPr>
            <a:picLocks noChangeAspect="1" noChangeArrowheads="1"/>
          </p:cNvPicPr>
          <p:nvPr/>
        </p:nvPicPr>
        <p:blipFill>
          <a:blip r:embed="rId2" cstate="print">
            <a:clrChange>
              <a:clrFrom>
                <a:srgbClr val="E9F3F1"/>
              </a:clrFrom>
              <a:clrTo>
                <a:srgbClr val="E9F3F1">
                  <a:alpha val="0"/>
                </a:srgbClr>
              </a:clrTo>
            </a:clrChange>
          </a:blip>
          <a:srcRect/>
          <a:stretch>
            <a:fillRect/>
          </a:stretch>
        </p:blipFill>
        <p:spPr bwMode="auto">
          <a:xfrm>
            <a:off x="6477000" y="2114550"/>
            <a:ext cx="2667000" cy="1907595"/>
          </a:xfrm>
          <a:prstGeom prst="rect">
            <a:avLst/>
          </a:prstGeom>
          <a:noFill/>
        </p:spPr>
      </p:pic>
      <p:sp>
        <p:nvSpPr>
          <p:cNvPr id="2" name="Rectangle 1"/>
          <p:cNvSpPr/>
          <p:nvPr/>
        </p:nvSpPr>
        <p:spPr>
          <a:xfrm>
            <a:off x="152400" y="209550"/>
            <a:ext cx="8686800" cy="369332"/>
          </a:xfrm>
          <a:prstGeom prst="rect">
            <a:avLst/>
          </a:prstGeom>
        </p:spPr>
        <p:txBody>
          <a:bodyPr wrap="square">
            <a:spAutoFit/>
          </a:bodyPr>
          <a:lstStyle/>
          <a:p>
            <a:r>
              <a:rPr lang="en-US" b="1" i="1" dirty="0"/>
              <a:t>“looking unto Jesus …”</a:t>
            </a:r>
            <a:endParaRPr lang="en-US" dirty="0"/>
          </a:p>
        </p:txBody>
      </p:sp>
      <p:sp>
        <p:nvSpPr>
          <p:cNvPr id="6" name="Content Placeholder 5"/>
          <p:cNvSpPr>
            <a:spLocks noGrp="1"/>
          </p:cNvSpPr>
          <p:nvPr>
            <p:ph idx="1"/>
          </p:nvPr>
        </p:nvSpPr>
        <p:spPr>
          <a:xfrm>
            <a:off x="533400" y="1962149"/>
            <a:ext cx="8229600" cy="3181351"/>
          </a:xfrm>
        </p:spPr>
        <p:txBody>
          <a:bodyPr>
            <a:normAutofit lnSpcReduction="10000"/>
          </a:bodyPr>
          <a:lstStyle/>
          <a:p>
            <a:r>
              <a:rPr lang="en-US" b="1" dirty="0"/>
              <a:t>Look to Jesus</a:t>
            </a:r>
          </a:p>
          <a:p>
            <a:pPr lvl="1"/>
            <a:r>
              <a:rPr lang="en-US" dirty="0"/>
              <a:t>His suffering  </a:t>
            </a:r>
            <a:r>
              <a:rPr lang="en-US" sz="2000" dirty="0"/>
              <a:t>(1Pet. 2:20-21)</a:t>
            </a:r>
            <a:endParaRPr lang="en-US" dirty="0"/>
          </a:p>
          <a:p>
            <a:pPr lvl="1"/>
            <a:r>
              <a:rPr lang="en-US" dirty="0"/>
              <a:t>His victory</a:t>
            </a:r>
            <a:r>
              <a:rPr lang="en-US" b="1" dirty="0"/>
              <a:t> </a:t>
            </a:r>
            <a:endParaRPr lang="en-US" sz="1600" dirty="0"/>
          </a:p>
          <a:p>
            <a:pPr lvl="1">
              <a:buNone/>
            </a:pPr>
            <a:endParaRPr lang="en-US" sz="1200" dirty="0"/>
          </a:p>
          <a:p>
            <a:r>
              <a:rPr lang="en-US" b="1" dirty="0"/>
              <a:t>Look to the future </a:t>
            </a:r>
            <a:r>
              <a:rPr lang="en-US" sz="2400" b="1" i="1" dirty="0"/>
              <a:t>“race set before us”</a:t>
            </a:r>
            <a:endParaRPr lang="en-US" b="1" i="1" dirty="0"/>
          </a:p>
          <a:p>
            <a:pPr lvl="1"/>
            <a:endParaRPr lang="en-US" sz="1300" dirty="0"/>
          </a:p>
          <a:p>
            <a:r>
              <a:rPr lang="en-US" b="1" dirty="0"/>
              <a:t>Look to the “cloud of witnesses”  </a:t>
            </a:r>
          </a:p>
          <a:p>
            <a:pPr lvl="1"/>
            <a:endParaRPr lang="en-US" sz="2000" dirty="0"/>
          </a:p>
        </p:txBody>
      </p:sp>
      <p:sp>
        <p:nvSpPr>
          <p:cNvPr id="7" name="Rounded Rectangle 6"/>
          <p:cNvSpPr/>
          <p:nvPr/>
        </p:nvSpPr>
        <p:spPr>
          <a:xfrm>
            <a:off x="838200" y="895350"/>
            <a:ext cx="7467600" cy="6858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n w="11430"/>
                <a:solidFill>
                  <a:schemeClr val="bg1"/>
                </a:solidFill>
                <a:effectLst>
                  <a:outerShdw blurRad="50800" dist="39000" dir="5460000" algn="tl">
                    <a:srgbClr val="000000">
                      <a:alpha val="38000"/>
                    </a:srgbClr>
                  </a:outerShdw>
                </a:effectLst>
              </a:rPr>
              <a:t>It Requires Vision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2" descr="http://comportcorp.com/wp-content/uploads/2012/02/Long_Distance_Running-e1329800041782-970x355.jpg"/>
          <p:cNvPicPr>
            <a:picLocks noChangeAspect="1" noChangeArrowheads="1"/>
          </p:cNvPicPr>
          <p:nvPr/>
        </p:nvPicPr>
        <p:blipFill>
          <a:blip r:embed="rId2" cstate="print"/>
          <a:srcRect/>
          <a:stretch>
            <a:fillRect/>
          </a:stretch>
        </p:blipFill>
        <p:spPr bwMode="auto">
          <a:xfrm>
            <a:off x="0" y="971550"/>
            <a:ext cx="9144000" cy="4171950"/>
          </a:xfrm>
          <a:prstGeom prst="rect">
            <a:avLst/>
          </a:prstGeom>
          <a:noFill/>
        </p:spPr>
      </p:pic>
      <p:sp>
        <p:nvSpPr>
          <p:cNvPr id="3" name="Rectangle 2"/>
          <p:cNvSpPr/>
          <p:nvPr/>
        </p:nvSpPr>
        <p:spPr>
          <a:xfrm>
            <a:off x="228600" y="0"/>
            <a:ext cx="86868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solidFill>
                  <a:schemeClr val="accent3">
                    <a:lumMod val="60000"/>
                    <a:lumOff val="40000"/>
                  </a:schemeClr>
                </a:solidFill>
                <a:effectLst>
                  <a:outerShdw blurRad="50800" dist="39000" dir="5460000" algn="tl">
                    <a:srgbClr val="000000">
                      <a:alpha val="38000"/>
                    </a:srgbClr>
                  </a:outerShdw>
                </a:effectLst>
              </a:rPr>
              <a:t>The Race Before Us    </a:t>
            </a:r>
            <a:r>
              <a:rPr lang="en-US" sz="2800" b="1" cap="none" spc="0" dirty="0">
                <a:ln w="11430"/>
                <a:solidFill>
                  <a:schemeClr val="accent3">
                    <a:lumMod val="60000"/>
                    <a:lumOff val="40000"/>
                  </a:schemeClr>
                </a:solidFill>
                <a:effectLst>
                  <a:outerShdw blurRad="50800" dist="39000" dir="5460000" algn="tl">
                    <a:srgbClr val="000000">
                      <a:alpha val="38000"/>
                    </a:srgbClr>
                  </a:outerShdw>
                </a:effectLst>
              </a:rPr>
              <a:t>Hebrews 12:1-2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2" descr="http://comportcorp.com/wp-content/uploads/2012/02/Long_Distance_Running-e1329800041782-970x355.jpg"/>
          <p:cNvPicPr>
            <a:picLocks noChangeAspect="1" noChangeArrowheads="1"/>
          </p:cNvPicPr>
          <p:nvPr/>
        </p:nvPicPr>
        <p:blipFill>
          <a:blip r:embed="rId2" cstate="print"/>
          <a:srcRect/>
          <a:stretch>
            <a:fillRect/>
          </a:stretch>
        </p:blipFill>
        <p:spPr bwMode="auto">
          <a:xfrm>
            <a:off x="0" y="971550"/>
            <a:ext cx="9144000" cy="4171950"/>
          </a:xfrm>
          <a:prstGeom prst="rect">
            <a:avLst/>
          </a:prstGeom>
          <a:noFill/>
        </p:spPr>
      </p:pic>
      <p:sp>
        <p:nvSpPr>
          <p:cNvPr id="3" name="Rectangle 2"/>
          <p:cNvSpPr/>
          <p:nvPr/>
        </p:nvSpPr>
        <p:spPr>
          <a:xfrm>
            <a:off x="228600" y="0"/>
            <a:ext cx="86868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solidFill>
                  <a:schemeClr val="accent3">
                    <a:lumMod val="60000"/>
                    <a:lumOff val="40000"/>
                  </a:schemeClr>
                </a:solidFill>
                <a:effectLst>
                  <a:outerShdw blurRad="50800" dist="39000" dir="5460000" algn="tl">
                    <a:srgbClr val="000000">
                      <a:alpha val="38000"/>
                    </a:srgbClr>
                  </a:outerShdw>
                </a:effectLst>
              </a:rPr>
              <a:t>The Race Before Us    </a:t>
            </a:r>
            <a:r>
              <a:rPr lang="en-US" sz="2800" b="1" cap="none" spc="0" dirty="0">
                <a:ln w="11430"/>
                <a:solidFill>
                  <a:schemeClr val="accent3">
                    <a:lumMod val="60000"/>
                    <a:lumOff val="40000"/>
                  </a:schemeClr>
                </a:solidFill>
                <a:effectLst>
                  <a:outerShdw blurRad="50800" dist="39000" dir="5460000" algn="tl">
                    <a:srgbClr val="000000">
                      <a:alpha val="38000"/>
                    </a:srgbClr>
                  </a:outerShdw>
                </a:effectLst>
              </a:rPr>
              <a:t>Hebrews 12:1-2</a:t>
            </a:r>
          </a:p>
        </p:txBody>
      </p:sp>
      <p:sp>
        <p:nvSpPr>
          <p:cNvPr id="4" name="Rounded Rectangle 3"/>
          <p:cNvSpPr/>
          <p:nvPr/>
        </p:nvSpPr>
        <p:spPr>
          <a:xfrm>
            <a:off x="990600" y="1123950"/>
            <a:ext cx="6858000" cy="838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Get into the race – obey the gospel</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2" descr="http://comportcorp.com/wp-content/uploads/2012/02/Long_Distance_Running-e1329800041782-970x355.jpg"/>
          <p:cNvPicPr>
            <a:picLocks noChangeAspect="1" noChangeArrowheads="1"/>
          </p:cNvPicPr>
          <p:nvPr/>
        </p:nvPicPr>
        <p:blipFill>
          <a:blip r:embed="rId2" cstate="print"/>
          <a:srcRect/>
          <a:stretch>
            <a:fillRect/>
          </a:stretch>
        </p:blipFill>
        <p:spPr bwMode="auto">
          <a:xfrm>
            <a:off x="0" y="971550"/>
            <a:ext cx="9144000" cy="4171950"/>
          </a:xfrm>
          <a:prstGeom prst="rect">
            <a:avLst/>
          </a:prstGeom>
          <a:noFill/>
        </p:spPr>
      </p:pic>
      <p:sp>
        <p:nvSpPr>
          <p:cNvPr id="3" name="Rectangle 2"/>
          <p:cNvSpPr/>
          <p:nvPr/>
        </p:nvSpPr>
        <p:spPr>
          <a:xfrm>
            <a:off x="228600" y="0"/>
            <a:ext cx="86868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solidFill>
                  <a:schemeClr val="accent3">
                    <a:lumMod val="60000"/>
                    <a:lumOff val="40000"/>
                  </a:schemeClr>
                </a:solidFill>
                <a:effectLst>
                  <a:outerShdw blurRad="50800" dist="39000" dir="5460000" algn="tl">
                    <a:srgbClr val="000000">
                      <a:alpha val="38000"/>
                    </a:srgbClr>
                  </a:outerShdw>
                </a:effectLst>
              </a:rPr>
              <a:t>The Race Before Us    </a:t>
            </a:r>
            <a:r>
              <a:rPr lang="en-US" sz="2800" b="1" cap="none" spc="0" dirty="0">
                <a:ln w="11430"/>
                <a:solidFill>
                  <a:schemeClr val="accent3">
                    <a:lumMod val="60000"/>
                    <a:lumOff val="40000"/>
                  </a:schemeClr>
                </a:solidFill>
                <a:effectLst>
                  <a:outerShdw blurRad="50800" dist="39000" dir="5460000" algn="tl">
                    <a:srgbClr val="000000">
                      <a:alpha val="38000"/>
                    </a:srgbClr>
                  </a:outerShdw>
                </a:effectLst>
              </a:rPr>
              <a:t>Hebrews 12:1-2</a:t>
            </a:r>
          </a:p>
        </p:txBody>
      </p:sp>
      <p:sp>
        <p:nvSpPr>
          <p:cNvPr id="4" name="Rounded Rectangle 3"/>
          <p:cNvSpPr/>
          <p:nvPr/>
        </p:nvSpPr>
        <p:spPr>
          <a:xfrm>
            <a:off x="990600" y="1123950"/>
            <a:ext cx="6858000" cy="20574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Get into the race – obey the gospel</a:t>
            </a:r>
          </a:p>
          <a:p>
            <a:pPr algn="ctr"/>
            <a:endParaRPr lang="en-US" sz="2400" dirty="0"/>
          </a:p>
          <a:p>
            <a:pPr algn="ctr"/>
            <a:r>
              <a:rPr lang="en-US" sz="5400" b="1" i="1" dirty="0"/>
              <a:t>Run to the finish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Oval 1"/>
          <p:cNvSpPr/>
          <p:nvPr/>
        </p:nvSpPr>
        <p:spPr>
          <a:xfrm>
            <a:off x="8229600" y="4552950"/>
            <a:ext cx="609600" cy="3810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alibri" pitchFamily="34" charset="0"/>
              </a:rPr>
              <a:t>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2" descr="http://comportcorp.com/wp-content/uploads/2012/02/Long_Distance_Running-e1329800041782-970x355.jpg"/>
          <p:cNvPicPr>
            <a:picLocks noChangeAspect="1" noChangeArrowheads="1"/>
          </p:cNvPicPr>
          <p:nvPr/>
        </p:nvPicPr>
        <p:blipFill>
          <a:blip r:embed="rId2" cstate="print"/>
          <a:srcRect/>
          <a:stretch>
            <a:fillRect/>
          </a:stretch>
        </p:blipFill>
        <p:spPr bwMode="auto">
          <a:xfrm>
            <a:off x="0" y="971550"/>
            <a:ext cx="9144000" cy="4171950"/>
          </a:xfrm>
          <a:prstGeom prst="rect">
            <a:avLst/>
          </a:prstGeom>
          <a:noFill/>
        </p:spPr>
      </p:pic>
      <p:sp>
        <p:nvSpPr>
          <p:cNvPr id="3" name="Rectangle 2"/>
          <p:cNvSpPr/>
          <p:nvPr/>
        </p:nvSpPr>
        <p:spPr>
          <a:xfrm>
            <a:off x="228600" y="0"/>
            <a:ext cx="86868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solidFill>
                  <a:schemeClr val="accent3">
                    <a:lumMod val="60000"/>
                    <a:lumOff val="40000"/>
                  </a:schemeClr>
                </a:solidFill>
                <a:effectLst>
                  <a:outerShdw blurRad="50800" dist="39000" dir="5460000" algn="tl">
                    <a:srgbClr val="000000">
                      <a:alpha val="38000"/>
                    </a:srgbClr>
                  </a:outerShdw>
                </a:effectLst>
              </a:rPr>
              <a:t>The Race Before Us    </a:t>
            </a:r>
            <a:r>
              <a:rPr lang="en-US" sz="2800" b="1" cap="none" spc="0" dirty="0">
                <a:ln w="11430"/>
                <a:solidFill>
                  <a:schemeClr val="accent3">
                    <a:lumMod val="60000"/>
                    <a:lumOff val="40000"/>
                  </a:schemeClr>
                </a:solidFill>
                <a:effectLst>
                  <a:outerShdw blurRad="50800" dist="39000" dir="5460000" algn="tl">
                    <a:srgbClr val="000000">
                      <a:alpha val="38000"/>
                    </a:srgbClr>
                  </a:outerShdw>
                </a:effectLst>
              </a:rPr>
              <a:t>Hebrews 12:1-2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2" descr="http://comportcorp.com/wp-content/uploads/2012/02/Long_Distance_Running-e1329800041782-970x355.jpg"/>
          <p:cNvPicPr>
            <a:picLocks noChangeAspect="1" noChangeArrowheads="1"/>
          </p:cNvPicPr>
          <p:nvPr/>
        </p:nvPicPr>
        <p:blipFill>
          <a:blip r:embed="rId2" cstate="print"/>
          <a:srcRect/>
          <a:stretch>
            <a:fillRect/>
          </a:stretch>
        </p:blipFill>
        <p:spPr bwMode="auto">
          <a:xfrm>
            <a:off x="0" y="971550"/>
            <a:ext cx="9144000" cy="4171950"/>
          </a:xfrm>
          <a:prstGeom prst="rect">
            <a:avLst/>
          </a:prstGeom>
          <a:noFill/>
        </p:spPr>
      </p:pic>
      <p:sp>
        <p:nvSpPr>
          <p:cNvPr id="3" name="Rectangle 2"/>
          <p:cNvSpPr/>
          <p:nvPr/>
        </p:nvSpPr>
        <p:spPr>
          <a:xfrm>
            <a:off x="228600" y="0"/>
            <a:ext cx="86868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solidFill>
                  <a:schemeClr val="accent3">
                    <a:lumMod val="60000"/>
                    <a:lumOff val="40000"/>
                  </a:schemeClr>
                </a:solidFill>
                <a:effectLst>
                  <a:outerShdw blurRad="50800" dist="39000" dir="5460000" algn="tl">
                    <a:srgbClr val="000000">
                      <a:alpha val="38000"/>
                    </a:srgbClr>
                  </a:outerShdw>
                </a:effectLst>
              </a:rPr>
              <a:t>The Race Before Us    </a:t>
            </a:r>
            <a:r>
              <a:rPr lang="en-US" sz="2800" b="1" cap="none" spc="0" dirty="0">
                <a:ln w="11430"/>
                <a:solidFill>
                  <a:schemeClr val="accent3">
                    <a:lumMod val="60000"/>
                    <a:lumOff val="40000"/>
                  </a:schemeClr>
                </a:solidFill>
                <a:effectLst>
                  <a:outerShdw blurRad="50800" dist="39000" dir="5460000" algn="tl">
                    <a:srgbClr val="000000">
                      <a:alpha val="38000"/>
                    </a:srgbClr>
                  </a:outerShdw>
                </a:effectLst>
              </a:rPr>
              <a:t>Hebrews 12:1-2</a:t>
            </a:r>
          </a:p>
        </p:txBody>
      </p:sp>
      <p:sp>
        <p:nvSpPr>
          <p:cNvPr id="4" name="Rounded Rectangle 3"/>
          <p:cNvSpPr/>
          <p:nvPr/>
        </p:nvSpPr>
        <p:spPr>
          <a:xfrm>
            <a:off x="228600" y="1123950"/>
            <a:ext cx="8686800" cy="3886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t>“Therefore we also, since we are surrounded by so great a cloud of witnesses, let us lay aside every weight, and the sin which so easily ensnares us, and let us run with endurance the race that is set before us, looking unto Jesus, the author and finisher of our faith, who for the joy that was set before Him endured the cross, despising the shame, and has sat down at the right hand of the throne of God.”           </a:t>
            </a:r>
            <a:r>
              <a:rPr lang="en-US" dirty="0"/>
              <a:t>Hebrews 12:1-2</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2" descr="http://comportcorp.com/wp-content/uploads/2012/02/Long_Distance_Running-e1329800041782-970x355.jpg"/>
          <p:cNvPicPr>
            <a:picLocks noChangeAspect="1" noChangeArrowheads="1"/>
          </p:cNvPicPr>
          <p:nvPr/>
        </p:nvPicPr>
        <p:blipFill>
          <a:blip r:embed="rId2" cstate="print"/>
          <a:srcRect/>
          <a:stretch>
            <a:fillRect/>
          </a:stretch>
        </p:blipFill>
        <p:spPr bwMode="auto">
          <a:xfrm>
            <a:off x="0" y="971550"/>
            <a:ext cx="9144000" cy="4171950"/>
          </a:xfrm>
          <a:prstGeom prst="rect">
            <a:avLst/>
          </a:prstGeom>
          <a:noFill/>
        </p:spPr>
      </p:pic>
      <p:sp>
        <p:nvSpPr>
          <p:cNvPr id="3" name="Rectangle 2"/>
          <p:cNvSpPr/>
          <p:nvPr/>
        </p:nvSpPr>
        <p:spPr>
          <a:xfrm>
            <a:off x="228600" y="0"/>
            <a:ext cx="86868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solidFill>
                  <a:schemeClr val="accent3">
                    <a:lumMod val="60000"/>
                    <a:lumOff val="40000"/>
                  </a:schemeClr>
                </a:solidFill>
                <a:effectLst>
                  <a:outerShdw blurRad="50800" dist="39000" dir="5460000" algn="tl">
                    <a:srgbClr val="000000">
                      <a:alpha val="38000"/>
                    </a:srgbClr>
                  </a:outerShdw>
                </a:effectLst>
              </a:rPr>
              <a:t>The Race Before Us    </a:t>
            </a:r>
            <a:r>
              <a:rPr lang="en-US" sz="2800" b="1" cap="none" spc="0" dirty="0">
                <a:ln w="11430"/>
                <a:solidFill>
                  <a:schemeClr val="accent3">
                    <a:lumMod val="60000"/>
                    <a:lumOff val="40000"/>
                  </a:schemeClr>
                </a:solidFill>
                <a:effectLst>
                  <a:outerShdw blurRad="50800" dist="39000" dir="5460000" algn="tl">
                    <a:srgbClr val="000000">
                      <a:alpha val="38000"/>
                    </a:srgbClr>
                  </a:outerShdw>
                </a:effectLst>
              </a:rPr>
              <a:t>Hebrews 12:1-2</a:t>
            </a:r>
          </a:p>
        </p:txBody>
      </p:sp>
      <p:sp>
        <p:nvSpPr>
          <p:cNvPr id="4" name="Rounded Rectangle 3"/>
          <p:cNvSpPr/>
          <p:nvPr/>
        </p:nvSpPr>
        <p:spPr>
          <a:xfrm>
            <a:off x="228600" y="1123950"/>
            <a:ext cx="8686800" cy="3886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t>“Therefore we also, since we are surrounded by so </a:t>
            </a:r>
            <a:r>
              <a:rPr lang="en-US" sz="2800" b="1" i="1" dirty="0">
                <a:solidFill>
                  <a:srgbClr val="FFFF00"/>
                </a:solidFill>
              </a:rPr>
              <a:t>great a cloud of witnesses</a:t>
            </a:r>
            <a:r>
              <a:rPr lang="en-US" sz="2800" b="1" i="1" dirty="0"/>
              <a:t>, let us lay aside every weight, and the sin which so easily ensnares us, and let us run with endurance the race that is set before us, looking unto Jesus, the author and finisher of our faith, who for the joy that was set before Him endured the cross, despising the shame, and has sat down at the right hand of the throne of God.”           </a:t>
            </a:r>
            <a:r>
              <a:rPr lang="en-US" dirty="0"/>
              <a:t>Hebrews 12:1-2</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2" descr="http://comportcorp.com/wp-content/uploads/2012/02/Long_Distance_Running-e1329800041782-970x355.jpg"/>
          <p:cNvPicPr>
            <a:picLocks noChangeAspect="1" noChangeArrowheads="1"/>
          </p:cNvPicPr>
          <p:nvPr/>
        </p:nvPicPr>
        <p:blipFill>
          <a:blip r:embed="rId2" cstate="print"/>
          <a:srcRect/>
          <a:stretch>
            <a:fillRect/>
          </a:stretch>
        </p:blipFill>
        <p:spPr bwMode="auto">
          <a:xfrm>
            <a:off x="0" y="971550"/>
            <a:ext cx="9144000" cy="4171950"/>
          </a:xfrm>
          <a:prstGeom prst="rect">
            <a:avLst/>
          </a:prstGeom>
          <a:noFill/>
        </p:spPr>
      </p:pic>
      <p:sp>
        <p:nvSpPr>
          <p:cNvPr id="3" name="Rectangle 2"/>
          <p:cNvSpPr/>
          <p:nvPr/>
        </p:nvSpPr>
        <p:spPr>
          <a:xfrm>
            <a:off x="228600" y="0"/>
            <a:ext cx="86868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solidFill>
                  <a:schemeClr val="accent3">
                    <a:lumMod val="60000"/>
                    <a:lumOff val="40000"/>
                  </a:schemeClr>
                </a:solidFill>
                <a:effectLst>
                  <a:outerShdw blurRad="50800" dist="39000" dir="5460000" algn="tl">
                    <a:srgbClr val="000000">
                      <a:alpha val="38000"/>
                    </a:srgbClr>
                  </a:outerShdw>
                </a:effectLst>
              </a:rPr>
              <a:t>The Race Before Us    </a:t>
            </a:r>
            <a:r>
              <a:rPr lang="en-US" sz="2800" b="1" cap="none" spc="0" dirty="0">
                <a:ln w="11430"/>
                <a:solidFill>
                  <a:schemeClr val="accent3">
                    <a:lumMod val="60000"/>
                    <a:lumOff val="40000"/>
                  </a:schemeClr>
                </a:solidFill>
                <a:effectLst>
                  <a:outerShdw blurRad="50800" dist="39000" dir="5460000" algn="tl">
                    <a:srgbClr val="000000">
                      <a:alpha val="38000"/>
                    </a:srgbClr>
                  </a:outerShdw>
                </a:effectLst>
              </a:rPr>
              <a:t>Hebrews 12:1-2</a:t>
            </a:r>
          </a:p>
        </p:txBody>
      </p:sp>
      <p:sp>
        <p:nvSpPr>
          <p:cNvPr id="4" name="Rounded Rectangle 3"/>
          <p:cNvSpPr/>
          <p:nvPr/>
        </p:nvSpPr>
        <p:spPr>
          <a:xfrm>
            <a:off x="228600" y="1123950"/>
            <a:ext cx="8686800" cy="3886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t>“Therefore we also, since we are surrounded by so </a:t>
            </a:r>
            <a:r>
              <a:rPr lang="en-US" sz="2800" b="1" i="1" dirty="0">
                <a:solidFill>
                  <a:schemeClr val="bg1"/>
                </a:solidFill>
              </a:rPr>
              <a:t>great a cloud of witnesses</a:t>
            </a:r>
            <a:r>
              <a:rPr lang="en-US" sz="2800" b="1" i="1" dirty="0"/>
              <a:t>, </a:t>
            </a:r>
            <a:r>
              <a:rPr lang="en-US" sz="2800" b="1" i="1" dirty="0">
                <a:solidFill>
                  <a:srgbClr val="FFFF00"/>
                </a:solidFill>
              </a:rPr>
              <a:t>let us lay aside every weight, and the sin which so easily ensnares us</a:t>
            </a:r>
            <a:r>
              <a:rPr lang="en-US" sz="2800" b="1" i="1" dirty="0"/>
              <a:t>, and let us run with endurance the race that is set before us, looking unto Jesus, the author and finisher of our faith, who for the joy that was set before Him endured the cross, despising the shame, and has sat down at the right hand of the throne of God.”           </a:t>
            </a:r>
            <a:r>
              <a:rPr lang="en-US" dirty="0"/>
              <a:t>Hebrews 12:1-2</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lbc-rs.org/wp-content/uploads/2012/02/weights-vector.jpg"/>
          <p:cNvPicPr>
            <a:picLocks noChangeAspect="1" noChangeArrowheads="1"/>
          </p:cNvPicPr>
          <p:nvPr/>
        </p:nvPicPr>
        <p:blipFill>
          <a:blip r:embed="rId2" cstate="print"/>
          <a:srcRect/>
          <a:stretch>
            <a:fillRect/>
          </a:stretch>
        </p:blipFill>
        <p:spPr bwMode="auto">
          <a:xfrm>
            <a:off x="5791200" y="2038350"/>
            <a:ext cx="2959864" cy="1981200"/>
          </a:xfrm>
          <a:prstGeom prst="rect">
            <a:avLst/>
          </a:prstGeom>
          <a:noFill/>
        </p:spPr>
      </p:pic>
      <p:sp>
        <p:nvSpPr>
          <p:cNvPr id="2" name="Rectangle 1"/>
          <p:cNvSpPr/>
          <p:nvPr/>
        </p:nvSpPr>
        <p:spPr>
          <a:xfrm>
            <a:off x="152400" y="209550"/>
            <a:ext cx="8686800" cy="369332"/>
          </a:xfrm>
          <a:prstGeom prst="rect">
            <a:avLst/>
          </a:prstGeom>
        </p:spPr>
        <p:txBody>
          <a:bodyPr wrap="square">
            <a:spAutoFit/>
          </a:bodyPr>
          <a:lstStyle/>
          <a:p>
            <a:r>
              <a:rPr lang="en-US" b="1" i="1" dirty="0"/>
              <a:t>“let us lay aside every weight, and the sin which so easily ensnares us…”</a:t>
            </a:r>
            <a:endParaRPr lang="en-US" dirty="0"/>
          </a:p>
        </p:txBody>
      </p:sp>
      <p:sp>
        <p:nvSpPr>
          <p:cNvPr id="6" name="Content Placeholder 5"/>
          <p:cNvSpPr>
            <a:spLocks noGrp="1"/>
          </p:cNvSpPr>
          <p:nvPr>
            <p:ph idx="1"/>
          </p:nvPr>
        </p:nvSpPr>
        <p:spPr>
          <a:xfrm>
            <a:off x="533400" y="1962149"/>
            <a:ext cx="8229600" cy="3048001"/>
          </a:xfrm>
        </p:spPr>
        <p:txBody>
          <a:bodyPr>
            <a:normAutofit/>
          </a:bodyPr>
          <a:lstStyle/>
          <a:p>
            <a:r>
              <a:rPr lang="en-US" b="1" dirty="0"/>
              <a:t>From the weight of sin</a:t>
            </a:r>
          </a:p>
          <a:p>
            <a:pPr lvl="1"/>
            <a:r>
              <a:rPr lang="en-US" dirty="0"/>
              <a:t>It’s guilt and it’s practice</a:t>
            </a:r>
          </a:p>
          <a:p>
            <a:pPr lvl="1">
              <a:buNone/>
            </a:pPr>
            <a:endParaRPr lang="en-US" sz="1400" dirty="0"/>
          </a:p>
          <a:p>
            <a:r>
              <a:rPr lang="en-US" b="1" dirty="0"/>
              <a:t>From every hindrance</a:t>
            </a:r>
          </a:p>
          <a:p>
            <a:pPr lvl="1"/>
            <a:r>
              <a:rPr lang="en-US" dirty="0"/>
              <a:t>Things that choke out the word  </a:t>
            </a:r>
            <a:r>
              <a:rPr lang="en-US" sz="2000" dirty="0"/>
              <a:t>(Mark 4:19)</a:t>
            </a:r>
            <a:endParaRPr lang="en-US" dirty="0"/>
          </a:p>
          <a:p>
            <a:pPr lvl="1"/>
            <a:r>
              <a:rPr lang="en-US" dirty="0"/>
              <a:t>People and relationships that hinder  </a:t>
            </a:r>
            <a:r>
              <a:rPr lang="en-US" sz="2000" dirty="0"/>
              <a:t>(Matt. 10:37)</a:t>
            </a:r>
            <a:endParaRPr lang="en-US" dirty="0"/>
          </a:p>
        </p:txBody>
      </p:sp>
      <p:sp>
        <p:nvSpPr>
          <p:cNvPr id="7" name="Rounded Rectangle 6"/>
          <p:cNvSpPr/>
          <p:nvPr/>
        </p:nvSpPr>
        <p:spPr>
          <a:xfrm>
            <a:off x="838200" y="895350"/>
            <a:ext cx="7467600" cy="6858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n w="11430"/>
                <a:solidFill>
                  <a:schemeClr val="bg1"/>
                </a:solidFill>
                <a:effectLst>
                  <a:outerShdw blurRad="50800" dist="39000" dir="5460000" algn="tl">
                    <a:srgbClr val="000000">
                      <a:alpha val="38000"/>
                    </a:srgbClr>
                  </a:outerShdw>
                </a:effectLst>
              </a:rPr>
              <a:t>It Requires Freedom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2" descr="http://comportcorp.com/wp-content/uploads/2012/02/Long_Distance_Running-e1329800041782-970x355.jpg"/>
          <p:cNvPicPr>
            <a:picLocks noChangeAspect="1" noChangeArrowheads="1"/>
          </p:cNvPicPr>
          <p:nvPr/>
        </p:nvPicPr>
        <p:blipFill>
          <a:blip r:embed="rId2" cstate="print"/>
          <a:srcRect/>
          <a:stretch>
            <a:fillRect/>
          </a:stretch>
        </p:blipFill>
        <p:spPr bwMode="auto">
          <a:xfrm>
            <a:off x="0" y="971550"/>
            <a:ext cx="9144000" cy="4171950"/>
          </a:xfrm>
          <a:prstGeom prst="rect">
            <a:avLst/>
          </a:prstGeom>
          <a:noFill/>
        </p:spPr>
      </p:pic>
      <p:sp>
        <p:nvSpPr>
          <p:cNvPr id="3" name="Rectangle 2"/>
          <p:cNvSpPr/>
          <p:nvPr/>
        </p:nvSpPr>
        <p:spPr>
          <a:xfrm>
            <a:off x="228600" y="0"/>
            <a:ext cx="86868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solidFill>
                  <a:schemeClr val="accent3">
                    <a:lumMod val="60000"/>
                    <a:lumOff val="40000"/>
                  </a:schemeClr>
                </a:solidFill>
                <a:effectLst>
                  <a:outerShdw blurRad="50800" dist="39000" dir="5460000" algn="tl">
                    <a:srgbClr val="000000">
                      <a:alpha val="38000"/>
                    </a:srgbClr>
                  </a:outerShdw>
                </a:effectLst>
              </a:rPr>
              <a:t>The Race Before Us    </a:t>
            </a:r>
            <a:r>
              <a:rPr lang="en-US" sz="2800" b="1" cap="none" spc="0" dirty="0">
                <a:ln w="11430"/>
                <a:solidFill>
                  <a:schemeClr val="accent3">
                    <a:lumMod val="60000"/>
                    <a:lumOff val="40000"/>
                  </a:schemeClr>
                </a:solidFill>
                <a:effectLst>
                  <a:outerShdw blurRad="50800" dist="39000" dir="5460000" algn="tl">
                    <a:srgbClr val="000000">
                      <a:alpha val="38000"/>
                    </a:srgbClr>
                  </a:outerShdw>
                </a:effectLst>
              </a:rPr>
              <a:t>Hebrews 12:1-2</a:t>
            </a:r>
          </a:p>
        </p:txBody>
      </p:sp>
      <p:sp>
        <p:nvSpPr>
          <p:cNvPr id="4" name="Rounded Rectangle 3"/>
          <p:cNvSpPr/>
          <p:nvPr/>
        </p:nvSpPr>
        <p:spPr>
          <a:xfrm>
            <a:off x="228600" y="1123950"/>
            <a:ext cx="8686800" cy="3886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t>“Therefore we also, since we are surrounded by so </a:t>
            </a:r>
            <a:r>
              <a:rPr lang="en-US" sz="2800" b="1" i="1" dirty="0">
                <a:solidFill>
                  <a:schemeClr val="bg1"/>
                </a:solidFill>
              </a:rPr>
              <a:t>great a cloud of witnesses</a:t>
            </a:r>
            <a:r>
              <a:rPr lang="en-US" sz="2800" b="1" i="1" dirty="0"/>
              <a:t>, </a:t>
            </a:r>
            <a:r>
              <a:rPr lang="en-US" sz="2800" b="1" i="1" dirty="0">
                <a:solidFill>
                  <a:schemeClr val="bg1"/>
                </a:solidFill>
              </a:rPr>
              <a:t>let us lay aside every weight, and the sin which so easily ensnares us</a:t>
            </a:r>
            <a:r>
              <a:rPr lang="en-US" sz="2800" b="1" i="1" dirty="0"/>
              <a:t>, </a:t>
            </a:r>
            <a:r>
              <a:rPr lang="en-US" sz="2800" b="1" i="1" dirty="0">
                <a:solidFill>
                  <a:srgbClr val="FFFF00"/>
                </a:solidFill>
              </a:rPr>
              <a:t>and let us run with endurance the race that is set before us</a:t>
            </a:r>
            <a:r>
              <a:rPr lang="en-US" sz="2800" b="1" i="1" dirty="0"/>
              <a:t>, looking unto Jesus, the author and finisher of our faith, who for the joy that was set before Him endured the cross, despising the shame, and has sat down at the right hand of the throne of God.”           </a:t>
            </a:r>
            <a:r>
              <a:rPr lang="en-US" dirty="0"/>
              <a:t>Hebrews 12:1-2</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addins.whig.com/blogs/steviedirt/wp-content/uploads/2014/01/medalsolympic-medals.jpg"/>
          <p:cNvPicPr>
            <a:picLocks noChangeAspect="1" noChangeArrowheads="1"/>
          </p:cNvPicPr>
          <p:nvPr/>
        </p:nvPicPr>
        <p:blipFill>
          <a:blip r:embed="rId2" cstate="print"/>
          <a:srcRect/>
          <a:stretch>
            <a:fillRect/>
          </a:stretch>
        </p:blipFill>
        <p:spPr bwMode="auto">
          <a:xfrm>
            <a:off x="5596528" y="1581150"/>
            <a:ext cx="3547472" cy="2362200"/>
          </a:xfrm>
          <a:prstGeom prst="rect">
            <a:avLst/>
          </a:prstGeom>
          <a:noFill/>
        </p:spPr>
      </p:pic>
      <p:sp>
        <p:nvSpPr>
          <p:cNvPr id="2" name="Rectangle 1"/>
          <p:cNvSpPr/>
          <p:nvPr/>
        </p:nvSpPr>
        <p:spPr>
          <a:xfrm>
            <a:off x="152400" y="209550"/>
            <a:ext cx="8686800" cy="369332"/>
          </a:xfrm>
          <a:prstGeom prst="rect">
            <a:avLst/>
          </a:prstGeom>
        </p:spPr>
        <p:txBody>
          <a:bodyPr wrap="square">
            <a:spAutoFit/>
          </a:bodyPr>
          <a:lstStyle/>
          <a:p>
            <a:r>
              <a:rPr lang="en-US" b="1" i="1" dirty="0"/>
              <a:t>“and let us run with endurance the race that is set before us …”</a:t>
            </a:r>
            <a:endParaRPr lang="en-US" dirty="0"/>
          </a:p>
        </p:txBody>
      </p:sp>
      <p:sp>
        <p:nvSpPr>
          <p:cNvPr id="6" name="Content Placeholder 5"/>
          <p:cNvSpPr>
            <a:spLocks noGrp="1"/>
          </p:cNvSpPr>
          <p:nvPr>
            <p:ph idx="1"/>
          </p:nvPr>
        </p:nvSpPr>
        <p:spPr>
          <a:xfrm>
            <a:off x="533400" y="1962149"/>
            <a:ext cx="8229600" cy="3048001"/>
          </a:xfrm>
        </p:spPr>
        <p:txBody>
          <a:bodyPr>
            <a:normAutofit/>
          </a:bodyPr>
          <a:lstStyle/>
          <a:p>
            <a:r>
              <a:rPr lang="en-US" b="1" dirty="0"/>
              <a:t>Must work</a:t>
            </a:r>
          </a:p>
          <a:p>
            <a:pPr lvl="1"/>
            <a:r>
              <a:rPr lang="en-US" sz="2000" dirty="0"/>
              <a:t>Phil. 2:12; 1Cor. 15:58; 16:10</a:t>
            </a:r>
          </a:p>
          <a:p>
            <a:pPr lvl="1">
              <a:buNone/>
            </a:pPr>
            <a:endParaRPr lang="en-US" sz="1400" dirty="0"/>
          </a:p>
          <a:p>
            <a:r>
              <a:rPr lang="en-US" b="1" dirty="0"/>
              <a:t>Must strive</a:t>
            </a:r>
          </a:p>
          <a:p>
            <a:pPr lvl="1"/>
            <a:r>
              <a:rPr lang="en-US" sz="2000" dirty="0"/>
              <a:t>Luke 13:24; Phil. 1:27</a:t>
            </a:r>
          </a:p>
        </p:txBody>
      </p:sp>
      <p:sp>
        <p:nvSpPr>
          <p:cNvPr id="7" name="Rounded Rectangle 6"/>
          <p:cNvSpPr/>
          <p:nvPr/>
        </p:nvSpPr>
        <p:spPr>
          <a:xfrm>
            <a:off x="838200" y="895350"/>
            <a:ext cx="7467600" cy="6858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n w="11430"/>
                <a:solidFill>
                  <a:schemeClr val="bg1"/>
                </a:solidFill>
                <a:effectLst>
                  <a:outerShdw blurRad="50800" dist="39000" dir="5460000" algn="tl">
                    <a:srgbClr val="000000">
                      <a:alpha val="38000"/>
                    </a:srgbClr>
                  </a:outerShdw>
                </a:effectLst>
              </a:rPr>
              <a:t>It Requires Effort </a:t>
            </a:r>
            <a:r>
              <a:rPr lang="en-US" sz="3200" b="1" dirty="0">
                <a:ln w="11430"/>
                <a:solidFill>
                  <a:schemeClr val="bg1"/>
                </a:solidFill>
                <a:effectLst>
                  <a:outerShdw blurRad="50800" dist="39000" dir="5460000" algn="tl">
                    <a:srgbClr val="000000">
                      <a:alpha val="38000"/>
                    </a:srgbClr>
                  </a:outerShdw>
                </a:effectLst>
              </a:rPr>
              <a:t>(“Run”)</a:t>
            </a:r>
            <a:endParaRPr lang="en-US" sz="4400" b="1" dirty="0">
              <a:ln w="11430"/>
              <a:solidFill>
                <a:schemeClr val="bg1"/>
              </a:solidFill>
              <a:effectLst>
                <a:outerShdw blurRad="50800" dist="39000" dir="5460000" algn="tl">
                  <a:srgbClr val="000000">
                    <a:alpha val="38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addins.whig.com/blogs/steviedirt/wp-content/uploads/2014/01/medalsolympic-medals.jpg"/>
          <p:cNvPicPr>
            <a:picLocks noChangeAspect="1" noChangeArrowheads="1"/>
          </p:cNvPicPr>
          <p:nvPr/>
        </p:nvPicPr>
        <p:blipFill>
          <a:blip r:embed="rId2" cstate="print"/>
          <a:srcRect/>
          <a:stretch>
            <a:fillRect/>
          </a:stretch>
        </p:blipFill>
        <p:spPr bwMode="auto">
          <a:xfrm>
            <a:off x="7162800" y="1581150"/>
            <a:ext cx="1676400" cy="1116286"/>
          </a:xfrm>
          <a:prstGeom prst="rect">
            <a:avLst/>
          </a:prstGeom>
          <a:noFill/>
        </p:spPr>
      </p:pic>
      <p:sp>
        <p:nvSpPr>
          <p:cNvPr id="2" name="Rectangle 1"/>
          <p:cNvSpPr/>
          <p:nvPr/>
        </p:nvSpPr>
        <p:spPr>
          <a:xfrm>
            <a:off x="152400" y="209550"/>
            <a:ext cx="8686800" cy="369332"/>
          </a:xfrm>
          <a:prstGeom prst="rect">
            <a:avLst/>
          </a:prstGeom>
        </p:spPr>
        <p:txBody>
          <a:bodyPr wrap="square">
            <a:spAutoFit/>
          </a:bodyPr>
          <a:lstStyle/>
          <a:p>
            <a:r>
              <a:rPr lang="en-US" b="1" i="1" dirty="0"/>
              <a:t>“and let us run with endurance the race that is set before us …”</a:t>
            </a:r>
            <a:endParaRPr lang="en-US" dirty="0"/>
          </a:p>
        </p:txBody>
      </p:sp>
      <p:sp>
        <p:nvSpPr>
          <p:cNvPr id="6" name="Content Placeholder 5"/>
          <p:cNvSpPr>
            <a:spLocks noGrp="1"/>
          </p:cNvSpPr>
          <p:nvPr>
            <p:ph idx="1"/>
          </p:nvPr>
        </p:nvSpPr>
        <p:spPr>
          <a:xfrm>
            <a:off x="533400" y="1962149"/>
            <a:ext cx="8229600" cy="3181351"/>
          </a:xfrm>
        </p:spPr>
        <p:txBody>
          <a:bodyPr>
            <a:normAutofit lnSpcReduction="10000"/>
          </a:bodyPr>
          <a:lstStyle/>
          <a:p>
            <a:r>
              <a:rPr lang="en-US" b="1" dirty="0"/>
              <a:t>Must wait for the reward  </a:t>
            </a:r>
            <a:r>
              <a:rPr lang="en-US" sz="2000" b="1" dirty="0"/>
              <a:t>(Gal. 6:9)</a:t>
            </a:r>
            <a:endParaRPr lang="en-US" sz="2000" dirty="0"/>
          </a:p>
          <a:p>
            <a:pPr lvl="1">
              <a:buNone/>
            </a:pPr>
            <a:endParaRPr lang="en-US" sz="1200" dirty="0"/>
          </a:p>
          <a:p>
            <a:r>
              <a:rPr lang="en-US" b="1" dirty="0"/>
              <a:t>Impatience may cause quitting or cut corners</a:t>
            </a:r>
          </a:p>
          <a:p>
            <a:pPr lvl="1"/>
            <a:r>
              <a:rPr lang="en-US" dirty="0"/>
              <a:t>Gospel preaching, church growth</a:t>
            </a:r>
          </a:p>
          <a:p>
            <a:pPr lvl="1"/>
            <a:endParaRPr lang="en-US" sz="1300" dirty="0"/>
          </a:p>
          <a:p>
            <a:r>
              <a:rPr lang="en-US" b="1" dirty="0"/>
              <a:t>Patience is easier with better understanding</a:t>
            </a:r>
          </a:p>
          <a:p>
            <a:pPr lvl="1"/>
            <a:r>
              <a:rPr lang="en-US" dirty="0"/>
              <a:t>Of the purpose of Christ and value of Heaven</a:t>
            </a:r>
          </a:p>
          <a:p>
            <a:pPr lvl="1"/>
            <a:endParaRPr lang="en-US" sz="2000" dirty="0"/>
          </a:p>
        </p:txBody>
      </p:sp>
      <p:sp>
        <p:nvSpPr>
          <p:cNvPr id="7" name="Rounded Rectangle 6"/>
          <p:cNvSpPr/>
          <p:nvPr/>
        </p:nvSpPr>
        <p:spPr>
          <a:xfrm>
            <a:off x="838200" y="895350"/>
            <a:ext cx="7467600" cy="6858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n w="11430"/>
                <a:solidFill>
                  <a:schemeClr val="bg1"/>
                </a:solidFill>
                <a:effectLst>
                  <a:outerShdw blurRad="50800" dist="39000" dir="5460000" algn="tl">
                    <a:srgbClr val="000000">
                      <a:alpha val="38000"/>
                    </a:srgbClr>
                  </a:outerShdw>
                </a:effectLst>
              </a:rPr>
              <a:t>It Requires Endurance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TotalTime>
  <Words>721</Words>
  <Application>Microsoft Office PowerPoint</Application>
  <PresentationFormat>On-screen Show (16:9)</PresentationFormat>
  <Paragraphs>52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Lenny</dc:creator>
  <cp:lastModifiedBy>Lenny</cp:lastModifiedBy>
  <cp:revision>67</cp:revision>
  <dcterms:created xsi:type="dcterms:W3CDTF">2011-07-30T13:11:21Z</dcterms:created>
  <dcterms:modified xsi:type="dcterms:W3CDTF">2021-11-28T00:02:20Z</dcterms:modified>
</cp:coreProperties>
</file>