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0"/>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2C926-3DB5-47C0-B1E8-88C10A7FC871}" type="datetimeFigureOut">
              <a:rPr lang="en-US" smtClean="0"/>
              <a:t>11/13/2021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6CC2F-CB8A-4956-B9C2-4571693D6A8A}" type="slidenum">
              <a:rPr lang="en-US" smtClean="0"/>
              <a:t>‹#›</a:t>
            </a:fld>
            <a:endParaRPr lang="en-US"/>
          </a:p>
        </p:txBody>
      </p:sp>
    </p:spTree>
    <p:extLst>
      <p:ext uri="{BB962C8B-B14F-4D97-AF65-F5344CB8AC3E}">
        <p14:creationId xmlns:p14="http://schemas.microsoft.com/office/powerpoint/2010/main" val="397451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5</a:t>
            </a:fld>
            <a:endParaRPr lang="en-US"/>
          </a:p>
        </p:txBody>
      </p:sp>
    </p:spTree>
    <p:extLst>
      <p:ext uri="{BB962C8B-B14F-4D97-AF65-F5344CB8AC3E}">
        <p14:creationId xmlns:p14="http://schemas.microsoft.com/office/powerpoint/2010/main" val="235368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15</a:t>
            </a:fld>
            <a:endParaRPr lang="en-US"/>
          </a:p>
        </p:txBody>
      </p:sp>
    </p:spTree>
    <p:extLst>
      <p:ext uri="{BB962C8B-B14F-4D97-AF65-F5344CB8AC3E}">
        <p14:creationId xmlns:p14="http://schemas.microsoft.com/office/powerpoint/2010/main" val="236424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16</a:t>
            </a:fld>
            <a:endParaRPr lang="en-US"/>
          </a:p>
        </p:txBody>
      </p:sp>
    </p:spTree>
    <p:extLst>
      <p:ext uri="{BB962C8B-B14F-4D97-AF65-F5344CB8AC3E}">
        <p14:creationId xmlns:p14="http://schemas.microsoft.com/office/powerpoint/2010/main" val="224663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17</a:t>
            </a:fld>
            <a:endParaRPr lang="en-US"/>
          </a:p>
        </p:txBody>
      </p:sp>
    </p:spTree>
    <p:extLst>
      <p:ext uri="{BB962C8B-B14F-4D97-AF65-F5344CB8AC3E}">
        <p14:creationId xmlns:p14="http://schemas.microsoft.com/office/powerpoint/2010/main" val="201097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18</a:t>
            </a:fld>
            <a:endParaRPr lang="en-US"/>
          </a:p>
        </p:txBody>
      </p:sp>
    </p:spTree>
    <p:extLst>
      <p:ext uri="{BB962C8B-B14F-4D97-AF65-F5344CB8AC3E}">
        <p14:creationId xmlns:p14="http://schemas.microsoft.com/office/powerpoint/2010/main" val="410273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19</a:t>
            </a:fld>
            <a:endParaRPr lang="en-US"/>
          </a:p>
        </p:txBody>
      </p:sp>
    </p:spTree>
    <p:extLst>
      <p:ext uri="{BB962C8B-B14F-4D97-AF65-F5344CB8AC3E}">
        <p14:creationId xmlns:p14="http://schemas.microsoft.com/office/powerpoint/2010/main" val="41473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20</a:t>
            </a:fld>
            <a:endParaRPr lang="en-US"/>
          </a:p>
        </p:txBody>
      </p:sp>
    </p:spTree>
    <p:extLst>
      <p:ext uri="{BB962C8B-B14F-4D97-AF65-F5344CB8AC3E}">
        <p14:creationId xmlns:p14="http://schemas.microsoft.com/office/powerpoint/2010/main" val="15551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21</a:t>
            </a:fld>
            <a:endParaRPr lang="en-US"/>
          </a:p>
        </p:txBody>
      </p:sp>
    </p:spTree>
    <p:extLst>
      <p:ext uri="{BB962C8B-B14F-4D97-AF65-F5344CB8AC3E}">
        <p14:creationId xmlns:p14="http://schemas.microsoft.com/office/powerpoint/2010/main" val="78125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22</a:t>
            </a:fld>
            <a:endParaRPr lang="en-US"/>
          </a:p>
        </p:txBody>
      </p:sp>
    </p:spTree>
    <p:extLst>
      <p:ext uri="{BB962C8B-B14F-4D97-AF65-F5344CB8AC3E}">
        <p14:creationId xmlns:p14="http://schemas.microsoft.com/office/powerpoint/2010/main" val="40561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23</a:t>
            </a:fld>
            <a:endParaRPr lang="en-US"/>
          </a:p>
        </p:txBody>
      </p:sp>
    </p:spTree>
    <p:extLst>
      <p:ext uri="{BB962C8B-B14F-4D97-AF65-F5344CB8AC3E}">
        <p14:creationId xmlns:p14="http://schemas.microsoft.com/office/powerpoint/2010/main" val="1655840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24</a:t>
            </a:fld>
            <a:endParaRPr lang="en-US"/>
          </a:p>
        </p:txBody>
      </p:sp>
    </p:spTree>
    <p:extLst>
      <p:ext uri="{BB962C8B-B14F-4D97-AF65-F5344CB8AC3E}">
        <p14:creationId xmlns:p14="http://schemas.microsoft.com/office/powerpoint/2010/main" val="159646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11:3”</a:t>
            </a:r>
            <a:r>
              <a:rPr lang="en-US" baseline="30000" dirty="0"/>
              <a:t> 3 </a:t>
            </a:r>
            <a:r>
              <a:rPr lang="en-US" dirty="0"/>
              <a:t>But I want you to know that the head of every man is Christ, the head of woman </a:t>
            </a:r>
            <a:r>
              <a:rPr lang="en-US" i="1" dirty="0"/>
              <a:t>is</a:t>
            </a:r>
            <a:r>
              <a:rPr lang="en-US" dirty="0"/>
              <a:t> man, and the head of Christ </a:t>
            </a:r>
            <a:r>
              <a:rPr lang="en-US" i="1" dirty="0"/>
              <a:t>is</a:t>
            </a:r>
            <a:r>
              <a:rPr lang="en-US" dirty="0"/>
              <a:t> God. </a:t>
            </a:r>
          </a:p>
        </p:txBody>
      </p:sp>
      <p:sp>
        <p:nvSpPr>
          <p:cNvPr id="4" name="Slide Number Placeholder 3"/>
          <p:cNvSpPr>
            <a:spLocks noGrp="1"/>
          </p:cNvSpPr>
          <p:nvPr>
            <p:ph type="sldNum" sz="quarter" idx="5"/>
          </p:nvPr>
        </p:nvSpPr>
        <p:spPr/>
        <p:txBody>
          <a:bodyPr/>
          <a:lstStyle/>
          <a:p>
            <a:fld id="{4846CC2F-CB8A-4956-B9C2-4571693D6A8A}" type="slidenum">
              <a:rPr lang="en-US" smtClean="0"/>
              <a:t>6</a:t>
            </a:fld>
            <a:endParaRPr lang="en-US"/>
          </a:p>
        </p:txBody>
      </p:sp>
    </p:spTree>
    <p:extLst>
      <p:ext uri="{BB962C8B-B14F-4D97-AF65-F5344CB8AC3E}">
        <p14:creationId xmlns:p14="http://schemas.microsoft.com/office/powerpoint/2010/main" val="231152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25</a:t>
            </a:fld>
            <a:endParaRPr lang="en-US"/>
          </a:p>
        </p:txBody>
      </p:sp>
    </p:spTree>
    <p:extLst>
      <p:ext uri="{BB962C8B-B14F-4D97-AF65-F5344CB8AC3E}">
        <p14:creationId xmlns:p14="http://schemas.microsoft.com/office/powerpoint/2010/main" val="596527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26</a:t>
            </a:fld>
            <a:endParaRPr lang="en-US"/>
          </a:p>
        </p:txBody>
      </p:sp>
    </p:spTree>
    <p:extLst>
      <p:ext uri="{BB962C8B-B14F-4D97-AF65-F5344CB8AC3E}">
        <p14:creationId xmlns:p14="http://schemas.microsoft.com/office/powerpoint/2010/main" val="153437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27</a:t>
            </a:fld>
            <a:endParaRPr lang="en-US"/>
          </a:p>
        </p:txBody>
      </p:sp>
    </p:spTree>
    <p:extLst>
      <p:ext uri="{BB962C8B-B14F-4D97-AF65-F5344CB8AC3E}">
        <p14:creationId xmlns:p14="http://schemas.microsoft.com/office/powerpoint/2010/main" val="46658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7</a:t>
            </a:fld>
            <a:endParaRPr lang="en-US"/>
          </a:p>
        </p:txBody>
      </p:sp>
    </p:spTree>
    <p:extLst>
      <p:ext uri="{BB962C8B-B14F-4D97-AF65-F5344CB8AC3E}">
        <p14:creationId xmlns:p14="http://schemas.microsoft.com/office/powerpoint/2010/main" val="285182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8</a:t>
            </a:fld>
            <a:endParaRPr lang="en-US"/>
          </a:p>
        </p:txBody>
      </p:sp>
    </p:spTree>
    <p:extLst>
      <p:ext uri="{BB962C8B-B14F-4D97-AF65-F5344CB8AC3E}">
        <p14:creationId xmlns:p14="http://schemas.microsoft.com/office/powerpoint/2010/main" val="286639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9</a:t>
            </a:fld>
            <a:endParaRPr lang="en-US"/>
          </a:p>
        </p:txBody>
      </p:sp>
    </p:spTree>
    <p:extLst>
      <p:ext uri="{BB962C8B-B14F-4D97-AF65-F5344CB8AC3E}">
        <p14:creationId xmlns:p14="http://schemas.microsoft.com/office/powerpoint/2010/main" val="244399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11</a:t>
            </a:fld>
            <a:endParaRPr lang="en-US"/>
          </a:p>
        </p:txBody>
      </p:sp>
    </p:spTree>
    <p:extLst>
      <p:ext uri="{BB962C8B-B14F-4D97-AF65-F5344CB8AC3E}">
        <p14:creationId xmlns:p14="http://schemas.microsoft.com/office/powerpoint/2010/main" val="87398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12</a:t>
            </a:fld>
            <a:endParaRPr lang="en-US"/>
          </a:p>
        </p:txBody>
      </p:sp>
    </p:spTree>
    <p:extLst>
      <p:ext uri="{BB962C8B-B14F-4D97-AF65-F5344CB8AC3E}">
        <p14:creationId xmlns:p14="http://schemas.microsoft.com/office/powerpoint/2010/main" val="422626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13</a:t>
            </a:fld>
            <a:endParaRPr lang="en-US"/>
          </a:p>
        </p:txBody>
      </p:sp>
    </p:spTree>
    <p:extLst>
      <p:ext uri="{BB962C8B-B14F-4D97-AF65-F5344CB8AC3E}">
        <p14:creationId xmlns:p14="http://schemas.microsoft.com/office/powerpoint/2010/main" val="8333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cor</a:t>
            </a:r>
            <a:r>
              <a:rPr lang="en-US" dirty="0"/>
              <a:t> 3:11 “</a:t>
            </a:r>
            <a:r>
              <a:rPr lang="en-US" baseline="30000" dirty="0"/>
              <a:t>11 </a:t>
            </a:r>
            <a:r>
              <a:rPr lang="en-US" dirty="0"/>
              <a:t>For no other foundation can anyone lay than that which is laid, which is Jesus Christ. </a:t>
            </a:r>
          </a:p>
        </p:txBody>
      </p:sp>
      <p:sp>
        <p:nvSpPr>
          <p:cNvPr id="4" name="Slide Number Placeholder 3"/>
          <p:cNvSpPr>
            <a:spLocks noGrp="1"/>
          </p:cNvSpPr>
          <p:nvPr>
            <p:ph type="sldNum" sz="quarter" idx="5"/>
          </p:nvPr>
        </p:nvSpPr>
        <p:spPr/>
        <p:txBody>
          <a:bodyPr/>
          <a:lstStyle/>
          <a:p>
            <a:fld id="{4846CC2F-CB8A-4956-B9C2-4571693D6A8A}" type="slidenum">
              <a:rPr lang="en-US" smtClean="0"/>
              <a:t>14</a:t>
            </a:fld>
            <a:endParaRPr lang="en-US"/>
          </a:p>
        </p:txBody>
      </p:sp>
    </p:spTree>
    <p:extLst>
      <p:ext uri="{BB962C8B-B14F-4D97-AF65-F5344CB8AC3E}">
        <p14:creationId xmlns:p14="http://schemas.microsoft.com/office/powerpoint/2010/main" val="318246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06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87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78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19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55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49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05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08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2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98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11/13/2021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91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11/13/2021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798423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4"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B5B0E-AB67-4F0D-B868-55AABD8BC69E}"/>
              </a:ext>
            </a:extLst>
          </p:cNvPr>
          <p:cNvSpPr>
            <a:spLocks noGrp="1"/>
          </p:cNvSpPr>
          <p:nvPr>
            <p:ph type="ctrTitle"/>
          </p:nvPr>
        </p:nvSpPr>
        <p:spPr>
          <a:xfrm>
            <a:off x="457200" y="1598246"/>
            <a:ext cx="4412419" cy="3626217"/>
          </a:xfrm>
        </p:spPr>
        <p:txBody>
          <a:bodyPr anchor="t">
            <a:normAutofit/>
          </a:bodyPr>
          <a:lstStyle/>
          <a:p>
            <a:pPr algn="r"/>
            <a:r>
              <a:rPr lang="en-US" sz="6200" dirty="0">
                <a:solidFill>
                  <a:schemeClr val="bg1"/>
                </a:solidFill>
              </a:rPr>
              <a:t>Christ Centered Homes</a:t>
            </a:r>
          </a:p>
        </p:txBody>
      </p:sp>
      <p:sp>
        <p:nvSpPr>
          <p:cNvPr id="3" name="Subtitle 2">
            <a:extLst>
              <a:ext uri="{FF2B5EF4-FFF2-40B4-BE49-F238E27FC236}">
                <a16:creationId xmlns:a16="http://schemas.microsoft.com/office/drawing/2014/main" id="{D969B61E-FD64-4CC8-B5A9-6597B1CB78D9}"/>
              </a:ext>
            </a:extLst>
          </p:cNvPr>
          <p:cNvSpPr>
            <a:spLocks noGrp="1"/>
          </p:cNvSpPr>
          <p:nvPr>
            <p:ph type="subTitle" idx="1"/>
          </p:nvPr>
        </p:nvSpPr>
        <p:spPr>
          <a:xfrm>
            <a:off x="457200" y="5350213"/>
            <a:ext cx="4412417" cy="1031537"/>
          </a:xfrm>
        </p:spPr>
        <p:txBody>
          <a:bodyPr>
            <a:normAutofit/>
          </a:bodyPr>
          <a:lstStyle/>
          <a:p>
            <a:pPr algn="r"/>
            <a:endParaRPr lang="en-US" sz="3200">
              <a:solidFill>
                <a:schemeClr val="bg1"/>
              </a:solidFill>
            </a:endParaRPr>
          </a:p>
        </p:txBody>
      </p:sp>
      <p:sp>
        <p:nvSpPr>
          <p:cNvPr id="1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person, indoor&#10;&#10;Description automatically generated">
            <a:extLst>
              <a:ext uri="{FF2B5EF4-FFF2-40B4-BE49-F238E27FC236}">
                <a16:creationId xmlns:a16="http://schemas.microsoft.com/office/drawing/2014/main" id="{1B5E8501-2D39-4F36-AFB9-504723E6C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926" y="1887374"/>
            <a:ext cx="5569864" cy="4205247"/>
          </a:xfrm>
          <a:prstGeom prst="rect">
            <a:avLst/>
          </a:prstGeom>
        </p:spPr>
      </p:pic>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15742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3C1CB-7441-42C3-BCC5-C5B29412751D}"/>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5000" b="1" i="0" kern="1200" cap="all" baseline="0" dirty="0">
                <a:solidFill>
                  <a:schemeClr val="bg1"/>
                </a:solidFill>
                <a:latin typeface="+mj-lt"/>
                <a:ea typeface="+mj-ea"/>
                <a:cs typeface="+mj-cs"/>
              </a:rPr>
              <a:t>Leadership in the Home Requires teamwork</a:t>
            </a:r>
          </a:p>
        </p:txBody>
      </p:sp>
      <p:sp>
        <p:nvSpPr>
          <p:cNvPr id="2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29" name="Straight Connector 2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with low confidence">
            <a:extLst>
              <a:ext uri="{FF2B5EF4-FFF2-40B4-BE49-F238E27FC236}">
                <a16:creationId xmlns:a16="http://schemas.microsoft.com/office/drawing/2014/main" id="{EEF61FF8-CB2B-4D8A-8EC2-B5D277007D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65" r="21929"/>
          <a:stretch/>
        </p:blipFill>
        <p:spPr>
          <a:xfrm>
            <a:off x="5986926" y="1598246"/>
            <a:ext cx="5569864" cy="4783504"/>
          </a:xfrm>
          <a:prstGeom prst="rect">
            <a:avLst/>
          </a:prstGeom>
        </p:spPr>
      </p:pic>
      <p:sp>
        <p:nvSpPr>
          <p:cNvPr id="31"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122230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Ps 119:97-99</a:t>
            </a:r>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indoor&#10;&#10;Description automatically generated">
            <a:extLst>
              <a:ext uri="{FF2B5EF4-FFF2-40B4-BE49-F238E27FC236}">
                <a16:creationId xmlns:a16="http://schemas.microsoft.com/office/drawing/2014/main" id="{0219DE48-743D-4B63-B31A-423344F9A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2"/>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pPr marL="0" indent="0">
              <a:buNone/>
            </a:pPr>
            <a:r>
              <a:rPr lang="en-US" sz="2400" baseline="30000" dirty="0">
                <a:latin typeface="Arial" panose="020B0604020202020204" pitchFamily="34" charset="0"/>
                <a:cs typeface="Arial" panose="020B0604020202020204" pitchFamily="34" charset="0"/>
              </a:rPr>
              <a:t>97 </a:t>
            </a:r>
            <a:r>
              <a:rPr lang="en-US" sz="2400" dirty="0">
                <a:latin typeface="Arial" panose="020B0604020202020204" pitchFamily="34" charset="0"/>
                <a:cs typeface="Arial" panose="020B0604020202020204" pitchFamily="34" charset="0"/>
              </a:rPr>
              <a:t>Oh, how I love Your law!</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It </a:t>
            </a:r>
            <a:r>
              <a:rPr lang="en-US" sz="2400" i="1" dirty="0">
                <a:latin typeface="Arial" panose="020B0604020202020204" pitchFamily="34" charset="0"/>
                <a:cs typeface="Arial" panose="020B0604020202020204" pitchFamily="34" charset="0"/>
              </a:rPr>
              <a:t>is</a:t>
            </a:r>
            <a:r>
              <a:rPr lang="en-US" sz="2400" dirty="0">
                <a:latin typeface="Arial" panose="020B0604020202020204" pitchFamily="34" charset="0"/>
                <a:cs typeface="Arial" panose="020B0604020202020204" pitchFamily="34" charset="0"/>
              </a:rPr>
              <a:t> my meditation all the day.</a:t>
            </a:r>
            <a:br>
              <a:rPr lang="en-US" sz="2400" dirty="0">
                <a:latin typeface="Arial" panose="020B0604020202020204" pitchFamily="34" charset="0"/>
                <a:cs typeface="Arial" panose="020B0604020202020204" pitchFamily="34" charset="0"/>
              </a:rPr>
            </a:br>
            <a:r>
              <a:rPr lang="en-US" sz="2400" baseline="30000" dirty="0">
                <a:latin typeface="Arial" panose="020B0604020202020204" pitchFamily="34" charset="0"/>
                <a:cs typeface="Arial" panose="020B0604020202020204" pitchFamily="34" charset="0"/>
              </a:rPr>
              <a:t>98 </a:t>
            </a:r>
            <a:r>
              <a:rPr lang="en-US" sz="2400" dirty="0">
                <a:latin typeface="Arial" panose="020B0604020202020204" pitchFamily="34" charset="0"/>
                <a:cs typeface="Arial" panose="020B0604020202020204" pitchFamily="34" charset="0"/>
              </a:rPr>
              <a:t>You, through Your commandments, make me wiser than my enemies;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For they </a:t>
            </a:r>
            <a:r>
              <a:rPr lang="en-US" sz="2400" i="1" dirty="0">
                <a:latin typeface="Arial" panose="020B0604020202020204" pitchFamily="34" charset="0"/>
                <a:cs typeface="Arial" panose="020B0604020202020204" pitchFamily="34" charset="0"/>
              </a:rPr>
              <a:t>are</a:t>
            </a:r>
            <a:r>
              <a:rPr lang="en-US" sz="2400" dirty="0">
                <a:latin typeface="Arial" panose="020B0604020202020204" pitchFamily="34" charset="0"/>
                <a:cs typeface="Arial" panose="020B0604020202020204" pitchFamily="34" charset="0"/>
              </a:rPr>
              <a:t> ever with me.</a:t>
            </a:r>
            <a:br>
              <a:rPr lang="en-US" sz="2400" dirty="0">
                <a:latin typeface="Arial" panose="020B0604020202020204" pitchFamily="34" charset="0"/>
                <a:cs typeface="Arial" panose="020B0604020202020204" pitchFamily="34" charset="0"/>
              </a:rPr>
            </a:br>
            <a:r>
              <a:rPr lang="en-US" sz="2400" baseline="30000" dirty="0">
                <a:latin typeface="Arial" panose="020B0604020202020204" pitchFamily="34" charset="0"/>
                <a:cs typeface="Arial" panose="020B0604020202020204" pitchFamily="34" charset="0"/>
              </a:rPr>
              <a:t>99 </a:t>
            </a:r>
            <a:r>
              <a:rPr lang="en-US" sz="2400" dirty="0">
                <a:latin typeface="Arial" panose="020B0604020202020204" pitchFamily="34" charset="0"/>
                <a:cs typeface="Arial" panose="020B0604020202020204" pitchFamily="34" charset="0"/>
              </a:rPr>
              <a:t>I have more understanding than all my teachers,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For Your testimonies </a:t>
            </a:r>
            <a:r>
              <a:rPr lang="en-US" sz="2400" i="1" dirty="0">
                <a:latin typeface="Arial" panose="020B0604020202020204" pitchFamily="34" charset="0"/>
                <a:cs typeface="Arial" panose="020B0604020202020204" pitchFamily="34" charset="0"/>
              </a:rPr>
              <a:t>are</a:t>
            </a:r>
            <a:r>
              <a:rPr lang="en-US" sz="2400" dirty="0">
                <a:latin typeface="Arial" panose="020B0604020202020204" pitchFamily="34" charset="0"/>
                <a:cs typeface="Arial" panose="020B0604020202020204" pitchFamily="34" charset="0"/>
              </a:rPr>
              <a:t> my meditation.</a:t>
            </a: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6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274198" y="501651"/>
            <a:ext cx="5311962" cy="1716255"/>
          </a:xfrm>
        </p:spPr>
        <p:txBody>
          <a:bodyPr anchor="b">
            <a:normAutofit/>
          </a:bodyPr>
          <a:lstStyle/>
          <a:p>
            <a:r>
              <a:rPr lang="en-US" sz="5400" dirty="0"/>
              <a:t>Ps 119:100-102</a:t>
            </a:r>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indoor&#10;&#10;Description automatically generated">
            <a:extLst>
              <a:ext uri="{FF2B5EF4-FFF2-40B4-BE49-F238E27FC236}">
                <a16:creationId xmlns:a16="http://schemas.microsoft.com/office/drawing/2014/main" id="{0219DE48-743D-4B63-B31A-423344F9A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2"/>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pPr marL="0" indent="0">
              <a:buNone/>
            </a:pPr>
            <a:r>
              <a:rPr lang="en-US" sz="2400" baseline="30000" dirty="0">
                <a:latin typeface="Arial" panose="020B0604020202020204" pitchFamily="34" charset="0"/>
                <a:cs typeface="Arial" panose="020B0604020202020204" pitchFamily="34" charset="0"/>
              </a:rPr>
              <a:t>100 </a:t>
            </a:r>
            <a:r>
              <a:rPr lang="en-US" sz="2400" dirty="0">
                <a:latin typeface="Arial" panose="020B0604020202020204" pitchFamily="34" charset="0"/>
                <a:cs typeface="Arial" panose="020B0604020202020204" pitchFamily="34" charset="0"/>
              </a:rPr>
              <a:t>I understand more than the ancients,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Because I keep Your precepts.</a:t>
            </a:r>
            <a:br>
              <a:rPr lang="en-US" sz="2400" dirty="0">
                <a:latin typeface="Arial" panose="020B0604020202020204" pitchFamily="34" charset="0"/>
                <a:cs typeface="Arial" panose="020B0604020202020204" pitchFamily="34" charset="0"/>
              </a:rPr>
            </a:br>
            <a:r>
              <a:rPr lang="en-US" sz="2400" baseline="30000" dirty="0">
                <a:latin typeface="Arial" panose="020B0604020202020204" pitchFamily="34" charset="0"/>
                <a:cs typeface="Arial" panose="020B0604020202020204" pitchFamily="34" charset="0"/>
              </a:rPr>
              <a:t>101 </a:t>
            </a:r>
            <a:r>
              <a:rPr lang="en-US" sz="2400" dirty="0">
                <a:latin typeface="Arial" panose="020B0604020202020204" pitchFamily="34" charset="0"/>
                <a:cs typeface="Arial" panose="020B0604020202020204" pitchFamily="34" charset="0"/>
              </a:rPr>
              <a:t>I have restrained my feet from every evil way,</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That I may keep Your word.</a:t>
            </a:r>
            <a:br>
              <a:rPr lang="en-US" sz="2400" dirty="0">
                <a:latin typeface="Arial" panose="020B0604020202020204" pitchFamily="34" charset="0"/>
                <a:cs typeface="Arial" panose="020B0604020202020204" pitchFamily="34" charset="0"/>
              </a:rPr>
            </a:br>
            <a:r>
              <a:rPr lang="en-US" sz="2400" baseline="30000" dirty="0">
                <a:latin typeface="Arial" panose="020B0604020202020204" pitchFamily="34" charset="0"/>
                <a:cs typeface="Arial" panose="020B0604020202020204" pitchFamily="34" charset="0"/>
              </a:rPr>
              <a:t>102 </a:t>
            </a:r>
            <a:r>
              <a:rPr lang="en-US" sz="2400" dirty="0">
                <a:latin typeface="Arial" panose="020B0604020202020204" pitchFamily="34" charset="0"/>
                <a:cs typeface="Arial" panose="020B0604020202020204" pitchFamily="34" charset="0"/>
              </a:rPr>
              <a:t>I have not departed from Your judgments,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For You Yourself have taught me.</a:t>
            </a: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274198" y="501651"/>
            <a:ext cx="5311962" cy="1716255"/>
          </a:xfrm>
        </p:spPr>
        <p:txBody>
          <a:bodyPr anchor="b">
            <a:normAutofit/>
          </a:bodyPr>
          <a:lstStyle/>
          <a:p>
            <a:r>
              <a:rPr lang="en-US" sz="5400" dirty="0"/>
              <a:t>Ps 119:103-104</a:t>
            </a:r>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indoor&#10;&#10;Description automatically generated">
            <a:extLst>
              <a:ext uri="{FF2B5EF4-FFF2-40B4-BE49-F238E27FC236}">
                <a16:creationId xmlns:a16="http://schemas.microsoft.com/office/drawing/2014/main" id="{0219DE48-743D-4B63-B31A-423344F9A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2"/>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pPr marL="0" indent="0">
              <a:buNone/>
            </a:pPr>
            <a:r>
              <a:rPr lang="en-US" sz="2400" dirty="0">
                <a:latin typeface="Arial" panose="020B0604020202020204" pitchFamily="34" charset="0"/>
                <a:cs typeface="Arial" panose="020B0604020202020204" pitchFamily="34" charset="0"/>
              </a:rPr>
              <a:t>How sweet are Your words to my taste,</a:t>
            </a:r>
            <a:br>
              <a:rPr lang="en-US" sz="2400"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Sweeter</a:t>
            </a:r>
            <a:r>
              <a:rPr lang="en-US" sz="2400" dirty="0">
                <a:latin typeface="Arial" panose="020B0604020202020204" pitchFamily="34" charset="0"/>
                <a:cs typeface="Arial" panose="020B0604020202020204" pitchFamily="34" charset="0"/>
              </a:rPr>
              <a:t> than honey to my mouth!</a:t>
            </a:r>
            <a:br>
              <a:rPr lang="en-US" sz="2400" dirty="0">
                <a:latin typeface="Arial" panose="020B0604020202020204" pitchFamily="34" charset="0"/>
                <a:cs typeface="Arial" panose="020B0604020202020204" pitchFamily="34" charset="0"/>
              </a:rPr>
            </a:br>
            <a:r>
              <a:rPr lang="en-US" sz="2400" baseline="30000" dirty="0">
                <a:latin typeface="Arial" panose="020B0604020202020204" pitchFamily="34" charset="0"/>
                <a:cs typeface="Arial" panose="020B0604020202020204" pitchFamily="34" charset="0"/>
              </a:rPr>
              <a:t>104 </a:t>
            </a:r>
            <a:r>
              <a:rPr lang="en-US" sz="2400" dirty="0">
                <a:latin typeface="Arial" panose="020B0604020202020204" pitchFamily="34" charset="0"/>
                <a:cs typeface="Arial" panose="020B0604020202020204" pitchFamily="34" charset="0"/>
              </a:rPr>
              <a:t>Through Your precepts I get understanding;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Therefore I hate every false way.</a:t>
            </a: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26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274198" y="501651"/>
            <a:ext cx="5311962" cy="1716255"/>
          </a:xfrm>
        </p:spPr>
        <p:txBody>
          <a:bodyPr anchor="b">
            <a:normAutofit/>
          </a:bodyPr>
          <a:lstStyle/>
          <a:p>
            <a:r>
              <a:rPr lang="en-US" sz="5400" dirty="0"/>
              <a:t>2 Tim 2:15</a:t>
            </a:r>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indoor&#10;&#10;Description automatically generated">
            <a:extLst>
              <a:ext uri="{FF2B5EF4-FFF2-40B4-BE49-F238E27FC236}">
                <a16:creationId xmlns:a16="http://schemas.microsoft.com/office/drawing/2014/main" id="{0219DE48-743D-4B63-B31A-423344F9A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2"/>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pPr marL="0" indent="0">
              <a:buNone/>
            </a:pPr>
            <a:r>
              <a:rPr lang="en-US" baseline="30000"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Be diligent to present yourself approved to God, a worker who does not need to be ashamed, rightly dividing the word of truth. </a:t>
            </a: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8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274198" y="501651"/>
            <a:ext cx="5311962" cy="1716255"/>
          </a:xfrm>
        </p:spPr>
        <p:txBody>
          <a:bodyPr anchor="b">
            <a:normAutofit/>
          </a:bodyPr>
          <a:lstStyle/>
          <a:p>
            <a:r>
              <a:rPr lang="en-US" sz="5400" dirty="0"/>
              <a:t>2 Tim 3:16-17</a:t>
            </a:r>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indoor&#10;&#10;Description automatically generated">
            <a:extLst>
              <a:ext uri="{FF2B5EF4-FFF2-40B4-BE49-F238E27FC236}">
                <a16:creationId xmlns:a16="http://schemas.microsoft.com/office/drawing/2014/main" id="{0219DE48-743D-4B63-B31A-423344F9A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2"/>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fontScale="92500"/>
          </a:bodyPr>
          <a:lstStyle/>
          <a:p>
            <a:pPr marL="0" indent="0">
              <a:buNone/>
            </a:pPr>
            <a:r>
              <a:rPr lang="en-US" baseline="30000" dirty="0"/>
              <a:t>16 </a:t>
            </a:r>
            <a:r>
              <a:rPr lang="en-US" dirty="0"/>
              <a:t>All Scripture </a:t>
            </a:r>
            <a:r>
              <a:rPr lang="en-US" i="1" dirty="0"/>
              <a:t>is</a:t>
            </a:r>
            <a:r>
              <a:rPr lang="en-US" dirty="0"/>
              <a:t> given by inspiration of God, and </a:t>
            </a:r>
            <a:r>
              <a:rPr lang="en-US" i="1" dirty="0"/>
              <a:t>is</a:t>
            </a:r>
            <a:r>
              <a:rPr lang="en-US" dirty="0"/>
              <a:t> profitable for doctrine, for reproof, for correction, for instruction in righteousness, </a:t>
            </a:r>
            <a:r>
              <a:rPr lang="en-US" baseline="30000" dirty="0"/>
              <a:t>17 </a:t>
            </a:r>
            <a:r>
              <a:rPr lang="en-US" dirty="0"/>
              <a:t>that the man of God may be complete, thoroughly equipped for every good work.</a:t>
            </a: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47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392583" y="501651"/>
            <a:ext cx="4414848" cy="1716255"/>
          </a:xfrm>
        </p:spPr>
        <p:txBody>
          <a:bodyPr anchor="b">
            <a:normAutofit/>
          </a:bodyPr>
          <a:lstStyle/>
          <a:p>
            <a:r>
              <a:rPr lang="en-US" sz="5400" dirty="0"/>
              <a:t>Eph 5:25-27</a:t>
            </a:r>
          </a:p>
        </p:txBody>
      </p:sp>
      <p:sp>
        <p:nvSpPr>
          <p:cNvPr id="46"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1ECFB004-606A-43E8-80CE-AA95F5C70CF8}"/>
              </a:ext>
            </a:extLst>
          </p:cNvPr>
          <p:cNvPicPr>
            <a:picLocks noChangeAspect="1"/>
          </p:cNvPicPr>
          <p:nvPr/>
        </p:nvPicPr>
        <p:blipFill rotWithShape="1">
          <a:blip r:embed="rId3">
            <a:extLst>
              <a:ext uri="{28A0092B-C50C-407E-A947-70E740481C1C}">
                <a14:useLocalDpi xmlns:a14="http://schemas.microsoft.com/office/drawing/2010/main" val="0"/>
              </a:ext>
            </a:extLst>
          </a:blip>
          <a:srcRect l="7698" r="8877" b="1"/>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sz="2400" dirty="0">
                <a:highlight>
                  <a:srgbClr val="FFFF00"/>
                </a:highlight>
                <a:latin typeface="Arial" panose="020B0604020202020204" pitchFamily="34" charset="0"/>
                <a:cs typeface="Arial" panose="020B0604020202020204" pitchFamily="34" charset="0"/>
              </a:rPr>
              <a:t>Husbands, love your wives, just as Christ also loved the church </a:t>
            </a:r>
            <a:r>
              <a:rPr lang="en-US" sz="2400" dirty="0">
                <a:latin typeface="Arial" panose="020B0604020202020204" pitchFamily="34" charset="0"/>
                <a:cs typeface="Arial" panose="020B0604020202020204" pitchFamily="34" charset="0"/>
              </a:rPr>
              <a:t>and gave Himself for her, </a:t>
            </a:r>
            <a:r>
              <a:rPr lang="en-US" sz="2400" baseline="30000" dirty="0">
                <a:latin typeface="Arial" panose="020B0604020202020204" pitchFamily="34" charset="0"/>
                <a:cs typeface="Arial" panose="020B0604020202020204" pitchFamily="34" charset="0"/>
              </a:rPr>
              <a:t>26 </a:t>
            </a:r>
            <a:r>
              <a:rPr lang="en-US" sz="2400" dirty="0">
                <a:latin typeface="Arial" panose="020B0604020202020204" pitchFamily="34" charset="0"/>
                <a:cs typeface="Arial" panose="020B0604020202020204" pitchFamily="34" charset="0"/>
              </a:rPr>
              <a:t>that He might sanctify and cleanse her with the washing of water by the word, </a:t>
            </a:r>
            <a:r>
              <a:rPr lang="en-US" sz="2400" baseline="30000" dirty="0">
                <a:latin typeface="Arial" panose="020B0604020202020204" pitchFamily="34" charset="0"/>
                <a:cs typeface="Arial" panose="020B0604020202020204" pitchFamily="34" charset="0"/>
              </a:rPr>
              <a:t>27 </a:t>
            </a:r>
            <a:r>
              <a:rPr lang="en-US" sz="2400" dirty="0">
                <a:latin typeface="Arial" panose="020B0604020202020204" pitchFamily="34" charset="0"/>
                <a:cs typeface="Arial" panose="020B0604020202020204" pitchFamily="34" charset="0"/>
              </a:rPr>
              <a:t>that He might present her to Himself a glorious church, not having spot or wrinkle or any such thing, but that she should be holy and without blemish.</a:t>
            </a:r>
          </a:p>
        </p:txBody>
      </p:sp>
      <p:cxnSp>
        <p:nvCxnSpPr>
          <p:cNvPr id="4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682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392583" y="501651"/>
            <a:ext cx="4414848" cy="1716255"/>
          </a:xfrm>
        </p:spPr>
        <p:txBody>
          <a:bodyPr anchor="b">
            <a:normAutofit/>
          </a:bodyPr>
          <a:lstStyle/>
          <a:p>
            <a:r>
              <a:rPr lang="en-US" sz="5400" dirty="0"/>
              <a:t>Eph 5:28-29</a:t>
            </a:r>
          </a:p>
        </p:txBody>
      </p:sp>
      <p:sp>
        <p:nvSpPr>
          <p:cNvPr id="46"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1ECFB004-606A-43E8-80CE-AA95F5C70CF8}"/>
              </a:ext>
            </a:extLst>
          </p:cNvPr>
          <p:cNvPicPr>
            <a:picLocks noChangeAspect="1"/>
          </p:cNvPicPr>
          <p:nvPr/>
        </p:nvPicPr>
        <p:blipFill rotWithShape="1">
          <a:blip r:embed="rId3">
            <a:extLst>
              <a:ext uri="{28A0092B-C50C-407E-A947-70E740481C1C}">
                <a14:useLocalDpi xmlns:a14="http://schemas.microsoft.com/office/drawing/2010/main" val="0"/>
              </a:ext>
            </a:extLst>
          </a:blip>
          <a:srcRect l="7698" r="8877" b="1"/>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baseline="30000" dirty="0">
                <a:latin typeface="Arial" panose="020B0604020202020204" pitchFamily="34" charset="0"/>
                <a:cs typeface="Arial" panose="020B0604020202020204" pitchFamily="34" charset="0"/>
              </a:rPr>
              <a:t>28 </a:t>
            </a:r>
            <a:r>
              <a:rPr lang="en-US" dirty="0">
                <a:highlight>
                  <a:srgbClr val="FFFF00"/>
                </a:highlight>
                <a:latin typeface="Arial" panose="020B0604020202020204" pitchFamily="34" charset="0"/>
                <a:cs typeface="Arial" panose="020B0604020202020204" pitchFamily="34" charset="0"/>
              </a:rPr>
              <a:t>So husbands ought to love their own wives as their own bodies</a:t>
            </a:r>
            <a:r>
              <a:rPr lang="en-US" dirty="0">
                <a:latin typeface="Arial" panose="020B0604020202020204" pitchFamily="34" charset="0"/>
                <a:cs typeface="Arial" panose="020B0604020202020204" pitchFamily="34" charset="0"/>
              </a:rPr>
              <a:t>; he who loves his wife loves himself. </a:t>
            </a:r>
            <a:r>
              <a:rPr lang="en-US" baseline="30000" dirty="0">
                <a:latin typeface="Arial" panose="020B0604020202020204" pitchFamily="34" charset="0"/>
                <a:cs typeface="Arial" panose="020B0604020202020204" pitchFamily="34" charset="0"/>
              </a:rPr>
              <a:t>29 </a:t>
            </a:r>
            <a:r>
              <a:rPr lang="en-US" dirty="0">
                <a:latin typeface="Arial" panose="020B0604020202020204" pitchFamily="34" charset="0"/>
                <a:cs typeface="Arial" panose="020B0604020202020204" pitchFamily="34" charset="0"/>
              </a:rPr>
              <a:t>For no one ever hated his own flesh, but nourishes and cherishes it, just as the Lord </a:t>
            </a:r>
            <a:r>
              <a:rPr lang="en-US" i="1" dirty="0">
                <a:latin typeface="Arial" panose="020B0604020202020204" pitchFamily="34" charset="0"/>
                <a:cs typeface="Arial" panose="020B0604020202020204" pitchFamily="34" charset="0"/>
              </a:rPr>
              <a:t>does</a:t>
            </a:r>
            <a:r>
              <a:rPr lang="en-US" dirty="0">
                <a:latin typeface="Arial" panose="020B0604020202020204" pitchFamily="34" charset="0"/>
                <a:cs typeface="Arial" panose="020B0604020202020204" pitchFamily="34" charset="0"/>
              </a:rPr>
              <a:t> the church.</a:t>
            </a:r>
          </a:p>
        </p:txBody>
      </p:sp>
      <p:cxnSp>
        <p:nvCxnSpPr>
          <p:cNvPr id="4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6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392583" y="501651"/>
            <a:ext cx="4414848" cy="1716255"/>
          </a:xfrm>
        </p:spPr>
        <p:txBody>
          <a:bodyPr anchor="b">
            <a:normAutofit/>
          </a:bodyPr>
          <a:lstStyle/>
          <a:p>
            <a:r>
              <a:rPr lang="en-US" sz="5400" dirty="0"/>
              <a:t>Tit 2:4-5</a:t>
            </a:r>
          </a:p>
        </p:txBody>
      </p:sp>
      <p:sp>
        <p:nvSpPr>
          <p:cNvPr id="46"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1ECFB004-606A-43E8-80CE-AA95F5C70CF8}"/>
              </a:ext>
            </a:extLst>
          </p:cNvPr>
          <p:cNvPicPr>
            <a:picLocks noChangeAspect="1"/>
          </p:cNvPicPr>
          <p:nvPr/>
        </p:nvPicPr>
        <p:blipFill rotWithShape="1">
          <a:blip r:embed="rId3">
            <a:extLst>
              <a:ext uri="{28A0092B-C50C-407E-A947-70E740481C1C}">
                <a14:useLocalDpi xmlns:a14="http://schemas.microsoft.com/office/drawing/2010/main" val="0"/>
              </a:ext>
            </a:extLst>
          </a:blip>
          <a:srcRect l="7698" r="8877" b="1"/>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baseline="30000"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that they </a:t>
            </a:r>
            <a:r>
              <a:rPr lang="en-US" dirty="0">
                <a:highlight>
                  <a:srgbClr val="FFFF00"/>
                </a:highlight>
                <a:latin typeface="Arial" panose="020B0604020202020204" pitchFamily="34" charset="0"/>
                <a:cs typeface="Arial" panose="020B0604020202020204" pitchFamily="34" charset="0"/>
              </a:rPr>
              <a:t>admonish the young women to love their husbands</a:t>
            </a:r>
            <a:r>
              <a:rPr lang="en-US" dirty="0">
                <a:latin typeface="Arial" panose="020B0604020202020204" pitchFamily="34" charset="0"/>
                <a:cs typeface="Arial" panose="020B0604020202020204" pitchFamily="34" charset="0"/>
              </a:rPr>
              <a:t>, to love their children, </a:t>
            </a:r>
            <a:r>
              <a:rPr lang="en-US" baseline="30000" dirty="0">
                <a:latin typeface="Arial" panose="020B0604020202020204" pitchFamily="34" charset="0"/>
                <a:cs typeface="Arial" panose="020B0604020202020204" pitchFamily="34" charset="0"/>
              </a:rPr>
              <a:t>5 </a:t>
            </a:r>
            <a:r>
              <a:rPr lang="en-US" i="1" dirty="0">
                <a:latin typeface="Arial" panose="020B0604020202020204" pitchFamily="34" charset="0"/>
                <a:cs typeface="Arial" panose="020B0604020202020204" pitchFamily="34" charset="0"/>
              </a:rPr>
              <a:t>to be</a:t>
            </a:r>
            <a:r>
              <a:rPr lang="en-US" dirty="0">
                <a:latin typeface="Arial" panose="020B0604020202020204" pitchFamily="34" charset="0"/>
                <a:cs typeface="Arial" panose="020B0604020202020204" pitchFamily="34" charset="0"/>
              </a:rPr>
              <a:t> discreet, chaste, homemakers, good, obedient to their own husbands, that the word of God may not be blasphemed</a:t>
            </a:r>
            <a:r>
              <a:rPr lang="en-US" dirty="0"/>
              <a:t>.</a:t>
            </a:r>
          </a:p>
        </p:txBody>
      </p:sp>
      <p:cxnSp>
        <p:nvCxnSpPr>
          <p:cNvPr id="4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1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392583" y="501651"/>
            <a:ext cx="4414848" cy="1716255"/>
          </a:xfrm>
        </p:spPr>
        <p:txBody>
          <a:bodyPr anchor="b">
            <a:normAutofit/>
          </a:bodyPr>
          <a:lstStyle/>
          <a:p>
            <a:r>
              <a:rPr lang="en-US" sz="5400" dirty="0"/>
              <a:t>Tit 2:4-5</a:t>
            </a:r>
          </a:p>
        </p:txBody>
      </p:sp>
      <p:sp>
        <p:nvSpPr>
          <p:cNvPr id="46"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1ECFB004-606A-43E8-80CE-AA95F5C70CF8}"/>
              </a:ext>
            </a:extLst>
          </p:cNvPr>
          <p:cNvPicPr>
            <a:picLocks noChangeAspect="1"/>
          </p:cNvPicPr>
          <p:nvPr/>
        </p:nvPicPr>
        <p:blipFill rotWithShape="1">
          <a:blip r:embed="rId3">
            <a:extLst>
              <a:ext uri="{28A0092B-C50C-407E-A947-70E740481C1C}">
                <a14:useLocalDpi xmlns:a14="http://schemas.microsoft.com/office/drawing/2010/main" val="0"/>
              </a:ext>
            </a:extLst>
          </a:blip>
          <a:srcRect l="7698" r="8877" b="1"/>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baseline="30000"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that they admonish the young women to love their husbands, </a:t>
            </a:r>
            <a:r>
              <a:rPr lang="en-US" dirty="0">
                <a:highlight>
                  <a:srgbClr val="FFFF00"/>
                </a:highlight>
                <a:latin typeface="Arial" panose="020B0604020202020204" pitchFamily="34" charset="0"/>
                <a:cs typeface="Arial" panose="020B0604020202020204" pitchFamily="34" charset="0"/>
              </a:rPr>
              <a:t>to love their children</a:t>
            </a:r>
            <a:r>
              <a:rPr lang="en-US"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5 </a:t>
            </a:r>
            <a:r>
              <a:rPr lang="en-US" i="1" dirty="0">
                <a:latin typeface="Arial" panose="020B0604020202020204" pitchFamily="34" charset="0"/>
                <a:cs typeface="Arial" panose="020B0604020202020204" pitchFamily="34" charset="0"/>
              </a:rPr>
              <a:t>to be</a:t>
            </a:r>
            <a:r>
              <a:rPr lang="en-US" dirty="0">
                <a:latin typeface="Arial" panose="020B0604020202020204" pitchFamily="34" charset="0"/>
                <a:cs typeface="Arial" panose="020B0604020202020204" pitchFamily="34" charset="0"/>
              </a:rPr>
              <a:t> discreet, chaste, homemakers, good, obedient to their own husbands, that the word of God may not be blasphemed</a:t>
            </a:r>
            <a:r>
              <a:rPr lang="en-US" dirty="0"/>
              <a:t>.</a:t>
            </a:r>
          </a:p>
        </p:txBody>
      </p:sp>
      <p:cxnSp>
        <p:nvCxnSpPr>
          <p:cNvPr id="4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93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02EEB-8A69-43FA-A7D9-3F17F20E455D}"/>
              </a:ext>
            </a:extLst>
          </p:cNvPr>
          <p:cNvSpPr>
            <a:spLocks noGrp="1"/>
          </p:cNvSpPr>
          <p:nvPr>
            <p:ph type="title"/>
          </p:nvPr>
        </p:nvSpPr>
        <p:spPr>
          <a:xfrm>
            <a:off x="6412091" y="501651"/>
            <a:ext cx="4395340" cy="1716255"/>
          </a:xfrm>
        </p:spPr>
        <p:txBody>
          <a:bodyPr anchor="b">
            <a:normAutofit/>
          </a:bodyPr>
          <a:lstStyle/>
          <a:p>
            <a:r>
              <a:rPr lang="en-US" sz="5400" dirty="0"/>
              <a:t>Col 1:15-16</a:t>
            </a:r>
          </a:p>
        </p:txBody>
      </p:sp>
      <p:sp>
        <p:nvSpPr>
          <p:cNvPr id="47" name="Rectangle 4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747FAC70-179F-46E5-AAF1-C695E4304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3" y="633046"/>
            <a:ext cx="5221625" cy="5595476"/>
          </a:xfrm>
          <a:prstGeom prst="rect">
            <a:avLst/>
          </a:prstGeom>
        </p:spPr>
      </p:pic>
      <p:sp>
        <p:nvSpPr>
          <p:cNvPr id="9" name="Content Placeholder 8">
            <a:extLst>
              <a:ext uri="{FF2B5EF4-FFF2-40B4-BE49-F238E27FC236}">
                <a16:creationId xmlns:a16="http://schemas.microsoft.com/office/drawing/2014/main" id="{43A7079A-F8E7-49CA-BF16-B3F385B5505E}"/>
              </a:ext>
            </a:extLst>
          </p:cNvPr>
          <p:cNvSpPr>
            <a:spLocks noGrp="1"/>
          </p:cNvSpPr>
          <p:nvPr>
            <p:ph idx="1"/>
          </p:nvPr>
        </p:nvSpPr>
        <p:spPr>
          <a:xfrm>
            <a:off x="6392583" y="2645922"/>
            <a:ext cx="4434721" cy="3710427"/>
          </a:xfrm>
        </p:spPr>
        <p:txBody>
          <a:bodyPr anchor="t">
            <a:normAutofit/>
          </a:bodyPr>
          <a:lstStyle/>
          <a:p>
            <a:pPr marL="0" indent="0">
              <a:buNone/>
            </a:pPr>
            <a:r>
              <a:rPr lang="en-US" sz="2400" baseline="30000" dirty="0">
                <a:latin typeface="Arial" panose="020B0604020202020204" pitchFamily="34" charset="0"/>
                <a:cs typeface="Arial" panose="020B0604020202020204" pitchFamily="34" charset="0"/>
              </a:rPr>
              <a:t>15 </a:t>
            </a:r>
            <a:r>
              <a:rPr lang="en-US" sz="2400" dirty="0">
                <a:latin typeface="Arial" panose="020B0604020202020204" pitchFamily="34" charset="0"/>
                <a:cs typeface="Arial" panose="020B0604020202020204" pitchFamily="34" charset="0"/>
              </a:rPr>
              <a:t>He is the image of the invisible God, the firstborn over all creation. </a:t>
            </a:r>
            <a:r>
              <a:rPr lang="en-US" sz="2400" baseline="30000" dirty="0">
                <a:latin typeface="Arial" panose="020B0604020202020204" pitchFamily="34" charset="0"/>
                <a:cs typeface="Arial" panose="020B0604020202020204" pitchFamily="34" charset="0"/>
              </a:rPr>
              <a:t>16 </a:t>
            </a:r>
            <a:r>
              <a:rPr lang="en-US" sz="2400" dirty="0">
                <a:latin typeface="Arial" panose="020B0604020202020204" pitchFamily="34" charset="0"/>
                <a:cs typeface="Arial" panose="020B0604020202020204" pitchFamily="34" charset="0"/>
              </a:rPr>
              <a:t>For by Him all things were created that are in heaven and that are on earth, visible and invisible, whether thrones or dominions or principalities or powers. All things were created through Him and for Him. </a:t>
            </a:r>
            <a:endParaRPr lang="en-US" sz="2400" dirty="0"/>
          </a:p>
        </p:txBody>
      </p:sp>
      <p:cxnSp>
        <p:nvCxnSpPr>
          <p:cNvPr id="48" name="Straight Connector 4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7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392583" y="501651"/>
            <a:ext cx="4414848" cy="1716255"/>
          </a:xfrm>
        </p:spPr>
        <p:txBody>
          <a:bodyPr anchor="b">
            <a:normAutofit/>
          </a:bodyPr>
          <a:lstStyle/>
          <a:p>
            <a:r>
              <a:rPr lang="en-US" sz="5400" dirty="0"/>
              <a:t>Prov 13:24</a:t>
            </a:r>
          </a:p>
        </p:txBody>
      </p:sp>
      <p:sp>
        <p:nvSpPr>
          <p:cNvPr id="46"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1ECFB004-606A-43E8-80CE-AA95F5C70CF8}"/>
              </a:ext>
            </a:extLst>
          </p:cNvPr>
          <p:cNvPicPr>
            <a:picLocks noChangeAspect="1"/>
          </p:cNvPicPr>
          <p:nvPr/>
        </p:nvPicPr>
        <p:blipFill rotWithShape="1">
          <a:blip r:embed="rId3">
            <a:extLst>
              <a:ext uri="{28A0092B-C50C-407E-A947-70E740481C1C}">
                <a14:useLocalDpi xmlns:a14="http://schemas.microsoft.com/office/drawing/2010/main" val="0"/>
              </a:ext>
            </a:extLst>
          </a:blip>
          <a:srcRect l="7698" r="8877" b="1"/>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sz="2400" baseline="30000" dirty="0">
                <a:latin typeface="Arial" panose="020B0604020202020204" pitchFamily="34" charset="0"/>
                <a:cs typeface="Arial" panose="020B0604020202020204" pitchFamily="34" charset="0"/>
              </a:rPr>
              <a:t>24 </a:t>
            </a:r>
            <a:r>
              <a:rPr lang="en-US" sz="2400" dirty="0">
                <a:latin typeface="Arial" panose="020B0604020202020204" pitchFamily="34" charset="0"/>
                <a:cs typeface="Arial" panose="020B0604020202020204" pitchFamily="34" charset="0"/>
              </a:rPr>
              <a:t>He who spares his rod hates his son, But he who loves him disciplines him promptly.</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Eph 6:4 “</a:t>
            </a:r>
            <a:r>
              <a:rPr lang="en-US" sz="2400" baseline="30000" dirty="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And you, fathers, do not provoke your children to wrath, but bring them up in the training and admonition of the Lord.</a:t>
            </a:r>
          </a:p>
        </p:txBody>
      </p:sp>
      <p:cxnSp>
        <p:nvCxnSpPr>
          <p:cNvPr id="4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3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arn(inVertical)">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392583" y="501651"/>
            <a:ext cx="4414848" cy="1716255"/>
          </a:xfrm>
        </p:spPr>
        <p:txBody>
          <a:bodyPr anchor="b">
            <a:normAutofit/>
          </a:bodyPr>
          <a:lstStyle/>
          <a:p>
            <a:r>
              <a:rPr lang="en-US" sz="5400" dirty="0"/>
              <a:t>Eph 6:1-3</a:t>
            </a:r>
          </a:p>
        </p:txBody>
      </p:sp>
      <p:sp>
        <p:nvSpPr>
          <p:cNvPr id="46" name="Rectangle 4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1ECFB004-606A-43E8-80CE-AA95F5C70CF8}"/>
              </a:ext>
            </a:extLst>
          </p:cNvPr>
          <p:cNvPicPr>
            <a:picLocks noChangeAspect="1"/>
          </p:cNvPicPr>
          <p:nvPr/>
        </p:nvPicPr>
        <p:blipFill rotWithShape="1">
          <a:blip r:embed="rId3">
            <a:extLst>
              <a:ext uri="{28A0092B-C50C-407E-A947-70E740481C1C}">
                <a14:useLocalDpi xmlns:a14="http://schemas.microsoft.com/office/drawing/2010/main" val="0"/>
              </a:ext>
            </a:extLst>
          </a:blip>
          <a:srcRect l="7698" r="8877" b="1"/>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dirty="0">
                <a:latin typeface="Arial" panose="020B0604020202020204" pitchFamily="34" charset="0"/>
                <a:cs typeface="Arial" panose="020B0604020202020204" pitchFamily="34" charset="0"/>
              </a:rPr>
              <a:t>6 Children, obey your parents in the Lord, for this is right. </a:t>
            </a:r>
            <a:r>
              <a:rPr lang="en-US" baseline="30000" dirty="0">
                <a:highlight>
                  <a:srgbClr val="FFFF00"/>
                </a:highlight>
                <a:latin typeface="Arial" panose="020B0604020202020204" pitchFamily="34" charset="0"/>
                <a:cs typeface="Arial" panose="020B0604020202020204" pitchFamily="34" charset="0"/>
              </a:rPr>
              <a:t>2 </a:t>
            </a:r>
            <a:r>
              <a:rPr lang="en-US" dirty="0">
                <a:highlight>
                  <a:srgbClr val="FFFF00"/>
                </a:highlight>
                <a:latin typeface="Arial" panose="020B0604020202020204" pitchFamily="34" charset="0"/>
                <a:cs typeface="Arial" panose="020B0604020202020204" pitchFamily="34" charset="0"/>
              </a:rPr>
              <a:t>“Honor your father and mother,” which is the first commandment with promise:</a:t>
            </a:r>
            <a:r>
              <a:rPr lang="en-US"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“that it may be well with you and you may live long on the earth.”</a:t>
            </a:r>
          </a:p>
        </p:txBody>
      </p:sp>
      <p:cxnSp>
        <p:nvCxnSpPr>
          <p:cNvPr id="4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1 Tim 4:7-8</a:t>
            </a:r>
          </a:p>
        </p:txBody>
      </p:sp>
      <p:sp>
        <p:nvSpPr>
          <p:cNvPr id="54" name="Rectangle 5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background pattern&#10;&#10;Description automatically generated">
            <a:extLst>
              <a:ext uri="{FF2B5EF4-FFF2-40B4-BE49-F238E27FC236}">
                <a16:creationId xmlns:a16="http://schemas.microsoft.com/office/drawing/2014/main" id="{A23956EE-5520-4834-8555-E931CEC2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1"/>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baseline="30000"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But reject profane and old wives’ fables, and </a:t>
            </a:r>
            <a:r>
              <a:rPr lang="en-US" dirty="0">
                <a:highlight>
                  <a:srgbClr val="FFFF00"/>
                </a:highlight>
                <a:latin typeface="Arial" panose="020B0604020202020204" pitchFamily="34" charset="0"/>
                <a:cs typeface="Arial" panose="020B0604020202020204" pitchFamily="34" charset="0"/>
              </a:rPr>
              <a:t>exercise yourself toward godliness. </a:t>
            </a:r>
            <a:r>
              <a:rPr lang="en-US" baseline="30000" dirty="0">
                <a:highlight>
                  <a:srgbClr val="FFFF00"/>
                </a:highlight>
                <a:latin typeface="Arial" panose="020B0604020202020204" pitchFamily="34" charset="0"/>
                <a:cs typeface="Arial" panose="020B0604020202020204" pitchFamily="34" charset="0"/>
              </a:rPr>
              <a:t>8 </a:t>
            </a:r>
            <a:r>
              <a:rPr lang="en-US" dirty="0">
                <a:highlight>
                  <a:srgbClr val="FFFF00"/>
                </a:highlight>
                <a:latin typeface="Arial" panose="020B0604020202020204" pitchFamily="34" charset="0"/>
                <a:cs typeface="Arial" panose="020B0604020202020204" pitchFamily="34" charset="0"/>
              </a:rPr>
              <a:t>For bodily exercise profits a little, but godliness is profitable for all things</a:t>
            </a:r>
            <a:r>
              <a:rPr lang="en-US" dirty="0">
                <a:latin typeface="Arial" panose="020B0604020202020204" pitchFamily="34" charset="0"/>
                <a:cs typeface="Arial" panose="020B0604020202020204" pitchFamily="34" charset="0"/>
              </a:rPr>
              <a:t>, having promise of the life that now is and of that which is to come. </a:t>
            </a:r>
          </a:p>
        </p:txBody>
      </p:sp>
      <p:cxnSp>
        <p:nvCxnSpPr>
          <p:cNvPr id="56" name="Straight Connector 5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319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Rom 8:5-6</a:t>
            </a:r>
          </a:p>
        </p:txBody>
      </p:sp>
      <p:sp>
        <p:nvSpPr>
          <p:cNvPr id="54" name="Rectangle 5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background pattern&#10;&#10;Description automatically generated">
            <a:extLst>
              <a:ext uri="{FF2B5EF4-FFF2-40B4-BE49-F238E27FC236}">
                <a16:creationId xmlns:a16="http://schemas.microsoft.com/office/drawing/2014/main" id="{A23956EE-5520-4834-8555-E931CEC2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1"/>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sz="2600" baseline="30000" dirty="0">
                <a:latin typeface="Arial" panose="020B0604020202020204" pitchFamily="34" charset="0"/>
                <a:cs typeface="Arial" panose="020B0604020202020204" pitchFamily="34" charset="0"/>
              </a:rPr>
              <a:t>5 </a:t>
            </a:r>
            <a:r>
              <a:rPr lang="en-US" sz="2600" dirty="0">
                <a:latin typeface="Arial" panose="020B0604020202020204" pitchFamily="34" charset="0"/>
                <a:cs typeface="Arial" panose="020B0604020202020204" pitchFamily="34" charset="0"/>
              </a:rPr>
              <a:t>For those who live according to the flesh set their minds on the things of the flesh, but those </a:t>
            </a:r>
            <a:r>
              <a:rPr lang="en-US" sz="2600" i="1" dirty="0">
                <a:latin typeface="Arial" panose="020B0604020202020204" pitchFamily="34" charset="0"/>
                <a:cs typeface="Arial" panose="020B0604020202020204" pitchFamily="34" charset="0"/>
              </a:rPr>
              <a:t>who live</a:t>
            </a:r>
            <a:r>
              <a:rPr lang="en-US" sz="2600" dirty="0">
                <a:latin typeface="Arial" panose="020B0604020202020204" pitchFamily="34" charset="0"/>
                <a:cs typeface="Arial" panose="020B0604020202020204" pitchFamily="34" charset="0"/>
              </a:rPr>
              <a:t> according to the Spirit, the things of the Spirit. </a:t>
            </a:r>
            <a:r>
              <a:rPr lang="en-US" sz="2600" baseline="30000" dirty="0">
                <a:latin typeface="Arial" panose="020B0604020202020204" pitchFamily="34" charset="0"/>
                <a:cs typeface="Arial" panose="020B0604020202020204" pitchFamily="34" charset="0"/>
              </a:rPr>
              <a:t>6 </a:t>
            </a:r>
            <a:r>
              <a:rPr lang="en-US" sz="2600" dirty="0">
                <a:latin typeface="Arial" panose="020B0604020202020204" pitchFamily="34" charset="0"/>
                <a:cs typeface="Arial" panose="020B0604020202020204" pitchFamily="34" charset="0"/>
              </a:rPr>
              <a:t>For to be carnally minded </a:t>
            </a:r>
            <a:r>
              <a:rPr lang="en-US" sz="2600" i="1" dirty="0">
                <a:latin typeface="Arial" panose="020B0604020202020204" pitchFamily="34" charset="0"/>
                <a:cs typeface="Arial" panose="020B0604020202020204" pitchFamily="34" charset="0"/>
              </a:rPr>
              <a:t>is</a:t>
            </a:r>
            <a:r>
              <a:rPr lang="en-US" sz="2600" dirty="0">
                <a:latin typeface="Arial" panose="020B0604020202020204" pitchFamily="34" charset="0"/>
                <a:cs typeface="Arial" panose="020B0604020202020204" pitchFamily="34" charset="0"/>
              </a:rPr>
              <a:t> death, but to be spiritually minded </a:t>
            </a:r>
            <a:r>
              <a:rPr lang="en-US" sz="2600" i="1" dirty="0">
                <a:latin typeface="Arial" panose="020B0604020202020204" pitchFamily="34" charset="0"/>
                <a:cs typeface="Arial" panose="020B0604020202020204" pitchFamily="34" charset="0"/>
              </a:rPr>
              <a:t>is</a:t>
            </a:r>
            <a:r>
              <a:rPr lang="en-US" sz="2600" dirty="0">
                <a:latin typeface="Arial" panose="020B0604020202020204" pitchFamily="34" charset="0"/>
                <a:cs typeface="Arial" panose="020B0604020202020204" pitchFamily="34" charset="0"/>
              </a:rPr>
              <a:t> life and peace.</a:t>
            </a:r>
          </a:p>
        </p:txBody>
      </p:sp>
      <p:cxnSp>
        <p:nvCxnSpPr>
          <p:cNvPr id="56" name="Straight Connector 5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58D242-28C0-4999-AD2A-1FA5384BE922}"/>
              </a:ext>
            </a:extLst>
          </p:cNvPr>
          <p:cNvSpPr txBox="1"/>
          <p:nvPr/>
        </p:nvSpPr>
        <p:spPr>
          <a:xfrm>
            <a:off x="1088933" y="4501135"/>
            <a:ext cx="3938954" cy="923330"/>
          </a:xfrm>
          <a:prstGeom prst="rect">
            <a:avLst/>
          </a:prstGeom>
          <a:noFill/>
        </p:spPr>
        <p:txBody>
          <a:bodyPr wrap="square" rtlCol="0">
            <a:spAutoFit/>
          </a:bodyPr>
          <a:lstStyle/>
          <a:p>
            <a:r>
              <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(Spirituality)</a:t>
            </a:r>
          </a:p>
        </p:txBody>
      </p:sp>
    </p:spTree>
    <p:extLst>
      <p:ext uri="{BB962C8B-B14F-4D97-AF65-F5344CB8AC3E}">
        <p14:creationId xmlns:p14="http://schemas.microsoft.com/office/powerpoint/2010/main" val="82589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Rom 8:7-8</a:t>
            </a:r>
          </a:p>
        </p:txBody>
      </p:sp>
      <p:sp>
        <p:nvSpPr>
          <p:cNvPr id="54" name="Rectangle 5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background pattern&#10;&#10;Description automatically generated">
            <a:extLst>
              <a:ext uri="{FF2B5EF4-FFF2-40B4-BE49-F238E27FC236}">
                <a16:creationId xmlns:a16="http://schemas.microsoft.com/office/drawing/2014/main" id="{A23956EE-5520-4834-8555-E931CEC2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501651"/>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baseline="30000"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Because the carnal mind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enmity against God; for it is not subject to the law of God, nor indeed can be. </a:t>
            </a:r>
            <a:r>
              <a:rPr lang="en-US" baseline="30000"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So then, those who are in the flesh cannot please God.</a:t>
            </a:r>
          </a:p>
        </p:txBody>
      </p:sp>
      <p:cxnSp>
        <p:nvCxnSpPr>
          <p:cNvPr id="56" name="Straight Connector 5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58D242-28C0-4999-AD2A-1FA5384BE922}"/>
              </a:ext>
            </a:extLst>
          </p:cNvPr>
          <p:cNvSpPr txBox="1"/>
          <p:nvPr/>
        </p:nvSpPr>
        <p:spPr>
          <a:xfrm>
            <a:off x="920478" y="4501135"/>
            <a:ext cx="3938954" cy="923330"/>
          </a:xfrm>
          <a:prstGeom prst="rect">
            <a:avLst/>
          </a:prstGeom>
          <a:noFill/>
        </p:spPr>
        <p:txBody>
          <a:bodyPr wrap="square" rtlCol="0">
            <a:spAutoFit/>
          </a:bodyPr>
          <a:lstStyle/>
          <a:p>
            <a:r>
              <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(Spirituality)</a:t>
            </a:r>
          </a:p>
        </p:txBody>
      </p:sp>
    </p:spTree>
    <p:extLst>
      <p:ext uri="{BB962C8B-B14F-4D97-AF65-F5344CB8AC3E}">
        <p14:creationId xmlns:p14="http://schemas.microsoft.com/office/powerpoint/2010/main" val="42054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Col 3:15-17</a:t>
            </a:r>
          </a:p>
        </p:txBody>
      </p:sp>
      <p:sp>
        <p:nvSpPr>
          <p:cNvPr id="54" name="Rectangle 5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background pattern&#10;&#10;Description automatically generated">
            <a:extLst>
              <a:ext uri="{FF2B5EF4-FFF2-40B4-BE49-F238E27FC236}">
                <a16:creationId xmlns:a16="http://schemas.microsoft.com/office/drawing/2014/main" id="{A23956EE-5520-4834-8555-E931CEC2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2" y="501651"/>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sz="2000" baseline="30000" dirty="0"/>
              <a:t>15 </a:t>
            </a:r>
            <a:r>
              <a:rPr lang="en-US" sz="2000" dirty="0"/>
              <a:t>And let the peace of God rule in your hearts, to which also you were called in one body; and </a:t>
            </a:r>
            <a:r>
              <a:rPr lang="en-US" sz="2000" dirty="0">
                <a:highlight>
                  <a:srgbClr val="FFFF00"/>
                </a:highlight>
              </a:rPr>
              <a:t>be thankful</a:t>
            </a:r>
            <a:r>
              <a:rPr lang="en-US" sz="2000" dirty="0"/>
              <a:t>. </a:t>
            </a:r>
            <a:r>
              <a:rPr lang="en-US" sz="2000" baseline="30000" dirty="0"/>
              <a:t>16 </a:t>
            </a:r>
            <a:r>
              <a:rPr lang="en-US" sz="2000" dirty="0"/>
              <a:t>Let the word of Christ dwell in you richly in all wisdom, teaching and admonishing one another in psalms and hymns and spiritual songs, singing with grace in your hearts to the Lord. </a:t>
            </a:r>
            <a:r>
              <a:rPr lang="en-US" sz="2000" baseline="30000" dirty="0"/>
              <a:t>17 </a:t>
            </a:r>
            <a:r>
              <a:rPr lang="en-US" sz="2000" dirty="0"/>
              <a:t>And whatever you do in word or deed, </a:t>
            </a:r>
            <a:r>
              <a:rPr lang="en-US" sz="2000" i="1" dirty="0"/>
              <a:t>do</a:t>
            </a:r>
            <a:r>
              <a:rPr lang="en-US" sz="2000" dirty="0"/>
              <a:t> all in the name of the Lord Jesus, </a:t>
            </a:r>
            <a:r>
              <a:rPr lang="en-US" sz="2000" dirty="0">
                <a:highlight>
                  <a:srgbClr val="FFFF00"/>
                </a:highlight>
              </a:rPr>
              <a:t>giving thanks to God the Father</a:t>
            </a:r>
            <a:r>
              <a:rPr lang="en-US" sz="2000" dirty="0"/>
              <a:t> through Him.</a:t>
            </a:r>
          </a:p>
        </p:txBody>
      </p:sp>
      <p:cxnSp>
        <p:nvCxnSpPr>
          <p:cNvPr id="56" name="Straight Connector 5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58D242-28C0-4999-AD2A-1FA5384BE922}"/>
              </a:ext>
            </a:extLst>
          </p:cNvPr>
          <p:cNvSpPr txBox="1"/>
          <p:nvPr/>
        </p:nvSpPr>
        <p:spPr>
          <a:xfrm>
            <a:off x="920477" y="4501135"/>
            <a:ext cx="3938954" cy="769441"/>
          </a:xfrm>
          <a:prstGeom prst="rect">
            <a:avLst/>
          </a:prstGeom>
          <a:noFill/>
        </p:spPr>
        <p:txBody>
          <a:bodyPr wrap="square" rtlCol="0">
            <a:spAutoFit/>
          </a:bodyPr>
          <a:lstStyle/>
          <a:p>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(Thankfulness)</a:t>
            </a:r>
          </a:p>
        </p:txBody>
      </p:sp>
    </p:spTree>
    <p:extLst>
      <p:ext uri="{BB962C8B-B14F-4D97-AF65-F5344CB8AC3E}">
        <p14:creationId xmlns:p14="http://schemas.microsoft.com/office/powerpoint/2010/main" val="373558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Jam 4:7</a:t>
            </a:r>
          </a:p>
        </p:txBody>
      </p:sp>
      <p:sp>
        <p:nvSpPr>
          <p:cNvPr id="54" name="Rectangle 5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background pattern&#10;&#10;Description automatically generated">
            <a:extLst>
              <a:ext uri="{FF2B5EF4-FFF2-40B4-BE49-F238E27FC236}">
                <a16:creationId xmlns:a16="http://schemas.microsoft.com/office/drawing/2014/main" id="{A23956EE-5520-4834-8555-E931CEC2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2" y="501651"/>
            <a:ext cx="5221625" cy="5854698"/>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Autofit/>
          </a:bodyPr>
          <a:lstStyle/>
          <a:p>
            <a:pPr marL="0" indent="0">
              <a:buNone/>
            </a:pPr>
            <a:r>
              <a:rPr lang="en-US" sz="3200" baseline="30000" dirty="0">
                <a:latin typeface="Arial" panose="020B0604020202020204" pitchFamily="34" charset="0"/>
                <a:cs typeface="Arial" panose="020B0604020202020204" pitchFamily="34" charset="0"/>
              </a:rPr>
              <a:t>7 </a:t>
            </a:r>
            <a:r>
              <a:rPr lang="en-US" sz="3200" dirty="0">
                <a:latin typeface="Arial" panose="020B0604020202020204" pitchFamily="34" charset="0"/>
                <a:cs typeface="Arial" panose="020B0604020202020204" pitchFamily="34" charset="0"/>
              </a:rPr>
              <a:t>Therefore submit to God. Resist the devil and he will flee from you.</a:t>
            </a:r>
          </a:p>
        </p:txBody>
      </p:sp>
      <p:cxnSp>
        <p:nvCxnSpPr>
          <p:cNvPr id="56" name="Straight Connector 5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58D242-28C0-4999-AD2A-1FA5384BE922}"/>
              </a:ext>
            </a:extLst>
          </p:cNvPr>
          <p:cNvSpPr txBox="1"/>
          <p:nvPr/>
        </p:nvSpPr>
        <p:spPr>
          <a:xfrm>
            <a:off x="920477" y="4501135"/>
            <a:ext cx="3938954" cy="769441"/>
          </a:xfrm>
          <a:prstGeom prst="rect">
            <a:avLst/>
          </a:prstGeom>
          <a:noFill/>
        </p:spPr>
        <p:txBody>
          <a:bodyPr wrap="square" rtlCol="0">
            <a:spAutoFit/>
          </a:bodyPr>
          <a:lstStyle/>
          <a:p>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(Submission)</a:t>
            </a:r>
          </a:p>
        </p:txBody>
      </p:sp>
    </p:spTree>
    <p:extLst>
      <p:ext uri="{BB962C8B-B14F-4D97-AF65-F5344CB8AC3E}">
        <p14:creationId xmlns:p14="http://schemas.microsoft.com/office/powerpoint/2010/main" val="21258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392583" y="501651"/>
            <a:ext cx="4414848" cy="1716255"/>
          </a:xfrm>
        </p:spPr>
        <p:txBody>
          <a:bodyPr anchor="b">
            <a:normAutofit/>
          </a:bodyPr>
          <a:lstStyle/>
          <a:p>
            <a:r>
              <a:rPr lang="en-US" sz="5400" dirty="0"/>
              <a:t>Phil 4:6-8</a:t>
            </a:r>
          </a:p>
        </p:txBody>
      </p:sp>
      <p:sp>
        <p:nvSpPr>
          <p:cNvPr id="63" name="Rectangle 6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ams&#10;&#10;Description automatically generated">
            <a:extLst>
              <a:ext uri="{FF2B5EF4-FFF2-40B4-BE49-F238E27FC236}">
                <a16:creationId xmlns:a16="http://schemas.microsoft.com/office/drawing/2014/main" id="{10C40727-6C93-4A50-AA41-2331F3386EBB}"/>
              </a:ext>
            </a:extLst>
          </p:cNvPr>
          <p:cNvPicPr>
            <a:picLocks noChangeAspect="1"/>
          </p:cNvPicPr>
          <p:nvPr/>
        </p:nvPicPr>
        <p:blipFill rotWithShape="1">
          <a:blip r:embed="rId3">
            <a:extLst>
              <a:ext uri="{28A0092B-C50C-407E-A947-70E740481C1C}">
                <a14:useLocalDpi xmlns:a14="http://schemas.microsoft.com/office/drawing/2010/main" val="0"/>
              </a:ext>
            </a:extLst>
          </a:blip>
          <a:srcRect l="2228" r="14343" b="-3"/>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fontScale="92500" lnSpcReduction="10000"/>
          </a:bodyPr>
          <a:lstStyle/>
          <a:p>
            <a:pPr marL="0" indent="0">
              <a:buNone/>
            </a:pPr>
            <a:r>
              <a:rPr lang="en-US" baseline="30000"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Be anxious for nothing, but in everything by prayer and supplication, with thanksgiving, let your requests be made known to God; </a:t>
            </a:r>
            <a:r>
              <a:rPr lang="en-US" baseline="30000"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and the peace of God, which surpasses all understanding, will guard your hearts and minds through Christ Jesus.</a:t>
            </a:r>
          </a:p>
          <a:p>
            <a:pPr marL="0" indent="0">
              <a:buNone/>
            </a:pPr>
            <a:r>
              <a:rPr lang="en-US" sz="1800" dirty="0">
                <a:latin typeface="Arial" panose="020B0604020202020204" pitchFamily="34" charset="0"/>
                <a:cs typeface="Arial" panose="020B0604020202020204" pitchFamily="34" charset="0"/>
              </a:rPr>
              <a:t>.</a:t>
            </a:r>
          </a:p>
        </p:txBody>
      </p:sp>
      <p:cxnSp>
        <p:nvCxnSpPr>
          <p:cNvPr id="6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956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B5B0E-AB67-4F0D-B868-55AABD8BC69E}"/>
              </a:ext>
            </a:extLst>
          </p:cNvPr>
          <p:cNvSpPr>
            <a:spLocks noGrp="1"/>
          </p:cNvSpPr>
          <p:nvPr>
            <p:ph type="ctrTitle"/>
          </p:nvPr>
        </p:nvSpPr>
        <p:spPr>
          <a:xfrm>
            <a:off x="457200" y="1598246"/>
            <a:ext cx="4412419" cy="3626217"/>
          </a:xfrm>
        </p:spPr>
        <p:txBody>
          <a:bodyPr anchor="t">
            <a:normAutofit/>
          </a:bodyPr>
          <a:lstStyle/>
          <a:p>
            <a:r>
              <a:rPr lang="en-US" sz="6200" dirty="0">
                <a:solidFill>
                  <a:schemeClr val="bg1"/>
                </a:solidFill>
              </a:rPr>
              <a:t>Christ Centered Homes</a:t>
            </a:r>
          </a:p>
        </p:txBody>
      </p:sp>
      <p:sp>
        <p:nvSpPr>
          <p:cNvPr id="3" name="Subtitle 2">
            <a:extLst>
              <a:ext uri="{FF2B5EF4-FFF2-40B4-BE49-F238E27FC236}">
                <a16:creationId xmlns:a16="http://schemas.microsoft.com/office/drawing/2014/main" id="{D969B61E-FD64-4CC8-B5A9-6597B1CB78D9}"/>
              </a:ext>
            </a:extLst>
          </p:cNvPr>
          <p:cNvSpPr>
            <a:spLocks noGrp="1"/>
          </p:cNvSpPr>
          <p:nvPr>
            <p:ph type="subTitle" idx="1"/>
          </p:nvPr>
        </p:nvSpPr>
        <p:spPr>
          <a:xfrm>
            <a:off x="517453" y="4733076"/>
            <a:ext cx="4412417" cy="1752129"/>
          </a:xfrm>
        </p:spPr>
        <p:txBody>
          <a:bodyPr>
            <a:noAutofit/>
          </a:bodyPr>
          <a:lstStyle/>
          <a:p>
            <a:r>
              <a:rPr lang="en-US" sz="4000" b="1" dirty="0">
                <a:solidFill>
                  <a:schemeClr val="bg1"/>
                </a:solidFill>
                <a:latin typeface="Arial" panose="020B0604020202020204" pitchFamily="34" charset="0"/>
                <a:cs typeface="Arial" panose="020B0604020202020204" pitchFamily="34" charset="0"/>
              </a:rPr>
              <a:t>Does this describe your home?</a:t>
            </a:r>
          </a:p>
        </p:txBody>
      </p:sp>
      <p:sp>
        <p:nvSpPr>
          <p:cNvPr id="1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person, indoor&#10;&#10;Description automatically generated">
            <a:extLst>
              <a:ext uri="{FF2B5EF4-FFF2-40B4-BE49-F238E27FC236}">
                <a16:creationId xmlns:a16="http://schemas.microsoft.com/office/drawing/2014/main" id="{1B5E8501-2D39-4F36-AFB9-504723E6C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926" y="1887374"/>
            <a:ext cx="5569864" cy="4205247"/>
          </a:xfrm>
          <a:prstGeom prst="rect">
            <a:avLst/>
          </a:prstGeom>
        </p:spPr>
      </p:pic>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837763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02EEB-8A69-43FA-A7D9-3F17F20E455D}"/>
              </a:ext>
            </a:extLst>
          </p:cNvPr>
          <p:cNvSpPr>
            <a:spLocks noGrp="1"/>
          </p:cNvSpPr>
          <p:nvPr>
            <p:ph type="title"/>
          </p:nvPr>
        </p:nvSpPr>
        <p:spPr>
          <a:xfrm>
            <a:off x="6412091" y="501651"/>
            <a:ext cx="4395340" cy="1716255"/>
          </a:xfrm>
        </p:spPr>
        <p:txBody>
          <a:bodyPr anchor="b">
            <a:normAutofit/>
          </a:bodyPr>
          <a:lstStyle/>
          <a:p>
            <a:r>
              <a:rPr lang="en-US" sz="5400" dirty="0"/>
              <a:t>Col 1:17-18</a:t>
            </a:r>
          </a:p>
        </p:txBody>
      </p:sp>
      <p:sp>
        <p:nvSpPr>
          <p:cNvPr id="47" name="Rectangle 4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747FAC70-179F-46E5-AAF1-C695E4304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3" y="633046"/>
            <a:ext cx="5221625" cy="5595476"/>
          </a:xfrm>
          <a:prstGeom prst="rect">
            <a:avLst/>
          </a:prstGeom>
        </p:spPr>
      </p:pic>
      <p:sp>
        <p:nvSpPr>
          <p:cNvPr id="9" name="Content Placeholder 8">
            <a:extLst>
              <a:ext uri="{FF2B5EF4-FFF2-40B4-BE49-F238E27FC236}">
                <a16:creationId xmlns:a16="http://schemas.microsoft.com/office/drawing/2014/main" id="{43A7079A-F8E7-49CA-BF16-B3F385B5505E}"/>
              </a:ext>
            </a:extLst>
          </p:cNvPr>
          <p:cNvSpPr>
            <a:spLocks noGrp="1"/>
          </p:cNvSpPr>
          <p:nvPr>
            <p:ph idx="1"/>
          </p:nvPr>
        </p:nvSpPr>
        <p:spPr>
          <a:xfrm>
            <a:off x="6392583" y="2645922"/>
            <a:ext cx="4434721" cy="3710427"/>
          </a:xfrm>
        </p:spPr>
        <p:txBody>
          <a:bodyPr anchor="t">
            <a:normAutofit/>
          </a:bodyPr>
          <a:lstStyle/>
          <a:p>
            <a:pPr marL="0" indent="0">
              <a:buNone/>
            </a:pPr>
            <a:r>
              <a:rPr lang="en-US" baseline="30000"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And He is before all things, and in Him all things consist. </a:t>
            </a:r>
            <a:r>
              <a:rPr lang="en-US" baseline="30000" dirty="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And He is the head of the body, the church, who is the beginning, the firstborn from the dead, that in all things He may have the preeminence.</a:t>
            </a:r>
          </a:p>
          <a:p>
            <a:endParaRPr lang="en-US" sz="1800" dirty="0"/>
          </a:p>
        </p:txBody>
      </p:sp>
      <p:cxnSp>
        <p:nvCxnSpPr>
          <p:cNvPr id="48" name="Straight Connector 4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1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Mt 7:24-25</a:t>
            </a:r>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logo&#10;&#10;Description automatically generated">
            <a:extLst>
              <a:ext uri="{FF2B5EF4-FFF2-40B4-BE49-F238E27FC236}">
                <a16:creationId xmlns:a16="http://schemas.microsoft.com/office/drawing/2014/main" id="{239B8FA8-9462-4D5F-9D30-195A98848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3" y="818188"/>
            <a:ext cx="5221625" cy="5221625"/>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pPr marL="0" indent="0">
              <a:buNone/>
            </a:pPr>
            <a:r>
              <a:rPr lang="en-US" sz="2400" baseline="30000" dirty="0">
                <a:latin typeface="Arial" panose="020B0604020202020204" pitchFamily="34" charset="0"/>
                <a:cs typeface="Arial" panose="020B0604020202020204" pitchFamily="34" charset="0"/>
              </a:rPr>
              <a:t>24 </a:t>
            </a:r>
            <a:r>
              <a:rPr lang="en-US" sz="2400" dirty="0">
                <a:latin typeface="Arial" panose="020B0604020202020204" pitchFamily="34" charset="0"/>
                <a:cs typeface="Arial" panose="020B0604020202020204" pitchFamily="34" charset="0"/>
              </a:rPr>
              <a:t>“Therefore whoever hears these sayings of Mine, and does them, I will liken him to a wise man who built his house on the rock: </a:t>
            </a:r>
            <a:r>
              <a:rPr lang="en-US" sz="2400" baseline="30000" dirty="0">
                <a:latin typeface="Arial" panose="020B0604020202020204" pitchFamily="34" charset="0"/>
                <a:cs typeface="Arial" panose="020B0604020202020204" pitchFamily="34" charset="0"/>
              </a:rPr>
              <a:t>25 </a:t>
            </a:r>
            <a:r>
              <a:rPr lang="en-US" sz="2400" dirty="0">
                <a:latin typeface="Arial" panose="020B0604020202020204" pitchFamily="34" charset="0"/>
                <a:cs typeface="Arial" panose="020B0604020202020204" pitchFamily="34" charset="0"/>
              </a:rPr>
              <a:t>and the rain descended, the floods came, and the winds blew and beat on that house; and it did not fall, for it was founded on the rock.</a:t>
            </a:r>
          </a:p>
          <a:p>
            <a:endParaRPr lang="en-US" sz="1800" dirty="0"/>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54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Mt 7:26-27</a:t>
            </a:r>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logo&#10;&#10;Description automatically generated">
            <a:extLst>
              <a:ext uri="{FF2B5EF4-FFF2-40B4-BE49-F238E27FC236}">
                <a16:creationId xmlns:a16="http://schemas.microsoft.com/office/drawing/2014/main" id="{239B8FA8-9462-4D5F-9D30-195A98848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818188"/>
            <a:ext cx="5221625" cy="5221625"/>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pPr marL="0" indent="0">
              <a:buNone/>
            </a:pPr>
            <a:r>
              <a:rPr lang="en-US" sz="2400" baseline="30000" dirty="0"/>
              <a:t>26 </a:t>
            </a:r>
            <a:r>
              <a:rPr lang="en-US" sz="2400" dirty="0"/>
              <a:t>“But everyone who hears these sayings of Mine, and does not do them, will be like a foolish man who built his house on the sand: </a:t>
            </a:r>
            <a:r>
              <a:rPr lang="en-US" sz="2400" baseline="30000" dirty="0"/>
              <a:t>27 </a:t>
            </a:r>
            <a:r>
              <a:rPr lang="en-US" sz="2400" dirty="0"/>
              <a:t>and the rain descended, the floods came, and the winds blew and beat on that house; and it fell. And great was its fall.”</a:t>
            </a:r>
          </a:p>
          <a:p>
            <a:endParaRPr lang="en-US" sz="1800" dirty="0"/>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7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Eph 5:22-24</a:t>
            </a:r>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F003DF9F-478C-4209-807B-B37735DEF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605509"/>
            <a:ext cx="5221625" cy="5646982"/>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r>
              <a:rPr lang="en-US" sz="2400" baseline="30000" dirty="0">
                <a:latin typeface="Arial" panose="020B0604020202020204" pitchFamily="34" charset="0"/>
                <a:cs typeface="Arial" panose="020B0604020202020204" pitchFamily="34" charset="0"/>
              </a:rPr>
              <a:t>22 </a:t>
            </a:r>
            <a:r>
              <a:rPr lang="en-US" sz="2400" dirty="0">
                <a:latin typeface="Arial" panose="020B0604020202020204" pitchFamily="34" charset="0"/>
                <a:cs typeface="Arial" panose="020B0604020202020204" pitchFamily="34" charset="0"/>
              </a:rPr>
              <a:t>Wives, submit to your own husbands, as to the Lord. </a:t>
            </a:r>
            <a:r>
              <a:rPr lang="en-US" sz="2400" baseline="30000" dirty="0">
                <a:highlight>
                  <a:srgbClr val="FFFF00"/>
                </a:highlight>
                <a:latin typeface="Arial" panose="020B0604020202020204" pitchFamily="34" charset="0"/>
                <a:cs typeface="Arial" panose="020B0604020202020204" pitchFamily="34" charset="0"/>
              </a:rPr>
              <a:t>23 </a:t>
            </a:r>
            <a:r>
              <a:rPr lang="en-US" sz="2400" dirty="0">
                <a:highlight>
                  <a:srgbClr val="FFFF00"/>
                </a:highlight>
                <a:latin typeface="Arial" panose="020B0604020202020204" pitchFamily="34" charset="0"/>
                <a:cs typeface="Arial" panose="020B0604020202020204" pitchFamily="34" charset="0"/>
              </a:rPr>
              <a:t>For the husband is head of the wife, as also Christ is head of the church</a:t>
            </a:r>
            <a:r>
              <a:rPr lang="en-US" sz="2400" dirty="0">
                <a:latin typeface="Arial" panose="020B0604020202020204" pitchFamily="34" charset="0"/>
                <a:cs typeface="Arial" panose="020B0604020202020204" pitchFamily="34" charset="0"/>
              </a:rPr>
              <a:t>; and He is the Savior of the body. </a:t>
            </a:r>
            <a:r>
              <a:rPr lang="en-US" sz="2400" baseline="30000" dirty="0">
                <a:latin typeface="Arial" panose="020B0604020202020204" pitchFamily="34" charset="0"/>
                <a:cs typeface="Arial" panose="020B0604020202020204" pitchFamily="34" charset="0"/>
              </a:rPr>
              <a:t>24 </a:t>
            </a:r>
            <a:r>
              <a:rPr lang="en-US" sz="2400" dirty="0">
                <a:latin typeface="Arial" panose="020B0604020202020204" pitchFamily="34" charset="0"/>
                <a:cs typeface="Arial" panose="020B0604020202020204" pitchFamily="34" charset="0"/>
              </a:rPr>
              <a:t>Therefore, just as the church is subject to Christ, so </a:t>
            </a:r>
            <a:r>
              <a:rPr lang="en-US" sz="2400" i="1" dirty="0">
                <a:latin typeface="Arial" panose="020B0604020202020204" pitchFamily="34" charset="0"/>
                <a:cs typeface="Arial" panose="020B0604020202020204" pitchFamily="34" charset="0"/>
              </a:rPr>
              <a:t>let</a:t>
            </a:r>
            <a:r>
              <a:rPr lang="en-US" sz="2400" dirty="0">
                <a:latin typeface="Arial" panose="020B0604020202020204" pitchFamily="34" charset="0"/>
                <a:cs typeface="Arial" panose="020B0604020202020204" pitchFamily="34" charset="0"/>
              </a:rPr>
              <a:t> the wives </a:t>
            </a:r>
            <a:r>
              <a:rPr lang="en-US" sz="2400" i="1"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to their own husbands in everything.</a:t>
            </a:r>
          </a:p>
          <a:p>
            <a:endParaRPr lang="en-US" sz="1800" dirty="0"/>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482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Eph 5:22-24</a:t>
            </a:r>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F003DF9F-478C-4209-807B-B37735DEF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605509"/>
            <a:ext cx="5221625" cy="5646982"/>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r>
              <a:rPr lang="en-US" sz="2400" baseline="30000" dirty="0">
                <a:highlight>
                  <a:srgbClr val="FFFF00"/>
                </a:highlight>
                <a:latin typeface="Arial" panose="020B0604020202020204" pitchFamily="34" charset="0"/>
                <a:cs typeface="Arial" panose="020B0604020202020204" pitchFamily="34" charset="0"/>
              </a:rPr>
              <a:t>22 </a:t>
            </a:r>
            <a:r>
              <a:rPr lang="en-US" sz="2400" dirty="0">
                <a:highlight>
                  <a:srgbClr val="FFFF00"/>
                </a:highlight>
                <a:latin typeface="Arial" panose="020B0604020202020204" pitchFamily="34" charset="0"/>
                <a:cs typeface="Arial" panose="020B0604020202020204" pitchFamily="34" charset="0"/>
              </a:rPr>
              <a:t>Wives, submit to your own husbands, as to the Lord. </a:t>
            </a:r>
            <a:r>
              <a:rPr lang="en-US" sz="2400" baseline="30000" dirty="0">
                <a:latin typeface="Arial" panose="020B0604020202020204" pitchFamily="34" charset="0"/>
                <a:cs typeface="Arial" panose="020B0604020202020204" pitchFamily="34" charset="0"/>
              </a:rPr>
              <a:t>23 </a:t>
            </a:r>
            <a:r>
              <a:rPr lang="en-US" sz="2400" dirty="0">
                <a:latin typeface="Arial" panose="020B0604020202020204" pitchFamily="34" charset="0"/>
                <a:cs typeface="Arial" panose="020B0604020202020204" pitchFamily="34" charset="0"/>
              </a:rPr>
              <a:t>For the husband is head of the wife, as also Christ is head of the church; and He is the Savior of the body. </a:t>
            </a:r>
            <a:r>
              <a:rPr lang="en-US" sz="2400" baseline="30000" dirty="0">
                <a:latin typeface="Arial" panose="020B0604020202020204" pitchFamily="34" charset="0"/>
                <a:cs typeface="Arial" panose="020B0604020202020204" pitchFamily="34" charset="0"/>
              </a:rPr>
              <a:t>24 </a:t>
            </a:r>
            <a:r>
              <a:rPr lang="en-US" sz="2400" dirty="0">
                <a:latin typeface="Arial" panose="020B0604020202020204" pitchFamily="34" charset="0"/>
                <a:cs typeface="Arial" panose="020B0604020202020204" pitchFamily="34" charset="0"/>
              </a:rPr>
              <a:t>Therefore, just </a:t>
            </a:r>
            <a:r>
              <a:rPr lang="en-US" sz="2400" dirty="0">
                <a:highlight>
                  <a:srgbClr val="FFFF00"/>
                </a:highlight>
                <a:latin typeface="Arial" panose="020B0604020202020204" pitchFamily="34" charset="0"/>
                <a:cs typeface="Arial" panose="020B0604020202020204" pitchFamily="34" charset="0"/>
              </a:rPr>
              <a:t>as the church is subject to Christ, so </a:t>
            </a:r>
            <a:r>
              <a:rPr lang="en-US" sz="2400" i="1" dirty="0">
                <a:highlight>
                  <a:srgbClr val="FFFF00"/>
                </a:highlight>
                <a:latin typeface="Arial" panose="020B0604020202020204" pitchFamily="34" charset="0"/>
                <a:cs typeface="Arial" panose="020B0604020202020204" pitchFamily="34" charset="0"/>
              </a:rPr>
              <a:t>let</a:t>
            </a:r>
            <a:r>
              <a:rPr lang="en-US" sz="2400" dirty="0">
                <a:highlight>
                  <a:srgbClr val="FFFF00"/>
                </a:highlight>
                <a:latin typeface="Arial" panose="020B0604020202020204" pitchFamily="34" charset="0"/>
                <a:cs typeface="Arial" panose="020B0604020202020204" pitchFamily="34" charset="0"/>
              </a:rPr>
              <a:t> the wives </a:t>
            </a:r>
            <a:r>
              <a:rPr lang="en-US" sz="2400" i="1" dirty="0">
                <a:highlight>
                  <a:srgbClr val="FFFF00"/>
                </a:highlight>
                <a:latin typeface="Arial" panose="020B0604020202020204" pitchFamily="34" charset="0"/>
                <a:cs typeface="Arial" panose="020B0604020202020204" pitchFamily="34" charset="0"/>
              </a:rPr>
              <a:t>be</a:t>
            </a:r>
            <a:r>
              <a:rPr lang="en-US" sz="2400" dirty="0">
                <a:highlight>
                  <a:srgbClr val="FFFF00"/>
                </a:highlight>
                <a:latin typeface="Arial" panose="020B0604020202020204" pitchFamily="34" charset="0"/>
                <a:cs typeface="Arial" panose="020B0604020202020204" pitchFamily="34" charset="0"/>
              </a:rPr>
              <a:t> to their own husbands in everything.</a:t>
            </a:r>
          </a:p>
          <a:p>
            <a:endParaRPr lang="en-US" sz="1800" dirty="0"/>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59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Eph 6:4</a:t>
            </a:r>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F003DF9F-478C-4209-807B-B37735DEF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605509"/>
            <a:ext cx="5221625" cy="5646982"/>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r>
              <a:rPr lang="en-US" sz="2400" baseline="30000" dirty="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And you, </a:t>
            </a:r>
            <a:r>
              <a:rPr lang="en-US" sz="2400" dirty="0">
                <a:highlight>
                  <a:srgbClr val="FFFF00"/>
                </a:highlight>
                <a:latin typeface="Arial" panose="020B0604020202020204" pitchFamily="34" charset="0"/>
                <a:cs typeface="Arial" panose="020B0604020202020204" pitchFamily="34" charset="0"/>
              </a:rPr>
              <a:t>fathers</a:t>
            </a:r>
            <a:r>
              <a:rPr lang="en-US" sz="2400" dirty="0">
                <a:latin typeface="Arial" panose="020B0604020202020204" pitchFamily="34" charset="0"/>
                <a:cs typeface="Arial" panose="020B0604020202020204" pitchFamily="34" charset="0"/>
              </a:rPr>
              <a:t>, do not provoke your children to wrath, but bring them up in the training and admonition of the Lord.</a:t>
            </a:r>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7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6CEA-CA20-4911-8809-C35B8CD9D16C}"/>
              </a:ext>
            </a:extLst>
          </p:cNvPr>
          <p:cNvSpPr>
            <a:spLocks noGrp="1"/>
          </p:cNvSpPr>
          <p:nvPr>
            <p:ph type="title"/>
          </p:nvPr>
        </p:nvSpPr>
        <p:spPr>
          <a:xfrm>
            <a:off x="6412091" y="501651"/>
            <a:ext cx="4395340" cy="1716255"/>
          </a:xfrm>
        </p:spPr>
        <p:txBody>
          <a:bodyPr anchor="b">
            <a:normAutofit/>
          </a:bodyPr>
          <a:lstStyle/>
          <a:p>
            <a:r>
              <a:rPr lang="en-US" sz="5400" dirty="0"/>
              <a:t>Key Point</a:t>
            </a:r>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F003DF9F-478C-4209-807B-B37735DEF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605509"/>
            <a:ext cx="5221625" cy="5646982"/>
          </a:xfrm>
          <a:prstGeom prst="rect">
            <a:avLst/>
          </a:prstGeom>
        </p:spPr>
      </p:pic>
      <p:sp>
        <p:nvSpPr>
          <p:cNvPr id="9" name="Content Placeholder 8">
            <a:extLst>
              <a:ext uri="{FF2B5EF4-FFF2-40B4-BE49-F238E27FC236}">
                <a16:creationId xmlns:a16="http://schemas.microsoft.com/office/drawing/2014/main" id="{A1E5815A-AE70-4459-A3DE-B7BF08E92DD2}"/>
              </a:ext>
            </a:extLst>
          </p:cNvPr>
          <p:cNvSpPr>
            <a:spLocks noGrp="1"/>
          </p:cNvSpPr>
          <p:nvPr>
            <p:ph idx="1"/>
          </p:nvPr>
        </p:nvSpPr>
        <p:spPr>
          <a:xfrm>
            <a:off x="6392583" y="2645922"/>
            <a:ext cx="4434721" cy="3710427"/>
          </a:xfrm>
        </p:spPr>
        <p:txBody>
          <a:bodyPr anchor="t">
            <a:normAutofit/>
          </a:bodyPr>
          <a:lstStyle/>
          <a:p>
            <a:pPr marL="0" indent="0">
              <a:buNone/>
            </a:pPr>
            <a:r>
              <a:rPr lang="en-US" sz="2400" dirty="0">
                <a:latin typeface="Arial" panose="020B0604020202020204" pitchFamily="34" charset="0"/>
                <a:cs typeface="Arial" panose="020B0604020202020204" pitchFamily="34" charset="0"/>
              </a:rPr>
              <a:t>There can only be one spiritual leader</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 final decision has to be made by someone… the buck has to stop somewhere if the household is to function properly</a:t>
            </a:r>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9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arn(inVertical)">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1859</Words>
  <Application>Microsoft Office PowerPoint</Application>
  <PresentationFormat>Widescreen</PresentationFormat>
  <Paragraphs>107</Paragraphs>
  <Slides>28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Univers</vt:lpstr>
      <vt:lpstr>GradientVTI</vt:lpstr>
      <vt:lpstr>Christ Centered Homes</vt:lpstr>
      <vt:lpstr>Col 1:15-16</vt:lpstr>
      <vt:lpstr>Col 1:17-18</vt:lpstr>
      <vt:lpstr>Mt 7:24-25</vt:lpstr>
      <vt:lpstr>Mt 7:26-27</vt:lpstr>
      <vt:lpstr>Eph 5:22-24</vt:lpstr>
      <vt:lpstr>Eph 5:22-24</vt:lpstr>
      <vt:lpstr>Eph 6:4</vt:lpstr>
      <vt:lpstr>Key Point</vt:lpstr>
      <vt:lpstr>Leadership in the Home Requires teamwork</vt:lpstr>
      <vt:lpstr>Ps 119:97-99</vt:lpstr>
      <vt:lpstr>Ps 119:100-102</vt:lpstr>
      <vt:lpstr>Ps 119:103-104</vt:lpstr>
      <vt:lpstr>2 Tim 2:15</vt:lpstr>
      <vt:lpstr>2 Tim 3:16-17</vt:lpstr>
      <vt:lpstr>Eph 5:25-27</vt:lpstr>
      <vt:lpstr>Eph 5:28-29</vt:lpstr>
      <vt:lpstr>Tit 2:4-5</vt:lpstr>
      <vt:lpstr>Tit 2:4-5</vt:lpstr>
      <vt:lpstr>Prov 13:24</vt:lpstr>
      <vt:lpstr>Eph 6:1-3</vt:lpstr>
      <vt:lpstr>1 Tim 4:7-8</vt:lpstr>
      <vt:lpstr>Rom 8:5-6</vt:lpstr>
      <vt:lpstr>Rom 8:7-8</vt:lpstr>
      <vt:lpstr>Col 3:15-17</vt:lpstr>
      <vt:lpstr>Jam 4:7</vt:lpstr>
      <vt:lpstr>Phil 4:6-8</vt:lpstr>
      <vt:lpstr>Christ Centered Homes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Centered Homes</dc:title>
  <dc:creator>Rob Miller</dc:creator>
  <cp:lastModifiedBy>christian miller</cp:lastModifiedBy>
  <cp:revision>6</cp:revision>
  <dcterms:created xsi:type="dcterms:W3CDTF">2021-11-02T20:19:18Z</dcterms:created>
  <dcterms:modified xsi:type="dcterms:W3CDTF">2021-11-13T16:22:50Z</dcterms:modified>
</cp:coreProperties>
</file>