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4"/>
  </p:notesMasterIdLst>
  <p:handoutMasterIdLst>
    <p:handoutMasterId r:id="rId15"/>
  </p:handoutMasterIdLst>
  <p:sldIdLst>
    <p:sldId id="256" r:id="rId2"/>
    <p:sldId id="257" r:id="rId3"/>
    <p:sldId id="263" r:id="rId4"/>
    <p:sldId id="258" r:id="rId5"/>
    <p:sldId id="264" r:id="rId6"/>
    <p:sldId id="259" r:id="rId7"/>
    <p:sldId id="265" r:id="rId8"/>
    <p:sldId id="260" r:id="rId9"/>
    <p:sldId id="266" r:id="rId10"/>
    <p:sldId id="261" r:id="rId11"/>
    <p:sldId id="267" r:id="rId12"/>
    <p:sldId id="262"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2D17A7-6D9E-416A-82D0-14B70DE8C993}"/>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a:extLst>
              <a:ext uri="{FF2B5EF4-FFF2-40B4-BE49-F238E27FC236}">
                <a16:creationId xmlns:a16="http://schemas.microsoft.com/office/drawing/2014/main" id="{529DC65D-7F1D-42C2-A6D2-8477676B374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4E628AF-2339-4C68-AE5C-3ABF60FC3DC3}" type="datetimeFigureOut">
              <a:rPr lang="en-US" smtClean="0"/>
              <a:t>5/1/2021</a:t>
            </a:fld>
            <a:endParaRPr lang="en-US"/>
          </a:p>
        </p:txBody>
      </p:sp>
      <p:sp>
        <p:nvSpPr>
          <p:cNvPr id="4" name="Footer Placeholder 3">
            <a:extLst>
              <a:ext uri="{FF2B5EF4-FFF2-40B4-BE49-F238E27FC236}">
                <a16:creationId xmlns:a16="http://schemas.microsoft.com/office/drawing/2014/main" id="{200249A7-ABDD-40BF-AED2-327AFF95EC51}"/>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E405CE9-FF53-4776-A434-717091E420C7}"/>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60175F1-41F0-4F3A-B9EA-EEADE6F15157}" type="slidenum">
              <a:rPr lang="en-US" smtClean="0"/>
              <a:t>‹#›</a:t>
            </a:fld>
            <a:endParaRPr lang="en-US"/>
          </a:p>
        </p:txBody>
      </p:sp>
    </p:spTree>
    <p:extLst>
      <p:ext uri="{BB962C8B-B14F-4D97-AF65-F5344CB8AC3E}">
        <p14:creationId xmlns:p14="http://schemas.microsoft.com/office/powerpoint/2010/main" val="366928940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41F75B3-2061-4910-BB70-2257A8D9B24D}" type="datetimeFigureOut">
              <a:rPr lang="en-US" smtClean="0"/>
              <a:t>5/1/2021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060544A-8DD2-4C28-9FFC-DAD08ACB2181}" type="slidenum">
              <a:rPr lang="en-US" smtClean="0"/>
              <a:t>‹#›</a:t>
            </a:fld>
            <a:endParaRPr lang="en-US"/>
          </a:p>
        </p:txBody>
      </p:sp>
    </p:spTree>
    <p:extLst>
      <p:ext uri="{BB962C8B-B14F-4D97-AF65-F5344CB8AC3E}">
        <p14:creationId xmlns:p14="http://schemas.microsoft.com/office/powerpoint/2010/main" val="24613630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5/1/2021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986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5/1/2021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76176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5/1/2021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8059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9887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5/1/2021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5668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00270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89623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5/1/2021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30151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5/1/2021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4041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2709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9018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5/1/2021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60204422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87549B-C2FF-41E9-BEAA-9FB0331D71AC}"/>
              </a:ext>
            </a:extLst>
          </p:cNvPr>
          <p:cNvSpPr>
            <a:spLocks noGrp="1"/>
          </p:cNvSpPr>
          <p:nvPr>
            <p:ph type="ctrTitle"/>
          </p:nvPr>
        </p:nvSpPr>
        <p:spPr>
          <a:xfrm>
            <a:off x="477981" y="1122363"/>
            <a:ext cx="4023360" cy="3204134"/>
          </a:xfrm>
        </p:spPr>
        <p:txBody>
          <a:bodyPr anchor="b">
            <a:normAutofit/>
          </a:bodyPr>
          <a:lstStyle/>
          <a:p>
            <a:r>
              <a:rPr lang="en-US" sz="4400"/>
              <a:t>Joy Inexpressible</a:t>
            </a:r>
          </a:p>
        </p:txBody>
      </p:sp>
      <p:sp>
        <p:nvSpPr>
          <p:cNvPr id="3" name="Subtitle 2">
            <a:extLst>
              <a:ext uri="{FF2B5EF4-FFF2-40B4-BE49-F238E27FC236}">
                <a16:creationId xmlns:a16="http://schemas.microsoft.com/office/drawing/2014/main" id="{1E764879-6E7A-46F9-815B-377D326E5542}"/>
              </a:ext>
            </a:extLst>
          </p:cNvPr>
          <p:cNvSpPr>
            <a:spLocks noGrp="1"/>
          </p:cNvSpPr>
          <p:nvPr>
            <p:ph type="subTitle" idx="1"/>
          </p:nvPr>
        </p:nvSpPr>
        <p:spPr>
          <a:xfrm>
            <a:off x="477981" y="4872922"/>
            <a:ext cx="3933306" cy="1208141"/>
          </a:xfrm>
        </p:spPr>
        <p:txBody>
          <a:bodyPr>
            <a:normAutofit/>
          </a:bodyPr>
          <a:lstStyle/>
          <a:p>
            <a:r>
              <a:rPr lang="en-US" sz="2000"/>
              <a:t>1 Pet 1:3-9; Rom 5:1-11</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picture containing linedrawing&#10;&#10;Description automatically generated">
            <a:extLst>
              <a:ext uri="{FF2B5EF4-FFF2-40B4-BE49-F238E27FC236}">
                <a16:creationId xmlns:a16="http://schemas.microsoft.com/office/drawing/2014/main" id="{0C821CE1-45D7-4BF7-BAE2-12AB8B739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4608" y="982503"/>
            <a:ext cx="6846363" cy="4741740"/>
          </a:xfrm>
          <a:prstGeom prst="rect">
            <a:avLst/>
          </a:prstGeom>
        </p:spPr>
      </p:pic>
    </p:spTree>
    <p:extLst>
      <p:ext uri="{BB962C8B-B14F-4D97-AF65-F5344CB8AC3E}">
        <p14:creationId xmlns:p14="http://schemas.microsoft.com/office/powerpoint/2010/main" val="42555898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2468898-5A6E-4D55-85EC-308E785EE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89BA30-8B25-4E41-95C6-954E62BB94DA}"/>
              </a:ext>
            </a:extLst>
          </p:cNvPr>
          <p:cNvSpPr>
            <a:spLocks noGrp="1"/>
          </p:cNvSpPr>
          <p:nvPr>
            <p:ph type="title"/>
          </p:nvPr>
        </p:nvSpPr>
        <p:spPr>
          <a:xfrm>
            <a:off x="429768" y="213359"/>
            <a:ext cx="11201400" cy="1545157"/>
          </a:xfrm>
        </p:spPr>
        <p:txBody>
          <a:bodyPr>
            <a:noAutofit/>
          </a:bodyPr>
          <a:lstStyle/>
          <a:p>
            <a:r>
              <a:rPr lang="en-US" sz="2000" baseline="30000" dirty="0"/>
              <a:t>9 </a:t>
            </a:r>
            <a:r>
              <a:rPr lang="en-US" sz="2000" dirty="0"/>
              <a:t>Much more then, having now been justified by His blood, we shall be saved from wrath through Him. </a:t>
            </a:r>
            <a:r>
              <a:rPr lang="en-US" sz="2000" baseline="30000" dirty="0"/>
              <a:t>10 </a:t>
            </a:r>
            <a:r>
              <a:rPr lang="en-US" sz="2000" dirty="0"/>
              <a:t>For if when we were enemies we were reconciled to God through the death of His Son, much more, having been reconciled, we shall be saved by His life. </a:t>
            </a:r>
            <a:r>
              <a:rPr lang="en-US" sz="2000" baseline="30000" dirty="0"/>
              <a:t>11 </a:t>
            </a:r>
            <a:r>
              <a:rPr lang="en-US" sz="2000" dirty="0"/>
              <a:t>And not only </a:t>
            </a:r>
            <a:r>
              <a:rPr lang="en-US" sz="2000" i="1" dirty="0"/>
              <a:t>that,</a:t>
            </a:r>
            <a:r>
              <a:rPr lang="en-US" sz="2000" dirty="0"/>
              <a:t> but we also rejoice in God through our Lord Jesus Christ, through whom we have now received the reconciliation.</a:t>
            </a:r>
          </a:p>
        </p:txBody>
      </p:sp>
      <p:sp>
        <p:nvSpPr>
          <p:cNvPr id="73" name="Rectangle 72">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845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Real World Connection - when we reconcile with god, we reclaim our access  to an eternal life of Holiness … | Reconciliation, Sacrament of penance,  Catholic teaching">
            <a:extLst>
              <a:ext uri="{FF2B5EF4-FFF2-40B4-BE49-F238E27FC236}">
                <a16:creationId xmlns:a16="http://schemas.microsoft.com/office/drawing/2014/main" id="{7DA31E12-1C67-4733-984B-F6E42989CAD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2865" y="2020823"/>
            <a:ext cx="6702552" cy="4307911"/>
          </a:xfrm>
          <a:prstGeom prst="rect">
            <a:avLst/>
          </a:prstGeom>
          <a:noFill/>
          <a:extLst>
            <a:ext uri="{909E8E84-426E-40DD-AFC4-6F175D3DCCD1}">
              <a14:hiddenFill xmlns:a14="http://schemas.microsoft.com/office/drawing/2010/main">
                <a:solidFill>
                  <a:srgbClr val="FFFFFF"/>
                </a:solidFill>
              </a14:hiddenFill>
            </a:ext>
          </a:extLst>
        </p:spPr>
      </p:pic>
      <p:sp useBgFill="1">
        <p:nvSpPr>
          <p:cNvPr id="75" name="Rectangle 74">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AA5772C-2D92-4C79-92D1-0CDD90D65C42}"/>
              </a:ext>
            </a:extLst>
          </p:cNvPr>
          <p:cNvSpPr>
            <a:spLocks noGrp="1"/>
          </p:cNvSpPr>
          <p:nvPr>
            <p:ph idx="1"/>
          </p:nvPr>
        </p:nvSpPr>
        <p:spPr>
          <a:xfrm>
            <a:off x="7938752" y="1758516"/>
            <a:ext cx="3455097" cy="4483966"/>
          </a:xfrm>
        </p:spPr>
        <p:txBody>
          <a:bodyPr anchor="ctr">
            <a:normAutofit fontScale="55000" lnSpcReduction="20000"/>
          </a:bodyPr>
          <a:lstStyle/>
          <a:p>
            <a:endParaRPr lang="en-US" sz="1700" dirty="0"/>
          </a:p>
          <a:p>
            <a:endParaRPr lang="en-US" sz="1700" dirty="0"/>
          </a:p>
          <a:p>
            <a:endParaRPr lang="en-US" sz="1700" dirty="0"/>
          </a:p>
          <a:p>
            <a:r>
              <a:rPr lang="en-US" sz="4000" dirty="0"/>
              <a:t>We find joy in being reconciled to God through Christ </a:t>
            </a:r>
          </a:p>
          <a:p>
            <a:endParaRPr lang="en-US" sz="4000" dirty="0"/>
          </a:p>
          <a:p>
            <a:r>
              <a:rPr lang="en-US" sz="4000" dirty="0"/>
              <a:t>2 Cor 5:18-21</a:t>
            </a:r>
          </a:p>
          <a:p>
            <a:endParaRPr lang="en-US" sz="4000" dirty="0"/>
          </a:p>
          <a:p>
            <a:r>
              <a:rPr lang="en-US" sz="4000" dirty="0"/>
              <a:t>Eph 1 :3-14</a:t>
            </a:r>
          </a:p>
          <a:p>
            <a:endParaRPr lang="en-US" sz="4000" dirty="0"/>
          </a:p>
          <a:p>
            <a:r>
              <a:rPr lang="en-US" sz="4000" dirty="0"/>
              <a:t>Col 1:15-23</a:t>
            </a:r>
          </a:p>
          <a:p>
            <a:endParaRPr lang="en-US" sz="1700" dirty="0"/>
          </a:p>
          <a:p>
            <a:pPr marL="0" indent="0">
              <a:buNone/>
            </a:pPr>
            <a:endParaRPr lang="en-US" sz="1700" dirty="0"/>
          </a:p>
          <a:p>
            <a:endParaRPr lang="en-US" sz="1700" dirty="0"/>
          </a:p>
          <a:p>
            <a:endParaRPr lang="en-US" sz="1700" dirty="0"/>
          </a:p>
        </p:txBody>
      </p:sp>
    </p:spTree>
    <p:extLst>
      <p:ext uri="{BB962C8B-B14F-4D97-AF65-F5344CB8AC3E}">
        <p14:creationId xmlns:p14="http://schemas.microsoft.com/office/powerpoint/2010/main" val="13461592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1000"/>
                                        <p:tgtEl>
                                          <p:spTgt spid="3">
                                            <p:txEl>
                                              <p:pRg st="5" end="5"/>
                                            </p:txEl>
                                          </p:spTgt>
                                        </p:tgtEl>
                                      </p:cBhvr>
                                    </p:animEffect>
                                    <p:anim calcmode="lin" valueType="num">
                                      <p:cBhvr>
                                        <p:cTn id="1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1000"/>
                                        <p:tgtEl>
                                          <p:spTgt spid="3">
                                            <p:txEl>
                                              <p:pRg st="7" end="7"/>
                                            </p:txEl>
                                          </p:spTgt>
                                        </p:tgtEl>
                                      </p:cBhvr>
                                    </p:animEffect>
                                    <p:anim calcmode="lin" valueType="num">
                                      <p:cBhvr>
                                        <p:cTn id="2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1000"/>
                                        <p:tgtEl>
                                          <p:spTgt spid="3">
                                            <p:txEl>
                                              <p:pRg st="9" end="9"/>
                                            </p:txEl>
                                          </p:spTgt>
                                        </p:tgtEl>
                                      </p:cBhvr>
                                    </p:animEffect>
                                    <p:anim calcmode="lin" valueType="num">
                                      <p:cBhvr>
                                        <p:cTn id="2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E07F12-EDD4-42C0-A144-68037E643719}"/>
              </a:ext>
            </a:extLst>
          </p:cNvPr>
          <p:cNvSpPr>
            <a:spLocks noGrp="1"/>
          </p:cNvSpPr>
          <p:nvPr>
            <p:ph type="title"/>
          </p:nvPr>
        </p:nvSpPr>
        <p:spPr>
          <a:xfrm>
            <a:off x="1115568" y="548640"/>
            <a:ext cx="10168128" cy="1179576"/>
          </a:xfrm>
        </p:spPr>
        <p:txBody>
          <a:bodyPr>
            <a:normAutofit/>
          </a:bodyPr>
          <a:lstStyle/>
          <a:p>
            <a:r>
              <a:rPr lang="en-US" dirty="0"/>
              <a:t>Joy in reconciliation through Christ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15C9D2A-7214-48D9-9E5F-7AB872CCAFAE}"/>
              </a:ext>
            </a:extLst>
          </p:cNvPr>
          <p:cNvSpPr>
            <a:spLocks noGrp="1"/>
          </p:cNvSpPr>
          <p:nvPr>
            <p:ph idx="1"/>
          </p:nvPr>
        </p:nvSpPr>
        <p:spPr>
          <a:xfrm>
            <a:off x="1115568" y="2481943"/>
            <a:ext cx="10168128" cy="3695020"/>
          </a:xfrm>
        </p:spPr>
        <p:txBody>
          <a:bodyPr>
            <a:normAutofit/>
          </a:bodyPr>
          <a:lstStyle/>
          <a:p>
            <a:pPr marL="0" indent="0">
              <a:buNone/>
            </a:pPr>
            <a:r>
              <a:rPr lang="en-US" sz="2200" b="1" dirty="0"/>
              <a:t>2 Corinthians 5:18-21 New King James Version (NKJV)</a:t>
            </a:r>
          </a:p>
          <a:p>
            <a:r>
              <a:rPr lang="en-US" sz="2200" baseline="30000" dirty="0"/>
              <a:t>18 </a:t>
            </a:r>
            <a:r>
              <a:rPr lang="en-US" sz="2200" dirty="0"/>
              <a:t>Now all things </a:t>
            </a:r>
            <a:r>
              <a:rPr lang="en-US" sz="2200" i="1" dirty="0"/>
              <a:t>are</a:t>
            </a:r>
            <a:r>
              <a:rPr lang="en-US" sz="2200" dirty="0"/>
              <a:t> of God, who has reconciled us to Himself through Jesus Christ, and has given us the ministry of reconciliation, </a:t>
            </a:r>
            <a:r>
              <a:rPr lang="en-US" sz="2200" baseline="30000" dirty="0"/>
              <a:t>19 </a:t>
            </a:r>
            <a:r>
              <a:rPr lang="en-US" sz="2200" dirty="0"/>
              <a:t>that is, that God was in Christ reconciling the world to Himself, not imputing their trespasses to them, and has committed to us the word of reconciliation.</a:t>
            </a:r>
          </a:p>
          <a:p>
            <a:r>
              <a:rPr lang="en-US" sz="2200" baseline="30000" dirty="0"/>
              <a:t>20 </a:t>
            </a:r>
            <a:r>
              <a:rPr lang="en-US" sz="2200" dirty="0"/>
              <a:t>Now then, we are ambassadors for Christ, as though God were pleading through us: we implore </a:t>
            </a:r>
            <a:r>
              <a:rPr lang="en-US" sz="2200" i="1" dirty="0"/>
              <a:t>you</a:t>
            </a:r>
            <a:r>
              <a:rPr lang="en-US" sz="2200" dirty="0"/>
              <a:t> on Christ’s behalf, be reconciled to God. </a:t>
            </a:r>
            <a:r>
              <a:rPr lang="en-US" sz="2200" baseline="30000" dirty="0"/>
              <a:t>21 </a:t>
            </a:r>
            <a:r>
              <a:rPr lang="en-US" sz="2200" dirty="0"/>
              <a:t>For He made Him who knew no sin </a:t>
            </a:r>
            <a:r>
              <a:rPr lang="en-US" sz="2200" i="1" dirty="0"/>
              <a:t>to be</a:t>
            </a:r>
            <a:r>
              <a:rPr lang="en-US" sz="2200" dirty="0"/>
              <a:t> sin for us, that we might become the righteousness of God in Him.</a:t>
            </a:r>
          </a:p>
          <a:p>
            <a:pPr marL="0" indent="0">
              <a:buNone/>
            </a:pPr>
            <a:endParaRPr lang="en-US" sz="2200" dirty="0"/>
          </a:p>
        </p:txBody>
      </p:sp>
    </p:spTree>
    <p:extLst>
      <p:ext uri="{BB962C8B-B14F-4D97-AF65-F5344CB8AC3E}">
        <p14:creationId xmlns:p14="http://schemas.microsoft.com/office/powerpoint/2010/main" val="3939133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E45CA849-654C-4173-AD99-B3A252827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A049E5-B42D-4E89-84AA-47EAB85300AF}"/>
              </a:ext>
            </a:extLst>
          </p:cNvPr>
          <p:cNvSpPr>
            <a:spLocks noGrp="1"/>
          </p:cNvSpPr>
          <p:nvPr>
            <p:ph type="title"/>
          </p:nvPr>
        </p:nvSpPr>
        <p:spPr>
          <a:xfrm>
            <a:off x="429768" y="411480"/>
            <a:ext cx="11201400" cy="1106424"/>
          </a:xfrm>
        </p:spPr>
        <p:txBody>
          <a:bodyPr>
            <a:normAutofit/>
          </a:bodyPr>
          <a:lstStyle/>
          <a:p>
            <a:r>
              <a:rPr lang="en-US" sz="3600" dirty="0"/>
              <a:t>Joy inexpressible in…</a:t>
            </a:r>
          </a:p>
        </p:txBody>
      </p:sp>
      <p:sp>
        <p:nvSpPr>
          <p:cNvPr id="20" name="Rectangle 10">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7931"/>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BEA748E8-2A84-4BB6-A3B3-6F42F2BB9BB8}"/>
              </a:ext>
            </a:extLst>
          </p:cNvPr>
          <p:cNvPicPr>
            <a:picLocks noChangeAspect="1"/>
          </p:cNvPicPr>
          <p:nvPr/>
        </p:nvPicPr>
        <p:blipFill rotWithShape="1">
          <a:blip r:embed="rId2"/>
          <a:srcRect r="8" b="2688"/>
          <a:stretch/>
        </p:blipFill>
        <p:spPr>
          <a:xfrm>
            <a:off x="429768" y="1721922"/>
            <a:ext cx="6704891" cy="4520559"/>
          </a:xfrm>
          <a:prstGeom prst="rect">
            <a:avLst/>
          </a:prstGeom>
        </p:spPr>
      </p:pic>
      <p:sp useBgFill="1">
        <p:nvSpPr>
          <p:cNvPr id="21" name="Rectangle 12">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479FCEF-B0D3-421B-89FF-48E685CD2875}"/>
              </a:ext>
            </a:extLst>
          </p:cNvPr>
          <p:cNvSpPr>
            <a:spLocks noGrp="1"/>
          </p:cNvSpPr>
          <p:nvPr>
            <p:ph idx="1"/>
          </p:nvPr>
        </p:nvSpPr>
        <p:spPr>
          <a:xfrm>
            <a:off x="7938752" y="1721922"/>
            <a:ext cx="3455097" cy="4424878"/>
          </a:xfrm>
        </p:spPr>
        <p:txBody>
          <a:bodyPr anchor="ctr">
            <a:noAutofit/>
          </a:bodyPr>
          <a:lstStyle/>
          <a:p>
            <a:r>
              <a:rPr lang="en-US" sz="2000" dirty="0"/>
              <a:t>The grace of god</a:t>
            </a:r>
          </a:p>
          <a:p>
            <a:endParaRPr lang="en-US" sz="2000" dirty="0"/>
          </a:p>
          <a:p>
            <a:r>
              <a:rPr lang="en-US" sz="2000" dirty="0"/>
              <a:t>Trials and tribulations</a:t>
            </a:r>
          </a:p>
          <a:p>
            <a:endParaRPr lang="en-US" sz="2000" dirty="0"/>
          </a:p>
          <a:p>
            <a:r>
              <a:rPr lang="en-US" sz="2000" dirty="0"/>
              <a:t>God’s Love</a:t>
            </a:r>
          </a:p>
          <a:p>
            <a:endParaRPr lang="en-US" sz="2000" dirty="0"/>
          </a:p>
          <a:p>
            <a:r>
              <a:rPr lang="en-US" sz="2000" dirty="0"/>
              <a:t>Deliverance</a:t>
            </a:r>
          </a:p>
          <a:p>
            <a:endParaRPr lang="en-US" sz="2000" dirty="0"/>
          </a:p>
          <a:p>
            <a:r>
              <a:rPr lang="en-US" sz="2000" dirty="0"/>
              <a:t>Reconciliation through </a:t>
            </a:r>
            <a:r>
              <a:rPr lang="en-US" sz="2000" dirty="0" err="1"/>
              <a:t>Chist</a:t>
            </a:r>
            <a:endParaRPr lang="en-US" sz="2000" dirty="0"/>
          </a:p>
        </p:txBody>
      </p:sp>
    </p:spTree>
    <p:extLst>
      <p:ext uri="{BB962C8B-B14F-4D97-AF65-F5344CB8AC3E}">
        <p14:creationId xmlns:p14="http://schemas.microsoft.com/office/powerpoint/2010/main" val="1248869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45CA849-654C-4173-AD99-B3A252827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89BA30-8B25-4E41-95C6-954E62BB94DA}"/>
              </a:ext>
            </a:extLst>
          </p:cNvPr>
          <p:cNvSpPr>
            <a:spLocks noGrp="1"/>
          </p:cNvSpPr>
          <p:nvPr>
            <p:ph type="title"/>
          </p:nvPr>
        </p:nvSpPr>
        <p:spPr>
          <a:xfrm>
            <a:off x="429768" y="411480"/>
            <a:ext cx="11201400" cy="1106424"/>
          </a:xfrm>
        </p:spPr>
        <p:txBody>
          <a:bodyPr>
            <a:normAutofit/>
          </a:bodyPr>
          <a:lstStyle/>
          <a:p>
            <a:r>
              <a:rPr lang="en-US" sz="2300" dirty="0"/>
              <a:t>5 Therefore, having been justified by faith, we have peace with God through our Lord Jesus Christ, </a:t>
            </a:r>
            <a:r>
              <a:rPr lang="en-US" sz="2300" baseline="30000" dirty="0"/>
              <a:t>2 </a:t>
            </a:r>
            <a:r>
              <a:rPr lang="en-US" sz="2300" dirty="0"/>
              <a:t>through whom also we have access by faith into this grace in which we stand, and rejoice in hope of the glory of God. </a:t>
            </a:r>
          </a:p>
        </p:txBody>
      </p:sp>
      <p:sp>
        <p:nvSpPr>
          <p:cNvPr id="22" name="Rectangle 21">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7931"/>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14" descr="Free Grace Cliparts, Download Free Grace Cliparts png images, Free ClipArts  on Clipart Library">
            <a:extLst>
              <a:ext uri="{FF2B5EF4-FFF2-40B4-BE49-F238E27FC236}">
                <a16:creationId xmlns:a16="http://schemas.microsoft.com/office/drawing/2014/main" id="{B005DB40-92B7-43BC-930B-2AFA64CA81D9}"/>
              </a:ext>
            </a:extLst>
          </p:cNvPr>
          <p:cNvPicPr/>
          <p:nvPr/>
        </p:nvPicPr>
        <p:blipFill rotWithShape="1">
          <a:blip r:embed="rId2">
            <a:extLst>
              <a:ext uri="{28A0092B-C50C-407E-A947-70E740481C1C}">
                <a14:useLocalDpi xmlns:a14="http://schemas.microsoft.com/office/drawing/2010/main" val="0"/>
              </a:ext>
            </a:extLst>
          </a:blip>
          <a:srcRect t="8803" r="2" b="88"/>
          <a:stretch/>
        </p:blipFill>
        <p:spPr bwMode="auto">
          <a:xfrm>
            <a:off x="429769" y="1721922"/>
            <a:ext cx="5666232" cy="4520559"/>
          </a:xfrm>
          <a:prstGeom prst="rect">
            <a:avLst/>
          </a:prstGeom>
          <a:noFill/>
        </p:spPr>
      </p:pic>
      <p:sp useBgFill="1">
        <p:nvSpPr>
          <p:cNvPr id="24" name="Rectangle 23">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AA5772C-2D92-4C79-92D1-0CDD90D65C42}"/>
              </a:ext>
            </a:extLst>
          </p:cNvPr>
          <p:cNvSpPr>
            <a:spLocks noGrp="1"/>
          </p:cNvSpPr>
          <p:nvPr>
            <p:ph idx="1"/>
          </p:nvPr>
        </p:nvSpPr>
        <p:spPr>
          <a:xfrm>
            <a:off x="7938752" y="2020824"/>
            <a:ext cx="3455097" cy="3959352"/>
          </a:xfrm>
        </p:spPr>
        <p:txBody>
          <a:bodyPr anchor="ctr">
            <a:normAutofit fontScale="92500" lnSpcReduction="20000"/>
          </a:bodyPr>
          <a:lstStyle/>
          <a:p>
            <a:endParaRPr lang="en-US" dirty="0"/>
          </a:p>
          <a:p>
            <a:r>
              <a:rPr lang="en-US" dirty="0"/>
              <a:t>We find joy in the grace of God</a:t>
            </a:r>
          </a:p>
          <a:p>
            <a:endParaRPr lang="en-US" dirty="0"/>
          </a:p>
          <a:p>
            <a:r>
              <a:rPr lang="en-US" dirty="0"/>
              <a:t>Rom 5:8, 15</a:t>
            </a:r>
          </a:p>
          <a:p>
            <a:endParaRPr lang="en-US" dirty="0"/>
          </a:p>
          <a:p>
            <a:r>
              <a:rPr lang="en-US" dirty="0"/>
              <a:t>Eph 2:8-9</a:t>
            </a:r>
          </a:p>
          <a:p>
            <a:endParaRPr lang="en-US" dirty="0"/>
          </a:p>
          <a:p>
            <a:r>
              <a:rPr lang="en-US" dirty="0"/>
              <a:t>Tit 2:11</a:t>
            </a:r>
          </a:p>
          <a:p>
            <a:endParaRPr lang="en-US" sz="1700" dirty="0"/>
          </a:p>
          <a:p>
            <a:endParaRPr lang="en-US" sz="1700" dirty="0"/>
          </a:p>
        </p:txBody>
      </p:sp>
    </p:spTree>
    <p:extLst>
      <p:ext uri="{BB962C8B-B14F-4D97-AF65-F5344CB8AC3E}">
        <p14:creationId xmlns:p14="http://schemas.microsoft.com/office/powerpoint/2010/main" val="17537491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1000"/>
                                        <p:tgtEl>
                                          <p:spTgt spid="3">
                                            <p:txEl>
                                              <p:pRg st="7" end="7"/>
                                            </p:txEl>
                                          </p:spTgt>
                                        </p:tgtEl>
                                      </p:cBhvr>
                                    </p:animEffect>
                                    <p:anim calcmode="lin" valueType="num">
                                      <p:cBhvr>
                                        <p:cTn id="2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E07F12-EDD4-42C0-A144-68037E643719}"/>
              </a:ext>
            </a:extLst>
          </p:cNvPr>
          <p:cNvSpPr>
            <a:spLocks noGrp="1"/>
          </p:cNvSpPr>
          <p:nvPr>
            <p:ph type="title"/>
          </p:nvPr>
        </p:nvSpPr>
        <p:spPr>
          <a:xfrm>
            <a:off x="1115568" y="548640"/>
            <a:ext cx="10168128" cy="1179576"/>
          </a:xfrm>
        </p:spPr>
        <p:txBody>
          <a:bodyPr>
            <a:normAutofit/>
          </a:bodyPr>
          <a:lstStyle/>
          <a:p>
            <a:r>
              <a:rPr lang="en-US" dirty="0"/>
              <a:t>Joy in the grace of God</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15C9D2A-7214-48D9-9E5F-7AB872CCAFAE}"/>
              </a:ext>
            </a:extLst>
          </p:cNvPr>
          <p:cNvSpPr>
            <a:spLocks noGrp="1"/>
          </p:cNvSpPr>
          <p:nvPr>
            <p:ph idx="1"/>
          </p:nvPr>
        </p:nvSpPr>
        <p:spPr>
          <a:xfrm>
            <a:off x="1115568" y="2481943"/>
            <a:ext cx="10168128" cy="3695020"/>
          </a:xfrm>
        </p:spPr>
        <p:txBody>
          <a:bodyPr>
            <a:normAutofit/>
          </a:bodyPr>
          <a:lstStyle/>
          <a:p>
            <a:pPr marL="0" indent="0">
              <a:buNone/>
            </a:pPr>
            <a:r>
              <a:rPr lang="en-US" sz="2200" b="1" dirty="0"/>
              <a:t>Ephesians 2:8-9 New King James Version</a:t>
            </a:r>
          </a:p>
          <a:p>
            <a:r>
              <a:rPr lang="en-US" sz="2200" b="1" dirty="0"/>
              <a:t> </a:t>
            </a:r>
            <a:r>
              <a:rPr lang="en-US" sz="2200" baseline="30000" dirty="0"/>
              <a:t>8 </a:t>
            </a:r>
            <a:r>
              <a:rPr lang="en-US" sz="2200" dirty="0"/>
              <a:t>For by grace you have been saved through faith, and that not of yourselves; </a:t>
            </a:r>
            <a:r>
              <a:rPr lang="en-US" sz="2200" i="1" dirty="0"/>
              <a:t>it is</a:t>
            </a:r>
            <a:r>
              <a:rPr lang="en-US" sz="2200" dirty="0"/>
              <a:t> the gift of God, </a:t>
            </a:r>
            <a:r>
              <a:rPr lang="en-US" sz="2200" baseline="30000" dirty="0"/>
              <a:t>9 </a:t>
            </a:r>
            <a:r>
              <a:rPr lang="en-US" sz="2200" dirty="0"/>
              <a:t>not of works, lest anyone should boast. </a:t>
            </a:r>
          </a:p>
          <a:p>
            <a:endParaRPr lang="en-US" sz="2200" dirty="0"/>
          </a:p>
          <a:p>
            <a:pPr marL="0" indent="0">
              <a:buNone/>
            </a:pPr>
            <a:r>
              <a:rPr lang="en-US" sz="2200" b="1" dirty="0"/>
              <a:t>Titus 2:11 New King James Version </a:t>
            </a:r>
          </a:p>
          <a:p>
            <a:r>
              <a:rPr lang="en-US" sz="2200" baseline="30000" dirty="0"/>
              <a:t>11 </a:t>
            </a:r>
            <a:r>
              <a:rPr lang="en-US" sz="2200" dirty="0"/>
              <a:t>For the grace of God that brings salvation has appeared to all men, </a:t>
            </a:r>
          </a:p>
          <a:p>
            <a:pPr marL="0" indent="0">
              <a:buNone/>
            </a:pPr>
            <a:endParaRPr lang="en-US" sz="2200" dirty="0"/>
          </a:p>
        </p:txBody>
      </p:sp>
    </p:spTree>
    <p:extLst>
      <p:ext uri="{BB962C8B-B14F-4D97-AF65-F5344CB8AC3E}">
        <p14:creationId xmlns:p14="http://schemas.microsoft.com/office/powerpoint/2010/main" val="3600725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8">
            <a:extLst>
              <a:ext uri="{FF2B5EF4-FFF2-40B4-BE49-F238E27FC236}">
                <a16:creationId xmlns:a16="http://schemas.microsoft.com/office/drawing/2014/main" id="{E45CA849-654C-4173-AD99-B3A252827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89BA30-8B25-4E41-95C6-954E62BB94DA}"/>
              </a:ext>
            </a:extLst>
          </p:cNvPr>
          <p:cNvSpPr>
            <a:spLocks noGrp="1"/>
          </p:cNvSpPr>
          <p:nvPr>
            <p:ph type="title"/>
          </p:nvPr>
        </p:nvSpPr>
        <p:spPr>
          <a:xfrm>
            <a:off x="429768" y="304800"/>
            <a:ext cx="11201400" cy="1417122"/>
          </a:xfrm>
        </p:spPr>
        <p:txBody>
          <a:bodyPr>
            <a:noAutofit/>
          </a:bodyPr>
          <a:lstStyle/>
          <a:p>
            <a:r>
              <a:rPr lang="en-US" sz="2300" baseline="30000" dirty="0"/>
              <a:t>3 </a:t>
            </a:r>
            <a:r>
              <a:rPr lang="en-US" sz="2300" dirty="0"/>
              <a:t>And not only </a:t>
            </a:r>
            <a:r>
              <a:rPr lang="en-US" sz="2300" i="1" dirty="0"/>
              <a:t>that,</a:t>
            </a:r>
            <a:r>
              <a:rPr lang="en-US" sz="2300" dirty="0"/>
              <a:t> but we also glory in tribulations, knowing that tribulation produces perseverance; </a:t>
            </a:r>
            <a:r>
              <a:rPr lang="en-US" sz="2300" baseline="30000" dirty="0"/>
              <a:t>4 </a:t>
            </a:r>
            <a:r>
              <a:rPr lang="en-US" sz="2300" dirty="0"/>
              <a:t>and perseverance,</a:t>
            </a:r>
            <a:r>
              <a:rPr lang="en-US" sz="2300" baseline="30000" dirty="0"/>
              <a:t>]</a:t>
            </a:r>
            <a:r>
              <a:rPr lang="en-US" sz="2300" dirty="0"/>
              <a:t>character; and character, hope. </a:t>
            </a:r>
            <a:r>
              <a:rPr lang="en-US" sz="2300" baseline="30000" dirty="0"/>
              <a:t>5 </a:t>
            </a:r>
            <a:r>
              <a:rPr lang="en-US" sz="2300" dirty="0"/>
              <a:t>Now hope does not disappoint, because the love of God has been poured out in our hearts by the Holy Spirit who was given to us.</a:t>
            </a:r>
          </a:p>
        </p:txBody>
      </p:sp>
      <p:sp>
        <p:nvSpPr>
          <p:cNvPr id="36" name="Rectangle 30">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7931"/>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text, sign, street, clipart&#10;&#10;Description automatically generated">
            <a:extLst>
              <a:ext uri="{FF2B5EF4-FFF2-40B4-BE49-F238E27FC236}">
                <a16:creationId xmlns:a16="http://schemas.microsoft.com/office/drawing/2014/main" id="{2E440CE1-9D5F-4E60-A6F2-5610AC9FA6CF}"/>
              </a:ext>
            </a:extLst>
          </p:cNvPr>
          <p:cNvPicPr>
            <a:picLocks noChangeAspect="1"/>
          </p:cNvPicPr>
          <p:nvPr/>
        </p:nvPicPr>
        <p:blipFill rotWithShape="1">
          <a:blip r:embed="rId2">
            <a:extLst>
              <a:ext uri="{28A0092B-C50C-407E-A947-70E740481C1C}">
                <a14:useLocalDpi xmlns:a14="http://schemas.microsoft.com/office/drawing/2010/main" val="0"/>
              </a:ext>
            </a:extLst>
          </a:blip>
          <a:srcRect r="3963" b="1"/>
          <a:stretch/>
        </p:blipFill>
        <p:spPr>
          <a:xfrm>
            <a:off x="429767" y="1740220"/>
            <a:ext cx="6704891" cy="4520559"/>
          </a:xfrm>
          <a:prstGeom prst="rect">
            <a:avLst/>
          </a:prstGeom>
        </p:spPr>
      </p:pic>
      <p:sp useBgFill="1">
        <p:nvSpPr>
          <p:cNvPr id="37" name="Rectangle 32">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AA5772C-2D92-4C79-92D1-0CDD90D65C42}"/>
              </a:ext>
            </a:extLst>
          </p:cNvPr>
          <p:cNvSpPr>
            <a:spLocks noGrp="1"/>
          </p:cNvSpPr>
          <p:nvPr>
            <p:ph idx="1"/>
          </p:nvPr>
        </p:nvSpPr>
        <p:spPr>
          <a:xfrm>
            <a:off x="7938752" y="2020824"/>
            <a:ext cx="3455097" cy="3959352"/>
          </a:xfrm>
        </p:spPr>
        <p:txBody>
          <a:bodyPr anchor="ctr">
            <a:normAutofit lnSpcReduction="10000"/>
          </a:bodyPr>
          <a:lstStyle/>
          <a:p>
            <a:endParaRPr lang="en-US" sz="1700" dirty="0"/>
          </a:p>
          <a:p>
            <a:r>
              <a:rPr lang="en-US" sz="2200" dirty="0"/>
              <a:t>We find joy in trials and tribulations</a:t>
            </a:r>
          </a:p>
          <a:p>
            <a:endParaRPr lang="en-US" sz="2200" dirty="0"/>
          </a:p>
          <a:p>
            <a:r>
              <a:rPr lang="en-US" sz="2200" dirty="0"/>
              <a:t>Acts 14:22</a:t>
            </a:r>
          </a:p>
          <a:p>
            <a:endParaRPr lang="en-US" sz="2200" dirty="0"/>
          </a:p>
          <a:p>
            <a:r>
              <a:rPr lang="en-US" sz="2200" dirty="0"/>
              <a:t>1 Pet 4:12-13</a:t>
            </a:r>
          </a:p>
          <a:p>
            <a:endParaRPr lang="en-US" sz="2200" dirty="0"/>
          </a:p>
          <a:p>
            <a:r>
              <a:rPr lang="en-US" sz="2200" dirty="0"/>
              <a:t>Jam 1:2-3, 12</a:t>
            </a:r>
          </a:p>
          <a:p>
            <a:endParaRPr lang="en-US" sz="1700" dirty="0"/>
          </a:p>
          <a:p>
            <a:endParaRPr lang="en-US" sz="1700" dirty="0"/>
          </a:p>
        </p:txBody>
      </p:sp>
    </p:spTree>
    <p:extLst>
      <p:ext uri="{BB962C8B-B14F-4D97-AF65-F5344CB8AC3E}">
        <p14:creationId xmlns:p14="http://schemas.microsoft.com/office/powerpoint/2010/main" val="2592003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1000"/>
                                        <p:tgtEl>
                                          <p:spTgt spid="3">
                                            <p:txEl>
                                              <p:pRg st="7" end="7"/>
                                            </p:txEl>
                                          </p:spTgt>
                                        </p:tgtEl>
                                      </p:cBhvr>
                                    </p:animEffect>
                                    <p:anim calcmode="lin" valueType="num">
                                      <p:cBhvr>
                                        <p:cTn id="2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E07F12-EDD4-42C0-A144-68037E643719}"/>
              </a:ext>
            </a:extLst>
          </p:cNvPr>
          <p:cNvSpPr>
            <a:spLocks noGrp="1"/>
          </p:cNvSpPr>
          <p:nvPr>
            <p:ph type="title"/>
          </p:nvPr>
        </p:nvSpPr>
        <p:spPr>
          <a:xfrm>
            <a:off x="1115568" y="548640"/>
            <a:ext cx="10168128" cy="1179576"/>
          </a:xfrm>
        </p:spPr>
        <p:txBody>
          <a:bodyPr>
            <a:normAutofit/>
          </a:bodyPr>
          <a:lstStyle/>
          <a:p>
            <a:r>
              <a:rPr lang="en-US" dirty="0"/>
              <a:t>Joy in trials and tribulations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15C9D2A-7214-48D9-9E5F-7AB872CCAFAE}"/>
              </a:ext>
            </a:extLst>
          </p:cNvPr>
          <p:cNvSpPr>
            <a:spLocks noGrp="1"/>
          </p:cNvSpPr>
          <p:nvPr>
            <p:ph idx="1"/>
          </p:nvPr>
        </p:nvSpPr>
        <p:spPr>
          <a:xfrm>
            <a:off x="1115568" y="2481943"/>
            <a:ext cx="10168128" cy="3695020"/>
          </a:xfrm>
        </p:spPr>
        <p:txBody>
          <a:bodyPr>
            <a:normAutofit/>
          </a:bodyPr>
          <a:lstStyle/>
          <a:p>
            <a:pPr marL="0" indent="0">
              <a:buNone/>
            </a:pPr>
            <a:r>
              <a:rPr lang="en-US" sz="2000" b="1" dirty="0"/>
              <a:t>1 Peter 4:12-13 New King James Version </a:t>
            </a:r>
          </a:p>
          <a:p>
            <a:r>
              <a:rPr lang="en-US" sz="2000" baseline="30000" dirty="0"/>
              <a:t>12 </a:t>
            </a:r>
            <a:r>
              <a:rPr lang="en-US" sz="2000" dirty="0"/>
              <a:t>Beloved, do not think it strange concerning the fiery trial which is to try you, as though some strange thing happened to you; </a:t>
            </a:r>
            <a:r>
              <a:rPr lang="en-US" sz="2000" baseline="30000" dirty="0"/>
              <a:t>13 </a:t>
            </a:r>
            <a:r>
              <a:rPr lang="en-US" sz="2000" dirty="0"/>
              <a:t>but rejoice to the extent that you partake of Christ’s sufferings, that when His glory is revealed, you may also be glad with exceeding joy. </a:t>
            </a:r>
          </a:p>
          <a:p>
            <a:endParaRPr lang="en-US" sz="2000" dirty="0"/>
          </a:p>
          <a:p>
            <a:pPr marL="0" indent="0">
              <a:buNone/>
            </a:pPr>
            <a:r>
              <a:rPr lang="en-US" sz="2000" b="1" dirty="0"/>
              <a:t>James 1:2-3 New King James Version </a:t>
            </a:r>
          </a:p>
          <a:p>
            <a:r>
              <a:rPr lang="en-US" sz="2000" baseline="30000" dirty="0"/>
              <a:t>2 </a:t>
            </a:r>
            <a:r>
              <a:rPr lang="en-US" sz="2000" dirty="0"/>
              <a:t>My brethren, count it all joy when you fall into various trials, </a:t>
            </a:r>
            <a:r>
              <a:rPr lang="en-US" sz="2000" baseline="30000" dirty="0"/>
              <a:t>3 </a:t>
            </a:r>
            <a:r>
              <a:rPr lang="en-US" sz="2000" dirty="0"/>
              <a:t>knowing that the testing of your faith produces patience. </a:t>
            </a:r>
          </a:p>
          <a:p>
            <a:pPr marL="0" indent="0">
              <a:buNone/>
            </a:pPr>
            <a:endParaRPr lang="en-US" sz="2200" dirty="0"/>
          </a:p>
        </p:txBody>
      </p:sp>
    </p:spTree>
    <p:extLst>
      <p:ext uri="{BB962C8B-B14F-4D97-AF65-F5344CB8AC3E}">
        <p14:creationId xmlns:p14="http://schemas.microsoft.com/office/powerpoint/2010/main" val="1045381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8">
            <a:extLst>
              <a:ext uri="{FF2B5EF4-FFF2-40B4-BE49-F238E27FC236}">
                <a16:creationId xmlns:a16="http://schemas.microsoft.com/office/drawing/2014/main" id="{E45CA849-654C-4173-AD99-B3A252827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89BA30-8B25-4E41-95C6-954E62BB94DA}"/>
              </a:ext>
            </a:extLst>
          </p:cNvPr>
          <p:cNvSpPr>
            <a:spLocks noGrp="1"/>
          </p:cNvSpPr>
          <p:nvPr>
            <p:ph type="title"/>
          </p:nvPr>
        </p:nvSpPr>
        <p:spPr>
          <a:xfrm>
            <a:off x="429768" y="304800"/>
            <a:ext cx="11201400" cy="1417122"/>
          </a:xfrm>
        </p:spPr>
        <p:txBody>
          <a:bodyPr>
            <a:noAutofit/>
          </a:bodyPr>
          <a:lstStyle/>
          <a:p>
            <a:r>
              <a:rPr lang="en-US" sz="2300" baseline="30000" dirty="0"/>
              <a:t>6 </a:t>
            </a:r>
            <a:r>
              <a:rPr lang="en-US" sz="2300" dirty="0"/>
              <a:t>For when we were still without strength, in due time Christ died for the ungodly. </a:t>
            </a:r>
            <a:r>
              <a:rPr lang="en-US" sz="2300" baseline="30000" dirty="0"/>
              <a:t>7 </a:t>
            </a:r>
            <a:r>
              <a:rPr lang="en-US" sz="2300" dirty="0"/>
              <a:t>For scarcely for a righteous man will one die; yet perhaps for a good man someone would even dare to die. </a:t>
            </a:r>
            <a:r>
              <a:rPr lang="en-US" sz="2300" baseline="30000" dirty="0"/>
              <a:t>8 </a:t>
            </a:r>
            <a:r>
              <a:rPr lang="en-US" sz="2300" dirty="0"/>
              <a:t>But God demonstrates His own love toward us, in that while we were still sinners, Christ died for us.</a:t>
            </a:r>
          </a:p>
        </p:txBody>
      </p:sp>
      <p:sp>
        <p:nvSpPr>
          <p:cNvPr id="36" name="Rectangle 30">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7931"/>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7" name="Rectangle 32">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AA5772C-2D92-4C79-92D1-0CDD90D65C42}"/>
              </a:ext>
            </a:extLst>
          </p:cNvPr>
          <p:cNvSpPr>
            <a:spLocks noGrp="1"/>
          </p:cNvSpPr>
          <p:nvPr>
            <p:ph idx="1"/>
          </p:nvPr>
        </p:nvSpPr>
        <p:spPr>
          <a:xfrm>
            <a:off x="7938752" y="2020824"/>
            <a:ext cx="3455097" cy="3959352"/>
          </a:xfrm>
        </p:spPr>
        <p:txBody>
          <a:bodyPr anchor="ctr">
            <a:normAutofit lnSpcReduction="10000"/>
          </a:bodyPr>
          <a:lstStyle/>
          <a:p>
            <a:endParaRPr lang="en-US" sz="1700" dirty="0"/>
          </a:p>
          <a:p>
            <a:r>
              <a:rPr lang="en-US" sz="2200" dirty="0"/>
              <a:t>We find joy in God’s love</a:t>
            </a:r>
          </a:p>
          <a:p>
            <a:endParaRPr lang="en-US" sz="2200" dirty="0"/>
          </a:p>
          <a:p>
            <a:r>
              <a:rPr lang="en-US" sz="2200" dirty="0"/>
              <a:t>Jn 3:16</a:t>
            </a:r>
          </a:p>
          <a:p>
            <a:endParaRPr lang="en-US" sz="2200" dirty="0"/>
          </a:p>
          <a:p>
            <a:r>
              <a:rPr lang="en-US" sz="2200" dirty="0"/>
              <a:t>Eph 2:4-7</a:t>
            </a:r>
          </a:p>
          <a:p>
            <a:endParaRPr lang="en-US" sz="2200" dirty="0"/>
          </a:p>
          <a:p>
            <a:r>
              <a:rPr lang="en-US" sz="2200" dirty="0"/>
              <a:t>1 Jn 4:9-11</a:t>
            </a:r>
          </a:p>
          <a:p>
            <a:endParaRPr lang="en-US" sz="1700" dirty="0"/>
          </a:p>
          <a:p>
            <a:endParaRPr lang="en-US" sz="1700" dirty="0"/>
          </a:p>
        </p:txBody>
      </p:sp>
      <p:pic>
        <p:nvPicPr>
          <p:cNvPr id="6" name="Picture 5" descr="Text&#10;&#10;Description automatically generated">
            <a:extLst>
              <a:ext uri="{FF2B5EF4-FFF2-40B4-BE49-F238E27FC236}">
                <a16:creationId xmlns:a16="http://schemas.microsoft.com/office/drawing/2014/main" id="{A5BD9806-60BC-481C-BBD8-BAE8E4FA84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766" y="2020824"/>
            <a:ext cx="5666233" cy="4221658"/>
          </a:xfrm>
          <a:prstGeom prst="rect">
            <a:avLst/>
          </a:prstGeom>
        </p:spPr>
      </p:pic>
    </p:spTree>
    <p:extLst>
      <p:ext uri="{BB962C8B-B14F-4D97-AF65-F5344CB8AC3E}">
        <p14:creationId xmlns:p14="http://schemas.microsoft.com/office/powerpoint/2010/main" val="22787896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1000"/>
                                        <p:tgtEl>
                                          <p:spTgt spid="3">
                                            <p:txEl>
                                              <p:pRg st="7" end="7"/>
                                            </p:txEl>
                                          </p:spTgt>
                                        </p:tgtEl>
                                      </p:cBhvr>
                                    </p:animEffect>
                                    <p:anim calcmode="lin" valueType="num">
                                      <p:cBhvr>
                                        <p:cTn id="2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E07F12-EDD4-42C0-A144-68037E643719}"/>
              </a:ext>
            </a:extLst>
          </p:cNvPr>
          <p:cNvSpPr>
            <a:spLocks noGrp="1"/>
          </p:cNvSpPr>
          <p:nvPr>
            <p:ph type="title"/>
          </p:nvPr>
        </p:nvSpPr>
        <p:spPr>
          <a:xfrm>
            <a:off x="1115568" y="548640"/>
            <a:ext cx="10168128" cy="1179576"/>
          </a:xfrm>
        </p:spPr>
        <p:txBody>
          <a:bodyPr>
            <a:normAutofit/>
          </a:bodyPr>
          <a:lstStyle/>
          <a:p>
            <a:r>
              <a:rPr lang="en-US" dirty="0"/>
              <a:t>Joy in God’s love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15C9D2A-7214-48D9-9E5F-7AB872CCAFAE}"/>
              </a:ext>
            </a:extLst>
          </p:cNvPr>
          <p:cNvSpPr>
            <a:spLocks noGrp="1"/>
          </p:cNvSpPr>
          <p:nvPr>
            <p:ph idx="1"/>
          </p:nvPr>
        </p:nvSpPr>
        <p:spPr>
          <a:xfrm>
            <a:off x="1115568" y="2481943"/>
            <a:ext cx="10168128" cy="3695020"/>
          </a:xfrm>
        </p:spPr>
        <p:txBody>
          <a:bodyPr>
            <a:normAutofit/>
          </a:bodyPr>
          <a:lstStyle/>
          <a:p>
            <a:pPr marL="0" indent="0">
              <a:buNone/>
            </a:pPr>
            <a:r>
              <a:rPr lang="en-US" sz="2200" b="1" dirty="0"/>
              <a:t>Ephesians 2:4-7 New King James Version </a:t>
            </a:r>
          </a:p>
          <a:p>
            <a:r>
              <a:rPr lang="en-US" sz="2200" baseline="30000" dirty="0"/>
              <a:t>4 </a:t>
            </a:r>
            <a:r>
              <a:rPr lang="en-US" sz="2200" dirty="0"/>
              <a:t>But God, who is rich in mercy, because of His great love with which He loved us, </a:t>
            </a:r>
            <a:r>
              <a:rPr lang="en-US" sz="2200" baseline="30000" dirty="0"/>
              <a:t>5 </a:t>
            </a:r>
            <a:r>
              <a:rPr lang="en-US" sz="2200" dirty="0"/>
              <a:t>even when we were dead in trespasses, made us alive together with Christ (by grace you have been saved), </a:t>
            </a:r>
            <a:r>
              <a:rPr lang="en-US" sz="2200" baseline="30000" dirty="0"/>
              <a:t>6 </a:t>
            </a:r>
            <a:r>
              <a:rPr lang="en-US" sz="2200" dirty="0"/>
              <a:t>and raised </a:t>
            </a:r>
            <a:r>
              <a:rPr lang="en-US" sz="2200" i="1" dirty="0"/>
              <a:t>us</a:t>
            </a:r>
            <a:r>
              <a:rPr lang="en-US" sz="2200" dirty="0"/>
              <a:t> up together, and made </a:t>
            </a:r>
            <a:r>
              <a:rPr lang="en-US" sz="2200" i="1" dirty="0"/>
              <a:t>us</a:t>
            </a:r>
            <a:r>
              <a:rPr lang="en-US" sz="2200" dirty="0"/>
              <a:t> sit together in the heavenly </a:t>
            </a:r>
            <a:r>
              <a:rPr lang="en-US" sz="2200" i="1" dirty="0"/>
              <a:t>places</a:t>
            </a:r>
            <a:r>
              <a:rPr lang="en-US" sz="2200" dirty="0"/>
              <a:t> in Christ Jesus, </a:t>
            </a:r>
            <a:r>
              <a:rPr lang="en-US" sz="2200" baseline="30000" dirty="0"/>
              <a:t>7 </a:t>
            </a:r>
            <a:r>
              <a:rPr lang="en-US" sz="2200" dirty="0"/>
              <a:t>that in the ages to come He might show the exceeding riches of His grace in </a:t>
            </a:r>
            <a:r>
              <a:rPr lang="en-US" sz="2200" i="1" dirty="0"/>
              <a:t>His</a:t>
            </a:r>
            <a:r>
              <a:rPr lang="en-US" sz="2200" dirty="0"/>
              <a:t> kindness toward us in Christ Jesus. </a:t>
            </a:r>
          </a:p>
          <a:p>
            <a:pPr marL="0" indent="0">
              <a:buNone/>
            </a:pPr>
            <a:endParaRPr lang="en-US" sz="2200" dirty="0"/>
          </a:p>
        </p:txBody>
      </p:sp>
    </p:spTree>
    <p:extLst>
      <p:ext uri="{BB962C8B-B14F-4D97-AF65-F5344CB8AC3E}">
        <p14:creationId xmlns:p14="http://schemas.microsoft.com/office/powerpoint/2010/main" val="3550489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84ECDE7A-6944-466D-8FFE-149A29BA6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3" name="Rectangle 52">
            <a:extLst>
              <a:ext uri="{FF2B5EF4-FFF2-40B4-BE49-F238E27FC236}">
                <a16:creationId xmlns:a16="http://schemas.microsoft.com/office/drawing/2014/main" id="{B3420082-9415-44EC-802E-C77D71D59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5" name="Rectangle 54">
            <a:extLst>
              <a:ext uri="{FF2B5EF4-FFF2-40B4-BE49-F238E27FC236}">
                <a16:creationId xmlns:a16="http://schemas.microsoft.com/office/drawing/2014/main" id="{55A52C45-1FCB-4636-A80F-2849B8226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89BA30-8B25-4E41-95C6-954E62BB94DA}"/>
              </a:ext>
            </a:extLst>
          </p:cNvPr>
          <p:cNvSpPr>
            <a:spLocks noGrp="1"/>
          </p:cNvSpPr>
          <p:nvPr>
            <p:ph type="title"/>
          </p:nvPr>
        </p:nvSpPr>
        <p:spPr>
          <a:xfrm>
            <a:off x="1115568" y="396240"/>
            <a:ext cx="10168128" cy="1615440"/>
          </a:xfrm>
        </p:spPr>
        <p:txBody>
          <a:bodyPr>
            <a:noAutofit/>
          </a:bodyPr>
          <a:lstStyle/>
          <a:p>
            <a:r>
              <a:rPr lang="en-US" sz="2000" baseline="30000" dirty="0"/>
              <a:t>9 </a:t>
            </a:r>
            <a:r>
              <a:rPr lang="en-US" sz="2000" dirty="0"/>
              <a:t>Much more then, having now been justified by His blood, we shall be saved from wrath through Him. </a:t>
            </a:r>
            <a:r>
              <a:rPr lang="en-US" sz="2000" baseline="30000" dirty="0"/>
              <a:t>10 </a:t>
            </a:r>
            <a:r>
              <a:rPr lang="en-US" sz="2000" dirty="0"/>
              <a:t>For if when we were enemies we were reconciled to God through the death of His Son, much more, having been reconciled, we shall be saved by His life. </a:t>
            </a:r>
            <a:r>
              <a:rPr lang="en-US" sz="2000" baseline="30000" dirty="0"/>
              <a:t>11 </a:t>
            </a:r>
            <a:r>
              <a:rPr lang="en-US" sz="2000" dirty="0"/>
              <a:t>And not only </a:t>
            </a:r>
            <a:r>
              <a:rPr lang="en-US" sz="2000" i="1" dirty="0"/>
              <a:t>that,</a:t>
            </a:r>
            <a:r>
              <a:rPr lang="en-US" sz="2000" dirty="0"/>
              <a:t> but we also rejoice in God through our Lord Jesus Christ, through whom we have now received the reconciliation.</a:t>
            </a:r>
          </a:p>
        </p:txBody>
      </p:sp>
      <p:sp>
        <p:nvSpPr>
          <p:cNvPr id="57" name="Rectangle 56">
            <a:extLst>
              <a:ext uri="{FF2B5EF4-FFF2-40B4-BE49-F238E27FC236}">
                <a16:creationId xmlns:a16="http://schemas.microsoft.com/office/drawing/2014/main" id="{768EB4DD-3704-43AD-92B3-C4E0C6EA9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70799"/>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close up of a flower&#10;&#10;Description automatically generated with medium confidence">
            <a:extLst>
              <a:ext uri="{FF2B5EF4-FFF2-40B4-BE49-F238E27FC236}">
                <a16:creationId xmlns:a16="http://schemas.microsoft.com/office/drawing/2014/main" id="{6BAB991D-4618-4EBE-9CAA-10E093A0A846}"/>
              </a:ext>
            </a:extLst>
          </p:cNvPr>
          <p:cNvPicPr>
            <a:picLocks noChangeAspect="1"/>
          </p:cNvPicPr>
          <p:nvPr/>
        </p:nvPicPr>
        <p:blipFill rotWithShape="1">
          <a:blip r:embed="rId2">
            <a:extLst>
              <a:ext uri="{28A0092B-C50C-407E-A947-70E740481C1C}">
                <a14:useLocalDpi xmlns:a14="http://schemas.microsoft.com/office/drawing/2010/main" val="0"/>
              </a:ext>
            </a:extLst>
          </a:blip>
          <a:srcRect l="12401" r="-2" b="-2"/>
          <a:stretch/>
        </p:blipFill>
        <p:spPr>
          <a:xfrm>
            <a:off x="908304" y="2478024"/>
            <a:ext cx="6009855" cy="3694176"/>
          </a:xfrm>
          <a:prstGeom prst="rect">
            <a:avLst/>
          </a:prstGeom>
        </p:spPr>
      </p:pic>
      <p:sp>
        <p:nvSpPr>
          <p:cNvPr id="3" name="Content Placeholder 2">
            <a:extLst>
              <a:ext uri="{FF2B5EF4-FFF2-40B4-BE49-F238E27FC236}">
                <a16:creationId xmlns:a16="http://schemas.microsoft.com/office/drawing/2014/main" id="{DAA5772C-2D92-4C79-92D1-0CDD90D65C42}"/>
              </a:ext>
            </a:extLst>
          </p:cNvPr>
          <p:cNvSpPr>
            <a:spLocks noGrp="1"/>
          </p:cNvSpPr>
          <p:nvPr>
            <p:ph idx="1"/>
          </p:nvPr>
        </p:nvSpPr>
        <p:spPr>
          <a:xfrm>
            <a:off x="7411453" y="2276856"/>
            <a:ext cx="4120147" cy="3895344"/>
          </a:xfrm>
        </p:spPr>
        <p:txBody>
          <a:bodyPr anchor="ctr">
            <a:normAutofit lnSpcReduction="10000"/>
          </a:bodyPr>
          <a:lstStyle/>
          <a:p>
            <a:pPr>
              <a:lnSpc>
                <a:spcPct val="100000"/>
              </a:lnSpc>
            </a:pPr>
            <a:endParaRPr lang="en-US" sz="1800" dirty="0"/>
          </a:p>
          <a:p>
            <a:pPr>
              <a:lnSpc>
                <a:spcPct val="100000"/>
              </a:lnSpc>
            </a:pPr>
            <a:endParaRPr lang="en-US" sz="1800" dirty="0"/>
          </a:p>
          <a:p>
            <a:pPr>
              <a:lnSpc>
                <a:spcPct val="100000"/>
              </a:lnSpc>
            </a:pPr>
            <a:r>
              <a:rPr lang="en-US" sz="2200" dirty="0"/>
              <a:t>We find joy in Deliverance </a:t>
            </a:r>
          </a:p>
          <a:p>
            <a:pPr>
              <a:lnSpc>
                <a:spcPct val="100000"/>
              </a:lnSpc>
            </a:pPr>
            <a:endParaRPr lang="en-US" sz="2200" dirty="0"/>
          </a:p>
          <a:p>
            <a:pPr>
              <a:lnSpc>
                <a:spcPct val="100000"/>
              </a:lnSpc>
            </a:pPr>
            <a:r>
              <a:rPr lang="en-US" sz="2200" dirty="0"/>
              <a:t>Rom 6:14-19</a:t>
            </a:r>
          </a:p>
          <a:p>
            <a:pPr>
              <a:lnSpc>
                <a:spcPct val="100000"/>
              </a:lnSpc>
            </a:pPr>
            <a:endParaRPr lang="en-US" sz="2200" dirty="0"/>
          </a:p>
          <a:p>
            <a:pPr>
              <a:lnSpc>
                <a:spcPct val="100000"/>
              </a:lnSpc>
            </a:pPr>
            <a:r>
              <a:rPr lang="en-US" sz="2200" dirty="0"/>
              <a:t>Gal 1:3-5</a:t>
            </a:r>
          </a:p>
          <a:p>
            <a:pPr>
              <a:lnSpc>
                <a:spcPct val="100000"/>
              </a:lnSpc>
            </a:pPr>
            <a:endParaRPr lang="en-US" sz="2200" dirty="0"/>
          </a:p>
          <a:p>
            <a:pPr>
              <a:lnSpc>
                <a:spcPct val="100000"/>
              </a:lnSpc>
            </a:pPr>
            <a:r>
              <a:rPr lang="en-US" sz="2200" dirty="0"/>
              <a:t>Col 1:9-14</a:t>
            </a:r>
          </a:p>
          <a:p>
            <a:pPr>
              <a:lnSpc>
                <a:spcPct val="100000"/>
              </a:lnSpc>
            </a:pPr>
            <a:endParaRPr lang="en-US" sz="1800" dirty="0"/>
          </a:p>
          <a:p>
            <a:pPr>
              <a:lnSpc>
                <a:spcPct val="100000"/>
              </a:lnSpc>
            </a:pPr>
            <a:endParaRPr lang="en-US" sz="1800" dirty="0"/>
          </a:p>
          <a:p>
            <a:pPr>
              <a:lnSpc>
                <a:spcPct val="100000"/>
              </a:lnSpc>
            </a:pPr>
            <a:endParaRPr lang="en-US" sz="1800" dirty="0"/>
          </a:p>
        </p:txBody>
      </p:sp>
    </p:spTree>
    <p:extLst>
      <p:ext uri="{BB962C8B-B14F-4D97-AF65-F5344CB8AC3E}">
        <p14:creationId xmlns:p14="http://schemas.microsoft.com/office/powerpoint/2010/main" val="22787132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anim calcmode="lin" valueType="num">
                                      <p:cBhvr>
                                        <p:cTn id="1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1000"/>
                                        <p:tgtEl>
                                          <p:spTgt spid="3">
                                            <p:txEl>
                                              <p:pRg st="8" end="8"/>
                                            </p:txEl>
                                          </p:spTgt>
                                        </p:tgtEl>
                                      </p:cBhvr>
                                    </p:animEffect>
                                    <p:anim calcmode="lin" valueType="num">
                                      <p:cBhvr>
                                        <p:cTn id="2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E07F12-EDD4-42C0-A144-68037E643719}"/>
              </a:ext>
            </a:extLst>
          </p:cNvPr>
          <p:cNvSpPr>
            <a:spLocks noGrp="1"/>
          </p:cNvSpPr>
          <p:nvPr>
            <p:ph type="title"/>
          </p:nvPr>
        </p:nvSpPr>
        <p:spPr>
          <a:xfrm>
            <a:off x="1115568" y="548640"/>
            <a:ext cx="10168128" cy="1179576"/>
          </a:xfrm>
        </p:spPr>
        <p:txBody>
          <a:bodyPr>
            <a:normAutofit/>
          </a:bodyPr>
          <a:lstStyle/>
          <a:p>
            <a:r>
              <a:rPr lang="en-US" dirty="0"/>
              <a:t>Joy in deliverance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15C9D2A-7214-48D9-9E5F-7AB872CCAFAE}"/>
              </a:ext>
            </a:extLst>
          </p:cNvPr>
          <p:cNvSpPr>
            <a:spLocks noGrp="1"/>
          </p:cNvSpPr>
          <p:nvPr>
            <p:ph idx="1"/>
          </p:nvPr>
        </p:nvSpPr>
        <p:spPr>
          <a:xfrm>
            <a:off x="1115568" y="2481943"/>
            <a:ext cx="10168128" cy="3695020"/>
          </a:xfrm>
        </p:spPr>
        <p:txBody>
          <a:bodyPr>
            <a:normAutofit/>
          </a:bodyPr>
          <a:lstStyle/>
          <a:p>
            <a:pPr marL="0" indent="0">
              <a:buNone/>
            </a:pPr>
            <a:r>
              <a:rPr lang="en-US" sz="2200" b="1" dirty="0"/>
              <a:t>Galatians 1:3-5 New King James Version (NKJV)</a:t>
            </a:r>
          </a:p>
          <a:p>
            <a:r>
              <a:rPr lang="en-US" sz="2200" baseline="30000" dirty="0"/>
              <a:t>3 </a:t>
            </a:r>
            <a:r>
              <a:rPr lang="en-US" sz="2200" dirty="0"/>
              <a:t>Grace to you and peace from God the Father and our Lord Jesus Christ, </a:t>
            </a:r>
            <a:r>
              <a:rPr lang="en-US" sz="2200" baseline="30000" dirty="0"/>
              <a:t>4 </a:t>
            </a:r>
            <a:r>
              <a:rPr lang="en-US" sz="2200" dirty="0"/>
              <a:t>who gave Himself for our sins, that He might deliver us from this present evil age, according to the will of our God and Father, </a:t>
            </a:r>
            <a:r>
              <a:rPr lang="en-US" sz="2200" baseline="30000" dirty="0"/>
              <a:t>5 </a:t>
            </a:r>
            <a:r>
              <a:rPr lang="en-US" sz="2200" dirty="0"/>
              <a:t>to whom </a:t>
            </a:r>
            <a:r>
              <a:rPr lang="en-US" sz="2200" i="1" dirty="0"/>
              <a:t>be</a:t>
            </a:r>
            <a:r>
              <a:rPr lang="en-US" sz="2200" dirty="0"/>
              <a:t> glory forever and ever. Amen.</a:t>
            </a:r>
          </a:p>
          <a:p>
            <a:pPr marL="0" indent="0">
              <a:buNone/>
            </a:pPr>
            <a:endParaRPr lang="en-US" sz="2200" dirty="0"/>
          </a:p>
        </p:txBody>
      </p:sp>
    </p:spTree>
    <p:extLst>
      <p:ext uri="{BB962C8B-B14F-4D97-AF65-F5344CB8AC3E}">
        <p14:creationId xmlns:p14="http://schemas.microsoft.com/office/powerpoint/2010/main" val="3580318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2841</TotalTime>
  <Words>902</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Neue Haas Grotesk Text Pro</vt:lpstr>
      <vt:lpstr>AccentBoxVTI</vt:lpstr>
      <vt:lpstr>Joy Inexpressible</vt:lpstr>
      <vt:lpstr>5 Therefore, having been justified by faith, we have peace with God through our Lord Jesus Christ, 2 through whom also we have access by faith into this grace in which we stand, and rejoice in hope of the glory of God. </vt:lpstr>
      <vt:lpstr>Joy in the grace of God</vt:lpstr>
      <vt:lpstr>3 And not only that, but we also glory in tribulations, knowing that tribulation produces perseverance; 4 and perseverance,]character; and character, hope. 5 Now hope does not disappoint, because the love of God has been poured out in our hearts by the Holy Spirit who was given to us.</vt:lpstr>
      <vt:lpstr>Joy in trials and tribulations</vt:lpstr>
      <vt:lpstr>6 For when we were still without strength, in due time Christ died for the ungodly. 7 For scarcely for a righteous man will one die; yet perhaps for a good man someone would even dare to die. 8 But God demonstrates His own love toward us, in that while we were still sinners, Christ died for us.</vt:lpstr>
      <vt:lpstr>Joy in God’s love</vt:lpstr>
      <vt:lpstr>9 Much more then, having now been justified by His blood, we shall be saved from wrath through Him. 10 For if when we were enemies we were reconciled to God through the death of His Son, much more, having been reconciled, we shall be saved by His life. 11 And not only that, but we also rejoice in God through our Lord Jesus Christ, through whom we have now received the reconciliation.</vt:lpstr>
      <vt:lpstr>Joy in deliverance</vt:lpstr>
      <vt:lpstr>9 Much more then, having now been justified by His blood, we shall be saved from wrath through Him. 10 For if when we were enemies we were reconciled to God through the death of His Son, much more, having been reconciled, we shall be saved by His life. 11 And not only that, but we also rejoice in God through our Lord Jesus Christ, through whom we have now received the reconciliation.</vt:lpstr>
      <vt:lpstr>Joy in reconciliation through Christ</vt:lpstr>
      <vt:lpstr>Joy inexpressible 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Joy inexpressible</dc:title>
  <dc:creator>West End</dc:creator>
  <cp:lastModifiedBy>christian miller</cp:lastModifiedBy>
  <cp:revision>19</cp:revision>
  <cp:lastPrinted>2021-05-01T14:42:02Z</cp:lastPrinted>
  <dcterms:created xsi:type="dcterms:W3CDTF">2021-04-20T18:39:38Z</dcterms:created>
  <dcterms:modified xsi:type="dcterms:W3CDTF">2021-05-01T14:46:17Z</dcterms:modified>
</cp:coreProperties>
</file>