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18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8C4DFC-8862-4383-9995-D5B2FF234253}"/>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a:extLst>
              <a:ext uri="{FF2B5EF4-FFF2-40B4-BE49-F238E27FC236}">
                <a16:creationId xmlns:a16="http://schemas.microsoft.com/office/drawing/2014/main" id="{D2836A07-5BDF-4823-BC22-7E390C4FB128}"/>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3DF0C08-4385-47AA-B7D9-6F56B69E0EFC}" type="datetimeFigureOut">
              <a:rPr lang="en-US" smtClean="0"/>
              <a:t>1/9/2021</a:t>
            </a:fld>
            <a:endParaRPr lang="en-US"/>
          </a:p>
        </p:txBody>
      </p:sp>
      <p:sp>
        <p:nvSpPr>
          <p:cNvPr id="4" name="Footer Placeholder 3">
            <a:extLst>
              <a:ext uri="{FF2B5EF4-FFF2-40B4-BE49-F238E27FC236}">
                <a16:creationId xmlns:a16="http://schemas.microsoft.com/office/drawing/2014/main" id="{949DC24A-17C4-4E2D-8D27-30D2AE36495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EF55F78-AD9C-4A3E-8A25-49A2B2737292}"/>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FC9C1CD-6C14-4FAA-A519-C89755BD0A84}" type="slidenum">
              <a:rPr lang="en-US" smtClean="0"/>
              <a:t>‹#›</a:t>
            </a:fld>
            <a:endParaRPr lang="en-US"/>
          </a:p>
        </p:txBody>
      </p:sp>
    </p:spTree>
    <p:extLst>
      <p:ext uri="{BB962C8B-B14F-4D97-AF65-F5344CB8AC3E}">
        <p14:creationId xmlns:p14="http://schemas.microsoft.com/office/powerpoint/2010/main" val="71242392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55CEF9D-48F3-4F5E-B7CB-7E6BCF404EFD}" type="datetimeFigureOut">
              <a:rPr lang="en-US" smtClean="0"/>
              <a:t>1/9/2021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03014BC-33A2-475E-AD0F-AE8242ACE58A}" type="slidenum">
              <a:rPr lang="en-US" smtClean="0"/>
              <a:t>‹#›</a:t>
            </a:fld>
            <a:endParaRPr lang="en-US"/>
          </a:p>
        </p:txBody>
      </p:sp>
    </p:spTree>
    <p:extLst>
      <p:ext uri="{BB962C8B-B14F-4D97-AF65-F5344CB8AC3E}">
        <p14:creationId xmlns:p14="http://schemas.microsoft.com/office/powerpoint/2010/main" val="17283065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7105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457378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815497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03389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617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20115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8825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97030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524481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428411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1/9/2021</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74730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1/9/2021</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684355277"/>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76" r:id="rId6"/>
    <p:sldLayoutId id="2147483672" r:id="rId7"/>
    <p:sldLayoutId id="2147483673" r:id="rId8"/>
    <p:sldLayoutId id="2147483674" r:id="rId9"/>
    <p:sldLayoutId id="2147483675" r:id="rId10"/>
    <p:sldLayoutId id="2147483677"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498603-5543-4029-BB21-06FD523A5159}"/>
              </a:ext>
            </a:extLst>
          </p:cNvPr>
          <p:cNvSpPr>
            <a:spLocks noGrp="1"/>
          </p:cNvSpPr>
          <p:nvPr>
            <p:ph type="ctrTitle"/>
          </p:nvPr>
        </p:nvSpPr>
        <p:spPr>
          <a:xfrm>
            <a:off x="7766050" y="1079500"/>
            <a:ext cx="3884962" cy="2138400"/>
          </a:xfrm>
        </p:spPr>
        <p:txBody>
          <a:bodyPr>
            <a:normAutofit/>
          </a:bodyPr>
          <a:lstStyle/>
          <a:p>
            <a:r>
              <a:rPr lang="en-US" sz="3600" dirty="0"/>
              <a:t>Keep Your Heart Clean</a:t>
            </a:r>
          </a:p>
        </p:txBody>
      </p:sp>
      <p:sp>
        <p:nvSpPr>
          <p:cNvPr id="3" name="Subtitle 2">
            <a:extLst>
              <a:ext uri="{FF2B5EF4-FFF2-40B4-BE49-F238E27FC236}">
                <a16:creationId xmlns:a16="http://schemas.microsoft.com/office/drawing/2014/main" id="{46CFDEF1-D39A-40C4-9663-BAEFCE926EC8}"/>
              </a:ext>
            </a:extLst>
          </p:cNvPr>
          <p:cNvSpPr>
            <a:spLocks noGrp="1"/>
          </p:cNvSpPr>
          <p:nvPr>
            <p:ph type="subTitle" idx="1"/>
          </p:nvPr>
        </p:nvSpPr>
        <p:spPr>
          <a:xfrm>
            <a:off x="7766051" y="4113213"/>
            <a:ext cx="3884961" cy="1655762"/>
          </a:xfrm>
        </p:spPr>
        <p:txBody>
          <a:bodyPr>
            <a:normAutofit/>
          </a:bodyPr>
          <a:lstStyle/>
          <a:p>
            <a:r>
              <a:rPr lang="en-US" sz="3200" dirty="0"/>
              <a:t>Scriptures: Prov 4:23; 2 Cor 7:1</a:t>
            </a:r>
          </a:p>
        </p:txBody>
      </p:sp>
      <p:pic>
        <p:nvPicPr>
          <p:cNvPr id="5" name="Picture 4" descr="Icon&#10;&#10;Description automatically generated">
            <a:extLst>
              <a:ext uri="{FF2B5EF4-FFF2-40B4-BE49-F238E27FC236}">
                <a16:creationId xmlns:a16="http://schemas.microsoft.com/office/drawing/2014/main" id="{1F077371-0CEB-4DEB-A05F-0EACE8A955A9}"/>
              </a:ext>
            </a:extLst>
          </p:cNvPr>
          <p:cNvPicPr>
            <a:picLocks noChangeAspect="1"/>
          </p:cNvPicPr>
          <p:nvPr/>
        </p:nvPicPr>
        <p:blipFill rotWithShape="1">
          <a:blip r:embed="rId2">
            <a:extLst>
              <a:ext uri="{28A0092B-C50C-407E-A947-70E740481C1C}">
                <a14:useLocalDpi xmlns:a14="http://schemas.microsoft.com/office/drawing/2010/main" val="0"/>
              </a:ext>
            </a:extLst>
          </a:blip>
          <a:srcRect r="-1" b="3213"/>
          <a:stretch/>
        </p:blipFill>
        <p:spPr>
          <a:xfrm>
            <a:off x="540988" y="540000"/>
            <a:ext cx="6671025" cy="5778000"/>
          </a:xfrm>
          <a:prstGeom prst="rect">
            <a:avLst/>
          </a:prstGeom>
        </p:spPr>
      </p:pic>
      <p:cxnSp>
        <p:nvCxnSpPr>
          <p:cNvPr id="19" name="Straight Connector 18">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38531"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6479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498603-5543-4029-BB21-06FD523A5159}"/>
              </a:ext>
            </a:extLst>
          </p:cNvPr>
          <p:cNvSpPr>
            <a:spLocks noGrp="1"/>
          </p:cNvSpPr>
          <p:nvPr>
            <p:ph type="ctrTitle"/>
          </p:nvPr>
        </p:nvSpPr>
        <p:spPr>
          <a:xfrm>
            <a:off x="7766050" y="1079500"/>
            <a:ext cx="3884962" cy="2138400"/>
          </a:xfrm>
        </p:spPr>
        <p:txBody>
          <a:bodyPr>
            <a:normAutofit/>
          </a:bodyPr>
          <a:lstStyle/>
          <a:p>
            <a:r>
              <a:rPr lang="en-US" sz="3600" dirty="0"/>
              <a:t>Keep Your Heart Clean</a:t>
            </a:r>
          </a:p>
        </p:txBody>
      </p:sp>
      <p:sp>
        <p:nvSpPr>
          <p:cNvPr id="3" name="Subtitle 2">
            <a:extLst>
              <a:ext uri="{FF2B5EF4-FFF2-40B4-BE49-F238E27FC236}">
                <a16:creationId xmlns:a16="http://schemas.microsoft.com/office/drawing/2014/main" id="{46CFDEF1-D39A-40C4-9663-BAEFCE926EC8}"/>
              </a:ext>
            </a:extLst>
          </p:cNvPr>
          <p:cNvSpPr>
            <a:spLocks noGrp="1"/>
          </p:cNvSpPr>
          <p:nvPr>
            <p:ph type="subTitle" idx="1"/>
          </p:nvPr>
        </p:nvSpPr>
        <p:spPr>
          <a:xfrm>
            <a:off x="7766051" y="4113213"/>
            <a:ext cx="3884961" cy="1655762"/>
          </a:xfrm>
        </p:spPr>
        <p:txBody>
          <a:bodyPr>
            <a:normAutofit/>
          </a:bodyPr>
          <a:lstStyle/>
          <a:p>
            <a:r>
              <a:rPr lang="en-US" sz="3200" dirty="0"/>
              <a:t>Scriptures: Prov 4:23; 2 Cor 7:1</a:t>
            </a:r>
          </a:p>
        </p:txBody>
      </p:sp>
      <p:pic>
        <p:nvPicPr>
          <p:cNvPr id="5" name="Picture 4" descr="Icon&#10;&#10;Description automatically generated">
            <a:extLst>
              <a:ext uri="{FF2B5EF4-FFF2-40B4-BE49-F238E27FC236}">
                <a16:creationId xmlns:a16="http://schemas.microsoft.com/office/drawing/2014/main" id="{1F077371-0CEB-4DEB-A05F-0EACE8A955A9}"/>
              </a:ext>
            </a:extLst>
          </p:cNvPr>
          <p:cNvPicPr>
            <a:picLocks noChangeAspect="1"/>
          </p:cNvPicPr>
          <p:nvPr/>
        </p:nvPicPr>
        <p:blipFill rotWithShape="1">
          <a:blip r:embed="rId2">
            <a:extLst>
              <a:ext uri="{28A0092B-C50C-407E-A947-70E740481C1C}">
                <a14:useLocalDpi xmlns:a14="http://schemas.microsoft.com/office/drawing/2010/main" val="0"/>
              </a:ext>
            </a:extLst>
          </a:blip>
          <a:srcRect r="-1" b="3213"/>
          <a:stretch/>
        </p:blipFill>
        <p:spPr>
          <a:xfrm>
            <a:off x="540988" y="540000"/>
            <a:ext cx="6671025" cy="5778000"/>
          </a:xfrm>
          <a:prstGeom prst="rect">
            <a:avLst/>
          </a:prstGeom>
        </p:spPr>
      </p:pic>
      <p:cxnSp>
        <p:nvCxnSpPr>
          <p:cNvPr id="19" name="Straight Connector 18">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38531"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9867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C627EC6-61A4-4CA2-925A-D9C31421C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Text, whiteboard&#10;&#10;Description automatically generated">
            <a:extLst>
              <a:ext uri="{FF2B5EF4-FFF2-40B4-BE49-F238E27FC236}">
                <a16:creationId xmlns:a16="http://schemas.microsoft.com/office/drawing/2014/main" id="{3A2BB0CB-0873-4016-A767-4A41E193177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5000"/>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Tree>
    <p:extLst>
      <p:ext uri="{BB962C8B-B14F-4D97-AF65-F5344CB8AC3E}">
        <p14:creationId xmlns:p14="http://schemas.microsoft.com/office/powerpoint/2010/main" val="27326525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91C9D6-6F12-4A99-9C49-BBEDB9A3A1AB}"/>
              </a:ext>
            </a:extLst>
          </p:cNvPr>
          <p:cNvSpPr>
            <a:spLocks noGrp="1"/>
          </p:cNvSpPr>
          <p:nvPr>
            <p:ph type="title"/>
          </p:nvPr>
        </p:nvSpPr>
        <p:spPr>
          <a:xfrm>
            <a:off x="1080000" y="1011236"/>
            <a:ext cx="4426782" cy="1292662"/>
          </a:xfrm>
        </p:spPr>
        <p:txBody>
          <a:bodyPr anchor="t">
            <a:normAutofit/>
          </a:bodyPr>
          <a:lstStyle/>
          <a:p>
            <a:r>
              <a:rPr lang="en-US"/>
              <a:t>Action 1: </a:t>
            </a:r>
            <a:endParaRPr lang="en-US" dirty="0"/>
          </a:p>
        </p:txBody>
      </p:sp>
      <p:pic>
        <p:nvPicPr>
          <p:cNvPr id="4" name="Picture 3">
            <a:extLst>
              <a:ext uri="{FF2B5EF4-FFF2-40B4-BE49-F238E27FC236}">
                <a16:creationId xmlns:a16="http://schemas.microsoft.com/office/drawing/2014/main" id="{85EB0554-8CDE-4F45-B621-F6D3979027E5}"/>
              </a:ext>
            </a:extLst>
          </p:cNvPr>
          <p:cNvPicPr>
            <a:picLocks noChangeAspect="1"/>
          </p:cNvPicPr>
          <p:nvPr/>
        </p:nvPicPr>
        <p:blipFill>
          <a:blip r:embed="rId2"/>
          <a:stretch>
            <a:fillRect/>
          </a:stretch>
        </p:blipFill>
        <p:spPr>
          <a:xfrm>
            <a:off x="1079499" y="2843213"/>
            <a:ext cx="3578913" cy="2925762"/>
          </a:xfrm>
          <a:prstGeom prst="rect">
            <a:avLst/>
          </a:prstGeom>
        </p:spPr>
      </p:pic>
      <p:sp>
        <p:nvSpPr>
          <p:cNvPr id="3" name="Content Placeholder 2">
            <a:extLst>
              <a:ext uri="{FF2B5EF4-FFF2-40B4-BE49-F238E27FC236}">
                <a16:creationId xmlns:a16="http://schemas.microsoft.com/office/drawing/2014/main" id="{76E4E625-424C-46D1-A81B-1ABEA3D77FC8}"/>
              </a:ext>
            </a:extLst>
          </p:cNvPr>
          <p:cNvSpPr>
            <a:spLocks noGrp="1"/>
          </p:cNvSpPr>
          <p:nvPr>
            <p:ph idx="1"/>
          </p:nvPr>
        </p:nvSpPr>
        <p:spPr>
          <a:xfrm>
            <a:off x="6096000" y="987423"/>
            <a:ext cx="5555012" cy="4781552"/>
          </a:xfrm>
        </p:spPr>
        <p:txBody>
          <a:bodyPr>
            <a:normAutofit/>
          </a:bodyPr>
          <a:lstStyle/>
          <a:p>
            <a:pPr>
              <a:lnSpc>
                <a:spcPct val="115000"/>
              </a:lnSpc>
            </a:pPr>
            <a:r>
              <a:rPr lang="en-US" b="1" dirty="0"/>
              <a:t>1 Corinthians 6:9-11 New King James Version (NKJV)</a:t>
            </a:r>
          </a:p>
          <a:p>
            <a:pPr>
              <a:lnSpc>
                <a:spcPct val="115000"/>
              </a:lnSpc>
            </a:pPr>
            <a:r>
              <a:rPr lang="en-US" baseline="30000" dirty="0"/>
              <a:t>9 </a:t>
            </a:r>
            <a:r>
              <a:rPr lang="en-US" dirty="0"/>
              <a:t>Do you not know that the unrighteous will not inherit the kingdom of God? Do not be deceived. Neither fornicators, nor idolaters, nor adulterers, nor homosexuals, nor sodomites, </a:t>
            </a:r>
            <a:r>
              <a:rPr lang="en-US" baseline="30000" dirty="0"/>
              <a:t>10 </a:t>
            </a:r>
            <a:r>
              <a:rPr lang="en-US" dirty="0"/>
              <a:t>nor thieves, nor covetous, nor drunkards, nor revilers, nor extortioners will inherit the kingdom of God. </a:t>
            </a:r>
            <a:r>
              <a:rPr lang="en-US" baseline="30000" dirty="0"/>
              <a:t>11 </a:t>
            </a:r>
            <a:r>
              <a:rPr lang="en-US" dirty="0"/>
              <a:t>And such were some of you. But you were washed, but you were sanctified, but you were justified in the name of the Lord Jesus and by the Spirit of our God.</a:t>
            </a:r>
          </a:p>
          <a:p>
            <a:pPr>
              <a:lnSpc>
                <a:spcPct val="115000"/>
              </a:lnSpc>
            </a:pPr>
            <a:endParaRPr lang="en-US" dirty="0"/>
          </a:p>
        </p:txBody>
      </p:sp>
    </p:spTree>
    <p:extLst>
      <p:ext uri="{BB962C8B-B14F-4D97-AF65-F5344CB8AC3E}">
        <p14:creationId xmlns:p14="http://schemas.microsoft.com/office/powerpoint/2010/main" val="19303985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91C9D6-6F12-4A99-9C49-BBEDB9A3A1AB}"/>
              </a:ext>
            </a:extLst>
          </p:cNvPr>
          <p:cNvSpPr>
            <a:spLocks noGrp="1"/>
          </p:cNvSpPr>
          <p:nvPr>
            <p:ph type="title"/>
          </p:nvPr>
        </p:nvSpPr>
        <p:spPr>
          <a:xfrm>
            <a:off x="1080000" y="1011236"/>
            <a:ext cx="4426782" cy="1292662"/>
          </a:xfrm>
        </p:spPr>
        <p:txBody>
          <a:bodyPr anchor="t">
            <a:normAutofit/>
          </a:bodyPr>
          <a:lstStyle/>
          <a:p>
            <a:r>
              <a:rPr lang="en-US"/>
              <a:t>Action 1: </a:t>
            </a:r>
            <a:endParaRPr lang="en-US" dirty="0"/>
          </a:p>
        </p:txBody>
      </p:sp>
      <p:pic>
        <p:nvPicPr>
          <p:cNvPr id="4" name="Picture 3">
            <a:extLst>
              <a:ext uri="{FF2B5EF4-FFF2-40B4-BE49-F238E27FC236}">
                <a16:creationId xmlns:a16="http://schemas.microsoft.com/office/drawing/2014/main" id="{85EB0554-8CDE-4F45-B621-F6D3979027E5}"/>
              </a:ext>
            </a:extLst>
          </p:cNvPr>
          <p:cNvPicPr>
            <a:picLocks noChangeAspect="1"/>
          </p:cNvPicPr>
          <p:nvPr/>
        </p:nvPicPr>
        <p:blipFill>
          <a:blip r:embed="rId2"/>
          <a:stretch>
            <a:fillRect/>
          </a:stretch>
        </p:blipFill>
        <p:spPr>
          <a:xfrm>
            <a:off x="1079499" y="2843213"/>
            <a:ext cx="3578913" cy="2925762"/>
          </a:xfrm>
          <a:prstGeom prst="rect">
            <a:avLst/>
          </a:prstGeom>
        </p:spPr>
      </p:pic>
      <p:sp>
        <p:nvSpPr>
          <p:cNvPr id="3" name="Content Placeholder 2">
            <a:extLst>
              <a:ext uri="{FF2B5EF4-FFF2-40B4-BE49-F238E27FC236}">
                <a16:creationId xmlns:a16="http://schemas.microsoft.com/office/drawing/2014/main" id="{76E4E625-424C-46D1-A81B-1ABEA3D77FC8}"/>
              </a:ext>
            </a:extLst>
          </p:cNvPr>
          <p:cNvSpPr>
            <a:spLocks noGrp="1"/>
          </p:cNvSpPr>
          <p:nvPr>
            <p:ph idx="1"/>
          </p:nvPr>
        </p:nvSpPr>
        <p:spPr>
          <a:xfrm>
            <a:off x="6096000" y="987423"/>
            <a:ext cx="5555012" cy="4781552"/>
          </a:xfrm>
        </p:spPr>
        <p:txBody>
          <a:bodyPr>
            <a:normAutofit/>
          </a:bodyPr>
          <a:lstStyle/>
          <a:p>
            <a:r>
              <a:rPr lang="en-US" b="1" dirty="0"/>
              <a:t>1 Peter 1:18-19 New King James Version (NKJV)</a:t>
            </a:r>
          </a:p>
          <a:p>
            <a:r>
              <a:rPr lang="en-US" baseline="30000" dirty="0"/>
              <a:t>18 </a:t>
            </a:r>
            <a:r>
              <a:rPr lang="en-US" dirty="0"/>
              <a:t>knowing that you were not redeemed with corruptible things, </a:t>
            </a:r>
            <a:r>
              <a:rPr lang="en-US" i="1" dirty="0"/>
              <a:t>like</a:t>
            </a:r>
            <a:r>
              <a:rPr lang="en-US" dirty="0"/>
              <a:t> silver or gold, from your aimless conduct </a:t>
            </a:r>
            <a:r>
              <a:rPr lang="en-US" i="1" dirty="0"/>
              <a:t>received</a:t>
            </a:r>
            <a:r>
              <a:rPr lang="en-US" dirty="0"/>
              <a:t> by tradition from your fathers,</a:t>
            </a:r>
          </a:p>
          <a:p>
            <a:endParaRPr lang="en-US" dirty="0"/>
          </a:p>
          <a:p>
            <a:r>
              <a:rPr lang="en-US" dirty="0"/>
              <a:t> </a:t>
            </a:r>
            <a:r>
              <a:rPr lang="en-US" baseline="30000" dirty="0"/>
              <a:t>19 </a:t>
            </a:r>
            <a:r>
              <a:rPr lang="en-US" dirty="0"/>
              <a:t>but with the precious blood of Christ, as of a lamb without blemish and without spot. </a:t>
            </a:r>
          </a:p>
          <a:p>
            <a:pPr marL="0" indent="0">
              <a:lnSpc>
                <a:spcPct val="115000"/>
              </a:lnSpc>
              <a:buNone/>
            </a:pPr>
            <a:endParaRPr lang="en-US" dirty="0"/>
          </a:p>
        </p:txBody>
      </p:sp>
    </p:spTree>
    <p:extLst>
      <p:ext uri="{BB962C8B-B14F-4D97-AF65-F5344CB8AC3E}">
        <p14:creationId xmlns:p14="http://schemas.microsoft.com/office/powerpoint/2010/main" val="2494112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91C9D6-6F12-4A99-9C49-BBEDB9A3A1AB}"/>
              </a:ext>
            </a:extLst>
          </p:cNvPr>
          <p:cNvSpPr>
            <a:spLocks noGrp="1"/>
          </p:cNvSpPr>
          <p:nvPr>
            <p:ph type="title"/>
          </p:nvPr>
        </p:nvSpPr>
        <p:spPr>
          <a:xfrm>
            <a:off x="1080000" y="1011236"/>
            <a:ext cx="4426782" cy="1292662"/>
          </a:xfrm>
        </p:spPr>
        <p:txBody>
          <a:bodyPr anchor="t">
            <a:normAutofit/>
          </a:bodyPr>
          <a:lstStyle/>
          <a:p>
            <a:r>
              <a:rPr lang="en-US" dirty="0"/>
              <a:t>Action 2: </a:t>
            </a:r>
          </a:p>
        </p:txBody>
      </p:sp>
      <p:sp>
        <p:nvSpPr>
          <p:cNvPr id="3" name="Content Placeholder 2">
            <a:extLst>
              <a:ext uri="{FF2B5EF4-FFF2-40B4-BE49-F238E27FC236}">
                <a16:creationId xmlns:a16="http://schemas.microsoft.com/office/drawing/2014/main" id="{76E4E625-424C-46D1-A81B-1ABEA3D77FC8}"/>
              </a:ext>
            </a:extLst>
          </p:cNvPr>
          <p:cNvSpPr>
            <a:spLocks noGrp="1"/>
          </p:cNvSpPr>
          <p:nvPr>
            <p:ph idx="1"/>
          </p:nvPr>
        </p:nvSpPr>
        <p:spPr>
          <a:xfrm>
            <a:off x="6096000" y="987423"/>
            <a:ext cx="5555012" cy="4781552"/>
          </a:xfrm>
        </p:spPr>
        <p:txBody>
          <a:bodyPr>
            <a:normAutofit/>
          </a:bodyPr>
          <a:lstStyle/>
          <a:p>
            <a:r>
              <a:rPr lang="en-US" b="1" dirty="0"/>
              <a:t>1 Timothy 6:10-11 New King James Version (NKJV)</a:t>
            </a:r>
          </a:p>
          <a:p>
            <a:r>
              <a:rPr lang="en-US" baseline="30000" dirty="0"/>
              <a:t>10 </a:t>
            </a:r>
            <a:r>
              <a:rPr lang="en-US" dirty="0"/>
              <a:t>For the love of money is a root of all </a:t>
            </a:r>
            <a:r>
              <a:rPr lang="en-US" i="1" dirty="0"/>
              <a:t>kinds of</a:t>
            </a:r>
            <a:r>
              <a:rPr lang="en-US" dirty="0"/>
              <a:t> evil, for which some have strayed from the faith in their greediness, and pierced themselves through with many sorrows.</a:t>
            </a:r>
          </a:p>
          <a:p>
            <a:endParaRPr lang="en-US" baseline="30000" dirty="0"/>
          </a:p>
          <a:p>
            <a:r>
              <a:rPr lang="en-US" baseline="30000" dirty="0"/>
              <a:t>11 </a:t>
            </a:r>
            <a:r>
              <a:rPr lang="en-US" dirty="0"/>
              <a:t>But you, O man of God, flee these things and pursue righteousness, godliness, faith, love, patience, gentleness. </a:t>
            </a:r>
          </a:p>
          <a:p>
            <a:pPr marL="0" indent="0">
              <a:lnSpc>
                <a:spcPct val="115000"/>
              </a:lnSpc>
              <a:buNone/>
            </a:pPr>
            <a:endParaRPr lang="en-US" dirty="0"/>
          </a:p>
        </p:txBody>
      </p:sp>
      <p:pic>
        <p:nvPicPr>
          <p:cNvPr id="5" name="Picture 4">
            <a:extLst>
              <a:ext uri="{FF2B5EF4-FFF2-40B4-BE49-F238E27FC236}">
                <a16:creationId xmlns:a16="http://schemas.microsoft.com/office/drawing/2014/main" id="{B99F205F-3A34-4463-A8FC-C87AF089C532}"/>
              </a:ext>
            </a:extLst>
          </p:cNvPr>
          <p:cNvPicPr>
            <a:picLocks noChangeAspect="1"/>
          </p:cNvPicPr>
          <p:nvPr/>
        </p:nvPicPr>
        <p:blipFill>
          <a:blip r:embed="rId2"/>
          <a:stretch>
            <a:fillRect/>
          </a:stretch>
        </p:blipFill>
        <p:spPr>
          <a:xfrm>
            <a:off x="1068054" y="2844800"/>
            <a:ext cx="3636026" cy="2924175"/>
          </a:xfrm>
          <a:prstGeom prst="rect">
            <a:avLst/>
          </a:prstGeom>
        </p:spPr>
      </p:pic>
    </p:spTree>
    <p:extLst>
      <p:ext uri="{BB962C8B-B14F-4D97-AF65-F5344CB8AC3E}">
        <p14:creationId xmlns:p14="http://schemas.microsoft.com/office/powerpoint/2010/main" val="15885334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91C9D6-6F12-4A99-9C49-BBEDB9A3A1AB}"/>
              </a:ext>
            </a:extLst>
          </p:cNvPr>
          <p:cNvSpPr>
            <a:spLocks noGrp="1"/>
          </p:cNvSpPr>
          <p:nvPr>
            <p:ph type="title"/>
          </p:nvPr>
        </p:nvSpPr>
        <p:spPr>
          <a:xfrm>
            <a:off x="1080000" y="1011236"/>
            <a:ext cx="4426782" cy="1292662"/>
          </a:xfrm>
        </p:spPr>
        <p:txBody>
          <a:bodyPr anchor="t">
            <a:normAutofit/>
          </a:bodyPr>
          <a:lstStyle/>
          <a:p>
            <a:r>
              <a:rPr lang="en-US" dirty="0"/>
              <a:t>Action 2: </a:t>
            </a:r>
          </a:p>
        </p:txBody>
      </p:sp>
      <p:sp>
        <p:nvSpPr>
          <p:cNvPr id="3" name="Content Placeholder 2">
            <a:extLst>
              <a:ext uri="{FF2B5EF4-FFF2-40B4-BE49-F238E27FC236}">
                <a16:creationId xmlns:a16="http://schemas.microsoft.com/office/drawing/2014/main" id="{76E4E625-424C-46D1-A81B-1ABEA3D77FC8}"/>
              </a:ext>
            </a:extLst>
          </p:cNvPr>
          <p:cNvSpPr>
            <a:spLocks noGrp="1"/>
          </p:cNvSpPr>
          <p:nvPr>
            <p:ph idx="1"/>
          </p:nvPr>
        </p:nvSpPr>
        <p:spPr>
          <a:xfrm>
            <a:off x="6096000" y="987423"/>
            <a:ext cx="5555012" cy="4781552"/>
          </a:xfrm>
        </p:spPr>
        <p:txBody>
          <a:bodyPr>
            <a:normAutofit/>
          </a:bodyPr>
          <a:lstStyle/>
          <a:p>
            <a:r>
              <a:rPr lang="en-US" b="1" dirty="0"/>
              <a:t>2 Timothy 2:22 New King James Version (NKJV)</a:t>
            </a:r>
          </a:p>
          <a:p>
            <a:r>
              <a:rPr lang="en-US" baseline="30000" dirty="0"/>
              <a:t>22 </a:t>
            </a:r>
            <a:r>
              <a:rPr lang="en-US" dirty="0"/>
              <a:t>Flee also youthful lusts; but pursue righteousness, faith, love, peace with those who call on the Lord out of a pure heart. </a:t>
            </a:r>
          </a:p>
          <a:p>
            <a:endParaRPr lang="en-US" dirty="0"/>
          </a:p>
          <a:p>
            <a:r>
              <a:rPr lang="en-US" b="1" dirty="0"/>
              <a:t>1 Thessalonians 5:22 New King James Version (NKJV)</a:t>
            </a:r>
          </a:p>
          <a:p>
            <a:r>
              <a:rPr lang="en-US" baseline="30000" dirty="0"/>
              <a:t>22 </a:t>
            </a:r>
            <a:r>
              <a:rPr lang="en-US" dirty="0"/>
              <a:t>Abstain from every form of evil.</a:t>
            </a:r>
          </a:p>
          <a:p>
            <a:endParaRPr lang="en-US" dirty="0"/>
          </a:p>
          <a:p>
            <a:pPr marL="0" indent="0">
              <a:lnSpc>
                <a:spcPct val="115000"/>
              </a:lnSpc>
              <a:buNone/>
            </a:pPr>
            <a:endParaRPr lang="en-US" dirty="0"/>
          </a:p>
        </p:txBody>
      </p:sp>
      <p:pic>
        <p:nvPicPr>
          <p:cNvPr id="5" name="Picture 4">
            <a:extLst>
              <a:ext uri="{FF2B5EF4-FFF2-40B4-BE49-F238E27FC236}">
                <a16:creationId xmlns:a16="http://schemas.microsoft.com/office/drawing/2014/main" id="{B99F205F-3A34-4463-A8FC-C87AF089C532}"/>
              </a:ext>
            </a:extLst>
          </p:cNvPr>
          <p:cNvPicPr>
            <a:picLocks noChangeAspect="1"/>
          </p:cNvPicPr>
          <p:nvPr/>
        </p:nvPicPr>
        <p:blipFill>
          <a:blip r:embed="rId2"/>
          <a:stretch>
            <a:fillRect/>
          </a:stretch>
        </p:blipFill>
        <p:spPr>
          <a:xfrm>
            <a:off x="1068054" y="2844800"/>
            <a:ext cx="3636026" cy="2924175"/>
          </a:xfrm>
          <a:prstGeom prst="rect">
            <a:avLst/>
          </a:prstGeom>
        </p:spPr>
      </p:pic>
    </p:spTree>
    <p:extLst>
      <p:ext uri="{BB962C8B-B14F-4D97-AF65-F5344CB8AC3E}">
        <p14:creationId xmlns:p14="http://schemas.microsoft.com/office/powerpoint/2010/main" val="716879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91C9D6-6F12-4A99-9C49-BBEDB9A3A1AB}"/>
              </a:ext>
            </a:extLst>
          </p:cNvPr>
          <p:cNvSpPr>
            <a:spLocks noGrp="1"/>
          </p:cNvSpPr>
          <p:nvPr>
            <p:ph type="title"/>
          </p:nvPr>
        </p:nvSpPr>
        <p:spPr>
          <a:xfrm>
            <a:off x="1080000" y="1011236"/>
            <a:ext cx="4426782" cy="1292662"/>
          </a:xfrm>
        </p:spPr>
        <p:txBody>
          <a:bodyPr anchor="t">
            <a:normAutofit/>
          </a:bodyPr>
          <a:lstStyle/>
          <a:p>
            <a:r>
              <a:rPr lang="en-US" dirty="0"/>
              <a:t>Action 3: </a:t>
            </a:r>
          </a:p>
        </p:txBody>
      </p:sp>
      <p:pic>
        <p:nvPicPr>
          <p:cNvPr id="4" name="Picture 3">
            <a:extLst>
              <a:ext uri="{FF2B5EF4-FFF2-40B4-BE49-F238E27FC236}">
                <a16:creationId xmlns:a16="http://schemas.microsoft.com/office/drawing/2014/main" id="{C9A230AE-7AAF-456A-BF57-F4793AC46269}"/>
              </a:ext>
            </a:extLst>
          </p:cNvPr>
          <p:cNvPicPr>
            <a:picLocks noChangeAspect="1"/>
          </p:cNvPicPr>
          <p:nvPr/>
        </p:nvPicPr>
        <p:blipFill>
          <a:blip r:embed="rId2"/>
          <a:stretch>
            <a:fillRect/>
          </a:stretch>
        </p:blipFill>
        <p:spPr>
          <a:xfrm>
            <a:off x="1079499" y="2843213"/>
            <a:ext cx="3353308" cy="2925762"/>
          </a:xfrm>
          <a:prstGeom prst="rect">
            <a:avLst/>
          </a:prstGeom>
        </p:spPr>
      </p:pic>
      <p:sp>
        <p:nvSpPr>
          <p:cNvPr id="3" name="Content Placeholder 2">
            <a:extLst>
              <a:ext uri="{FF2B5EF4-FFF2-40B4-BE49-F238E27FC236}">
                <a16:creationId xmlns:a16="http://schemas.microsoft.com/office/drawing/2014/main" id="{76E4E625-424C-46D1-A81B-1ABEA3D77FC8}"/>
              </a:ext>
            </a:extLst>
          </p:cNvPr>
          <p:cNvSpPr>
            <a:spLocks noGrp="1"/>
          </p:cNvSpPr>
          <p:nvPr>
            <p:ph idx="1"/>
          </p:nvPr>
        </p:nvSpPr>
        <p:spPr>
          <a:xfrm>
            <a:off x="6096000" y="987423"/>
            <a:ext cx="5555012" cy="4781552"/>
          </a:xfrm>
        </p:spPr>
        <p:txBody>
          <a:bodyPr>
            <a:normAutofit/>
          </a:bodyPr>
          <a:lstStyle/>
          <a:p>
            <a:r>
              <a:rPr lang="en-US" b="1" dirty="0"/>
              <a:t>James 4:6 New King James Version (NKJV)</a:t>
            </a:r>
          </a:p>
          <a:p>
            <a:r>
              <a:rPr lang="en-US" baseline="30000" dirty="0"/>
              <a:t>6 </a:t>
            </a:r>
            <a:r>
              <a:rPr lang="en-US" dirty="0"/>
              <a:t>But He gives more grace. Therefore He says: “God resists the proud, But gives grace to the humble.”</a:t>
            </a:r>
          </a:p>
          <a:p>
            <a:endParaRPr lang="en-US" dirty="0"/>
          </a:p>
          <a:p>
            <a:r>
              <a:rPr lang="en-US" b="1" dirty="0"/>
              <a:t>1 Peter 5:6 New King James Version (NKJV)</a:t>
            </a:r>
          </a:p>
          <a:p>
            <a:r>
              <a:rPr lang="en-US" baseline="30000" dirty="0"/>
              <a:t>6 </a:t>
            </a:r>
            <a:r>
              <a:rPr lang="en-US" dirty="0"/>
              <a:t>Therefore humble yourselves under the mighty hand of God, that He may exalt you in due time, </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8964696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91C9D6-6F12-4A99-9C49-BBEDB9A3A1AB}"/>
              </a:ext>
            </a:extLst>
          </p:cNvPr>
          <p:cNvSpPr>
            <a:spLocks noGrp="1"/>
          </p:cNvSpPr>
          <p:nvPr>
            <p:ph type="title"/>
          </p:nvPr>
        </p:nvSpPr>
        <p:spPr>
          <a:xfrm>
            <a:off x="1080000" y="1011236"/>
            <a:ext cx="4426782" cy="1292662"/>
          </a:xfrm>
        </p:spPr>
        <p:txBody>
          <a:bodyPr anchor="t">
            <a:normAutofit/>
          </a:bodyPr>
          <a:lstStyle/>
          <a:p>
            <a:r>
              <a:rPr lang="en-US" dirty="0"/>
              <a:t>Action 4: </a:t>
            </a:r>
          </a:p>
        </p:txBody>
      </p:sp>
      <p:sp>
        <p:nvSpPr>
          <p:cNvPr id="3" name="Content Placeholder 2">
            <a:extLst>
              <a:ext uri="{FF2B5EF4-FFF2-40B4-BE49-F238E27FC236}">
                <a16:creationId xmlns:a16="http://schemas.microsoft.com/office/drawing/2014/main" id="{76E4E625-424C-46D1-A81B-1ABEA3D77FC8}"/>
              </a:ext>
            </a:extLst>
          </p:cNvPr>
          <p:cNvSpPr>
            <a:spLocks noGrp="1"/>
          </p:cNvSpPr>
          <p:nvPr>
            <p:ph idx="1"/>
          </p:nvPr>
        </p:nvSpPr>
        <p:spPr>
          <a:xfrm>
            <a:off x="6096000" y="987423"/>
            <a:ext cx="5555012" cy="4781552"/>
          </a:xfrm>
        </p:spPr>
        <p:txBody>
          <a:bodyPr>
            <a:normAutofit/>
          </a:bodyPr>
          <a:lstStyle/>
          <a:p>
            <a:pPr marL="0" indent="0">
              <a:buNone/>
            </a:pPr>
            <a:endParaRPr lang="en-US" dirty="0"/>
          </a:p>
          <a:p>
            <a:endParaRPr lang="en-US" dirty="0"/>
          </a:p>
          <a:p>
            <a:pPr marL="0" indent="0">
              <a:buNone/>
            </a:pPr>
            <a:endParaRPr lang="en-US" dirty="0"/>
          </a:p>
        </p:txBody>
      </p:sp>
      <p:pic>
        <p:nvPicPr>
          <p:cNvPr id="5" name="Picture 4">
            <a:extLst>
              <a:ext uri="{FF2B5EF4-FFF2-40B4-BE49-F238E27FC236}">
                <a16:creationId xmlns:a16="http://schemas.microsoft.com/office/drawing/2014/main" id="{48ECF95F-CED3-4799-AC16-BDB1E44840B5}"/>
              </a:ext>
            </a:extLst>
          </p:cNvPr>
          <p:cNvPicPr>
            <a:picLocks noChangeAspect="1"/>
          </p:cNvPicPr>
          <p:nvPr/>
        </p:nvPicPr>
        <p:blipFill>
          <a:blip r:embed="rId2"/>
          <a:stretch>
            <a:fillRect/>
          </a:stretch>
        </p:blipFill>
        <p:spPr>
          <a:xfrm>
            <a:off x="7121745" y="1011235"/>
            <a:ext cx="4481037" cy="4781551"/>
          </a:xfrm>
          <a:prstGeom prst="rect">
            <a:avLst/>
          </a:prstGeom>
        </p:spPr>
      </p:pic>
      <p:pic>
        <p:nvPicPr>
          <p:cNvPr id="1026" name="Picture 2" descr="Check Yourself.. Before You Wreck Yourself.. — Steemit">
            <a:extLst>
              <a:ext uri="{FF2B5EF4-FFF2-40B4-BE49-F238E27FC236}">
                <a16:creationId xmlns:a16="http://schemas.microsoft.com/office/drawing/2014/main" id="{518A927C-2576-40DE-B806-0487A9AB7E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000" y="3027998"/>
            <a:ext cx="3644400" cy="2818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4468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91C9D6-6F12-4A99-9C49-BBEDB9A3A1AB}"/>
              </a:ext>
            </a:extLst>
          </p:cNvPr>
          <p:cNvSpPr>
            <a:spLocks noGrp="1"/>
          </p:cNvSpPr>
          <p:nvPr>
            <p:ph type="title"/>
          </p:nvPr>
        </p:nvSpPr>
        <p:spPr>
          <a:xfrm>
            <a:off x="1080000" y="1011236"/>
            <a:ext cx="4426782" cy="1292662"/>
          </a:xfrm>
        </p:spPr>
        <p:txBody>
          <a:bodyPr anchor="t">
            <a:normAutofit/>
          </a:bodyPr>
          <a:lstStyle/>
          <a:p>
            <a:r>
              <a:rPr lang="en-US" dirty="0"/>
              <a:t>Action 5: </a:t>
            </a:r>
          </a:p>
        </p:txBody>
      </p:sp>
      <p:pic>
        <p:nvPicPr>
          <p:cNvPr id="6" name="Picture 5" descr="Text&#10;&#10;Description automatically generated">
            <a:extLst>
              <a:ext uri="{FF2B5EF4-FFF2-40B4-BE49-F238E27FC236}">
                <a16:creationId xmlns:a16="http://schemas.microsoft.com/office/drawing/2014/main" id="{B4A7F987-BBBB-4C85-B3CC-685E45D7A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25" y="3000375"/>
            <a:ext cx="3448050" cy="2768600"/>
          </a:xfrm>
          <a:prstGeom prst="rect">
            <a:avLst/>
          </a:prstGeom>
        </p:spPr>
      </p:pic>
      <p:sp>
        <p:nvSpPr>
          <p:cNvPr id="3" name="Content Placeholder 2">
            <a:extLst>
              <a:ext uri="{FF2B5EF4-FFF2-40B4-BE49-F238E27FC236}">
                <a16:creationId xmlns:a16="http://schemas.microsoft.com/office/drawing/2014/main" id="{76E4E625-424C-46D1-A81B-1ABEA3D77FC8}"/>
              </a:ext>
            </a:extLst>
          </p:cNvPr>
          <p:cNvSpPr>
            <a:spLocks noGrp="1"/>
          </p:cNvSpPr>
          <p:nvPr>
            <p:ph idx="1"/>
          </p:nvPr>
        </p:nvSpPr>
        <p:spPr>
          <a:xfrm>
            <a:off x="6096000" y="987423"/>
            <a:ext cx="5555012" cy="4781552"/>
          </a:xfrm>
        </p:spPr>
        <p:txBody>
          <a:bodyPr>
            <a:normAutofit fontScale="92500"/>
          </a:bodyPr>
          <a:lstStyle/>
          <a:p>
            <a:r>
              <a:rPr lang="en-US" b="1" dirty="0"/>
              <a:t>Matthew 22:35-40 New King James Version (NKJV)</a:t>
            </a:r>
          </a:p>
          <a:p>
            <a:r>
              <a:rPr lang="en-US" baseline="30000" dirty="0"/>
              <a:t>35 </a:t>
            </a:r>
            <a:r>
              <a:rPr lang="en-US" dirty="0"/>
              <a:t>Then one of them, a lawyer, asked </a:t>
            </a:r>
            <a:r>
              <a:rPr lang="en-US" i="1" dirty="0"/>
              <a:t>Him a question,</a:t>
            </a:r>
            <a:r>
              <a:rPr lang="en-US" dirty="0"/>
              <a:t> testing Him, and saying, </a:t>
            </a:r>
            <a:r>
              <a:rPr lang="en-US" baseline="30000" dirty="0"/>
              <a:t>36 </a:t>
            </a:r>
            <a:r>
              <a:rPr lang="en-US" dirty="0"/>
              <a:t>“Teacher, which </a:t>
            </a:r>
            <a:r>
              <a:rPr lang="en-US" i="1" dirty="0"/>
              <a:t>is</a:t>
            </a:r>
            <a:r>
              <a:rPr lang="en-US" dirty="0"/>
              <a:t> the great commandment in the law?”</a:t>
            </a:r>
          </a:p>
          <a:p>
            <a:r>
              <a:rPr lang="en-US" baseline="30000" dirty="0"/>
              <a:t>37 </a:t>
            </a:r>
            <a:r>
              <a:rPr lang="en-US" dirty="0"/>
              <a:t>Jesus said to him, “‘You shall love the </a:t>
            </a:r>
            <a:r>
              <a:rPr lang="en-US" cap="small" dirty="0">
                <a:effectLst/>
              </a:rPr>
              <a:t>Lord</a:t>
            </a:r>
            <a:r>
              <a:rPr lang="en-US" dirty="0"/>
              <a:t> your God with all your heart, with all your soul, and with all your mind.’ </a:t>
            </a:r>
            <a:r>
              <a:rPr lang="en-US" baseline="30000" dirty="0"/>
              <a:t>38 </a:t>
            </a:r>
            <a:r>
              <a:rPr lang="en-US" dirty="0"/>
              <a:t>This is </a:t>
            </a:r>
            <a:r>
              <a:rPr lang="en-US" i="1" dirty="0"/>
              <a:t>the</a:t>
            </a:r>
            <a:r>
              <a:rPr lang="en-US" dirty="0"/>
              <a:t> first and great commandment. </a:t>
            </a:r>
            <a:r>
              <a:rPr lang="en-US" baseline="30000" dirty="0"/>
              <a:t>39 </a:t>
            </a:r>
            <a:r>
              <a:rPr lang="en-US" dirty="0"/>
              <a:t>And </a:t>
            </a:r>
            <a:r>
              <a:rPr lang="en-US" i="1" dirty="0"/>
              <a:t>the</a:t>
            </a:r>
            <a:r>
              <a:rPr lang="en-US" dirty="0"/>
              <a:t> second </a:t>
            </a:r>
            <a:r>
              <a:rPr lang="en-US" i="1" dirty="0"/>
              <a:t>is</a:t>
            </a:r>
            <a:r>
              <a:rPr lang="en-US" dirty="0"/>
              <a:t> like it: ‘You shall love your neighbor as yourself.’ </a:t>
            </a:r>
            <a:r>
              <a:rPr lang="en-US" baseline="30000" dirty="0"/>
              <a:t>40 </a:t>
            </a:r>
            <a:r>
              <a:rPr lang="en-US" dirty="0"/>
              <a:t>On these two commandments hang all the Law and the Prophets.”</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10748150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1297</TotalTime>
  <Words>508</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Avenir Next LT Pro Light</vt:lpstr>
      <vt:lpstr>Calibri</vt:lpstr>
      <vt:lpstr>Rockwell Nova Light</vt:lpstr>
      <vt:lpstr>Wingdings</vt:lpstr>
      <vt:lpstr>LeafVTI</vt:lpstr>
      <vt:lpstr>Keep Your Heart Clean</vt:lpstr>
      <vt:lpstr>PowerPoint Presentation</vt:lpstr>
      <vt:lpstr>Action 1: </vt:lpstr>
      <vt:lpstr>Action 1: </vt:lpstr>
      <vt:lpstr>Action 2: </vt:lpstr>
      <vt:lpstr>Action 2: </vt:lpstr>
      <vt:lpstr>Action 3: </vt:lpstr>
      <vt:lpstr>Action 4: </vt:lpstr>
      <vt:lpstr>Action 5: </vt:lpstr>
      <vt:lpstr>Keep Your Heart Clean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 Your Heart Clean</dc:title>
  <dc:creator>West End</dc:creator>
  <cp:lastModifiedBy>christian miller</cp:lastModifiedBy>
  <cp:revision>12</cp:revision>
  <cp:lastPrinted>2021-01-09T19:50:33Z</cp:lastPrinted>
  <dcterms:created xsi:type="dcterms:W3CDTF">2021-01-04T19:58:09Z</dcterms:created>
  <dcterms:modified xsi:type="dcterms:W3CDTF">2021-01-09T19:52:19Z</dcterms:modified>
</cp:coreProperties>
</file>