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5" r:id="rId1"/>
  </p:sldMasterIdLst>
  <p:notesMasterIdLst>
    <p:notesMasterId r:id="rId9"/>
  </p:notesMasterIdLst>
  <p:sldIdLst>
    <p:sldId id="258" r:id="rId2"/>
    <p:sldId id="259" r:id="rId3"/>
    <p:sldId id="260" r:id="rId4"/>
    <p:sldId id="262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iller" initials="RM" lastIdx="1" clrIdx="0">
    <p:extLst>
      <p:ext uri="{19B8F6BF-5375-455C-9EA6-DF929625EA0E}">
        <p15:presenceInfo xmlns:p15="http://schemas.microsoft.com/office/powerpoint/2012/main" userId="03a1c689c4386d8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D07B-C227-4DEF-8B16-09BA7D67C930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56664-F79A-43B4-B586-F8084CC89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5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2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136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070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041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358951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8202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93002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589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3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631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71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82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0133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15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6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884F1-FFEA-405F-9602-3DCA865EDA4E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0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57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291B17-9318-49DB-B28B-6E5994AE9581}" type="datetime1">
              <a:rPr lang="en-US" smtClean="0"/>
              <a:t>12/29/2020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2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0F82E3E-E291-4077-9561-D03BD8817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64A9319-91FB-4B4F-815A-A046C6378C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65E65E-138F-4485-AA9E-188DF346CF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2DE2924-A79E-4612-8899-041380003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94B8494-882E-4FE9-BFAD-265155874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5BFCFB-CCDF-43A8-888F-E16CF73D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E54A9A-C353-44DE-A4F2-CB4451345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20" name="Rectangle 19">
              <a:extLst>
                <a:ext uri="{FF2B5EF4-FFF2-40B4-BE49-F238E27FC236}">
                  <a16:creationId xmlns:a16="http://schemas.microsoft.com/office/drawing/2014/main" id="{D4071868-6980-4C45-83AB-30058637D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16D8F9F-59A6-4BC9-8DFE-ED60618FC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D9FE5CB9-13CA-4343-BC1A-DA1132B4D7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973DCF3-9BE0-4E66-8DFE-3FBE025F52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D809BA1F-396A-41B1-A897-99476DBA8D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FAB676C-8A11-4B22-BA24-ACB2FB42B0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6570629-ABA2-43DA-A67B-14BFDEA0CB35}"/>
              </a:ext>
            </a:extLst>
          </p:cNvPr>
          <p:cNvSpPr txBox="1"/>
          <p:nvPr/>
        </p:nvSpPr>
        <p:spPr>
          <a:xfrm>
            <a:off x="6553770" y="1041401"/>
            <a:ext cx="4538526" cy="234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8:31 – 33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3A34B-F13A-40B6-99A9-41598F440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flying through the air over a body of water&#10;&#10;Description automatically generated">
            <a:extLst>
              <a:ext uri="{FF2B5EF4-FFF2-40B4-BE49-F238E27FC236}">
                <a16:creationId xmlns:a16="http://schemas.microsoft.com/office/drawing/2014/main" id="{BB864B58-6CDD-4807-91BD-1679706A0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7755" y="1410208"/>
            <a:ext cx="3858780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DC4750-67CB-4B67-B80F-E157788C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29831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92500"/>
          </a:bodyPr>
          <a:lstStyle/>
          <a:p>
            <a:r>
              <a:rPr lang="en-US" dirty="0"/>
              <a:t>He began to teach them</a:t>
            </a:r>
          </a:p>
          <a:p>
            <a:pPr lvl="1"/>
            <a:r>
              <a:rPr lang="en-US" dirty="0"/>
              <a:t>These words suggest the idea Jesus is </a:t>
            </a:r>
            <a:r>
              <a:rPr lang="en-US" dirty="0" err="1"/>
              <a:t>is</a:t>
            </a:r>
            <a:r>
              <a:rPr lang="en-US" dirty="0"/>
              <a:t> giving the disciples new information</a:t>
            </a:r>
          </a:p>
          <a:p>
            <a:pPr lvl="1"/>
            <a:r>
              <a:rPr lang="en-US" dirty="0"/>
              <a:t>Up to this point the disciples have witnessed His power and authority…He is now beginning to teach them what to expect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4030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“The Son of Man must…”</a:t>
            </a:r>
          </a:p>
          <a:p>
            <a:pPr lvl="1"/>
            <a:r>
              <a:rPr lang="en-US" sz="1900" dirty="0"/>
              <a:t>Jesus calls Himself a different name than the one just confessed by Peter</a:t>
            </a:r>
          </a:p>
          <a:p>
            <a:pPr lvl="1"/>
            <a:r>
              <a:rPr lang="en-US" sz="1900" dirty="0"/>
              <a:t>Must: Some call this a divine imperative because it is God’s will that Jesus suffer, die, and rise again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06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/>
          </a:bodyPr>
          <a:lstStyle/>
          <a:p>
            <a:r>
              <a:rPr lang="en-US" sz="2200" dirty="0"/>
              <a:t>“rejected by the elders and chief priests and scribes”</a:t>
            </a:r>
          </a:p>
          <a:p>
            <a:pPr lvl="1"/>
            <a:r>
              <a:rPr lang="en-US" dirty="0"/>
              <a:t>This is a council called the Sanhedrin</a:t>
            </a:r>
          </a:p>
          <a:p>
            <a:pPr lvl="1"/>
            <a:r>
              <a:rPr lang="en-US" dirty="0"/>
              <a:t>Elders: influential leaders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2783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31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“Rejected by the elders and chief priests and scribes”</a:t>
            </a:r>
          </a:p>
          <a:p>
            <a:pPr lvl="1"/>
            <a:r>
              <a:rPr lang="en-US" sz="2300" dirty="0"/>
              <a:t>Chef priests: High priest and former high priests as well as leaders of the priests within the tribe of Levi</a:t>
            </a:r>
          </a:p>
          <a:p>
            <a:pPr lvl="1"/>
            <a:r>
              <a:rPr lang="en-US" sz="2300" dirty="0"/>
              <a:t>Scribes: the Pharisees who served on the council…conservatives responsible for knowing, preserving, and protecting the Law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395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32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“He spoke this word openly”</a:t>
            </a:r>
          </a:p>
          <a:p>
            <a:pPr lvl="1"/>
            <a:r>
              <a:rPr lang="en-US" sz="1900" dirty="0"/>
              <a:t>Jesus had often couched His teaching in parable which concealed as much as they revealed</a:t>
            </a:r>
          </a:p>
          <a:p>
            <a:pPr lvl="1"/>
            <a:r>
              <a:rPr lang="en-US" sz="1900" dirty="0"/>
              <a:t>This time He speaks openly or directly</a:t>
            </a:r>
          </a:p>
          <a:p>
            <a:r>
              <a:rPr lang="en-US" sz="2200" dirty="0"/>
              <a:t>Peter took Him aside and began to rebuke Him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04713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71315106-A7B3-4730-9E6C-5A878C466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 useBgFill="1">
          <p:nvSpPr>
            <p:cNvPr id="56" name="Rectangle 55">
              <a:extLst>
                <a:ext uri="{FF2B5EF4-FFF2-40B4-BE49-F238E27FC236}">
                  <a16:creationId xmlns:a16="http://schemas.microsoft.com/office/drawing/2014/main" id="{BD4BC59E-CB55-4DBD-9167-83683CF5CB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12B0D5C-D671-4BE5-A795-F9E3F4917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12188825" cy="6856215"/>
              <a:chOff x="0" y="0"/>
              <a:chExt cx="12188825" cy="6856215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C3C9968-3015-4513-8699-20563F8826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88825" cy="6856214"/>
              </a:xfrm>
              <a:prstGeom prst="rect">
                <a:avLst/>
              </a:prstGeom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F20E447-AC9A-4615-B8F6-3D2192D833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8012" y="609600"/>
                <a:ext cx="10972800" cy="5638800"/>
              </a:xfrm>
              <a:prstGeom prst="rect">
                <a:avLst/>
              </a:prstGeom>
              <a:noFill/>
              <a:ln w="15875" cap="flat">
                <a:miter lim="800000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</p:sp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CF0CB558-FAA8-4F42-8DE5-6E14A66A11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1" y="76265"/>
                <a:ext cx="758952" cy="60642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826614F0-52FE-48FC-AA4F-AE0E9CDCE3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93"/>
              <a:stretch/>
            </p:blipFill>
            <p:spPr>
              <a:xfrm rot="5400000">
                <a:off x="5706470" y="6173526"/>
                <a:ext cx="758952" cy="606425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7F715F8-6130-4479-89F0-87CB5EAF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 dirty="0"/>
              <a:t>Verse 33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336C991-AA99-423E-8FE1-5BA9C97F2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683A9-D084-45E6-ADEA-D349552318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3809" b="83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2B860ED-0E27-4D8E-B5F4-C8C3F33C7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716AD-0729-49E3-A4EB-B926FF88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1"/>
            <a:ext cx="3360771" cy="3421833"/>
          </a:xfrm>
        </p:spPr>
        <p:txBody>
          <a:bodyPr>
            <a:normAutofit/>
          </a:bodyPr>
          <a:lstStyle/>
          <a:p>
            <a:r>
              <a:rPr lang="en-US" sz="2200" dirty="0"/>
              <a:t>“But when He had turned around and looked at His disciples, He rebuked Peter</a:t>
            </a:r>
          </a:p>
          <a:p>
            <a:pPr lvl="1"/>
            <a:r>
              <a:rPr lang="en-US" dirty="0"/>
              <a:t>“Get behind Me, Satan!”</a:t>
            </a:r>
          </a:p>
          <a:p>
            <a:pPr lvl="1"/>
            <a:r>
              <a:rPr lang="en-US" dirty="0"/>
              <a:t>“you are </a:t>
            </a:r>
            <a:r>
              <a:rPr lang="en-US"/>
              <a:t>not mindful </a:t>
            </a:r>
            <a:r>
              <a:rPr lang="en-US" dirty="0"/>
              <a:t>of the things of God, but the things of men.”</a:t>
            </a:r>
          </a:p>
        </p:txBody>
      </p:sp>
    </p:spTree>
    <p:extLst>
      <p:ext uri="{BB962C8B-B14F-4D97-AF65-F5344CB8AC3E}">
        <p14:creationId xmlns:p14="http://schemas.microsoft.com/office/powerpoint/2010/main" val="3994277356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251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Garamond</vt:lpstr>
      <vt:lpstr>Organic</vt:lpstr>
      <vt:lpstr>PowerPoint Presentation</vt:lpstr>
      <vt:lpstr>Verse 31</vt:lpstr>
      <vt:lpstr>Verse 31</vt:lpstr>
      <vt:lpstr>Verse 31</vt:lpstr>
      <vt:lpstr>Verse 31</vt:lpstr>
      <vt:lpstr>Verse 32</vt:lpstr>
      <vt:lpstr>Verse 33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Miller</dc:creator>
  <cp:lastModifiedBy>Rob Miller</cp:lastModifiedBy>
  <cp:revision>36</cp:revision>
  <dcterms:created xsi:type="dcterms:W3CDTF">2020-11-10T04:37:52Z</dcterms:created>
  <dcterms:modified xsi:type="dcterms:W3CDTF">2020-12-30T03:52:26Z</dcterms:modified>
</cp:coreProperties>
</file>