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5"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54DD7-3F06-4491-B7C6-68F9201E13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9312D8-2138-4866-8C61-44EDB2206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713449-97B1-4B35-8326-59F4B579E261}"/>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5" name="Footer Placeholder 4">
            <a:extLst>
              <a:ext uri="{FF2B5EF4-FFF2-40B4-BE49-F238E27FC236}">
                <a16:creationId xmlns:a16="http://schemas.microsoft.com/office/drawing/2014/main" id="{4A616257-9370-4894-9382-E10250E3D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2E0BC-4556-4062-A67F-D63C853C283B}"/>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1571319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26D4-8DFA-402A-8FF7-1A5D543C32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81BF0A-1656-438A-AAD2-BFE3B6065D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CD4560-E125-412B-B495-C9D0643FC75F}"/>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5" name="Footer Placeholder 4">
            <a:extLst>
              <a:ext uri="{FF2B5EF4-FFF2-40B4-BE49-F238E27FC236}">
                <a16:creationId xmlns:a16="http://schemas.microsoft.com/office/drawing/2014/main" id="{4F6BCAF6-4869-469B-A385-FF947C22A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3D4720-E4CE-43C0-907E-E618DEB65AC7}"/>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338750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92FAD5-28EF-4067-8B52-E3C4B8C514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00C598-CF48-4A46-A51C-19F8E9510A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67983-DACB-465D-B9A1-972E0E25BCB2}"/>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5" name="Footer Placeholder 4">
            <a:extLst>
              <a:ext uri="{FF2B5EF4-FFF2-40B4-BE49-F238E27FC236}">
                <a16:creationId xmlns:a16="http://schemas.microsoft.com/office/drawing/2014/main" id="{40BDAE6A-93C2-490A-9989-493055E46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6180C-5D33-47F8-A25A-5CA8A0C4252A}"/>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95463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AEA84-2C88-482B-A4F4-312F65FA80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CD529A-5179-40A8-B6AB-018D97A52D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62A74-0E3D-48C2-ABB0-A154418F8011}"/>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5" name="Footer Placeholder 4">
            <a:extLst>
              <a:ext uri="{FF2B5EF4-FFF2-40B4-BE49-F238E27FC236}">
                <a16:creationId xmlns:a16="http://schemas.microsoft.com/office/drawing/2014/main" id="{6D52F979-F715-420E-8717-CCA165D92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386DD-9FD3-4A87-9B20-A2B66F615FF2}"/>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96039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49FF-75D9-4EC9-A4CC-7E0A325FF5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192D8B-2E5B-44E7-9F8C-911D616163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EB083F-0EF2-4F25-A6C2-56061A544F01}"/>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5" name="Footer Placeholder 4">
            <a:extLst>
              <a:ext uri="{FF2B5EF4-FFF2-40B4-BE49-F238E27FC236}">
                <a16:creationId xmlns:a16="http://schemas.microsoft.com/office/drawing/2014/main" id="{B250764E-E6DD-4E92-9DD3-69C56D11B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D14C87-9730-4980-83DA-98345AFF34D7}"/>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296744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BCAC8-ACD3-41F2-8284-1C6EE52E0C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1EA37-21FE-4EE9-A2EC-B4A49E314D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037BBD-3065-4DDF-9FC4-08F3B6986D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F3C139-E3D2-4B62-858D-5F2D4D43E0A2}"/>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6" name="Footer Placeholder 5">
            <a:extLst>
              <a:ext uri="{FF2B5EF4-FFF2-40B4-BE49-F238E27FC236}">
                <a16:creationId xmlns:a16="http://schemas.microsoft.com/office/drawing/2014/main" id="{5946F5B3-DCE0-4B37-AC21-986942F8E3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4553C-8C6A-4ADB-95CD-15178D44D8F9}"/>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2501030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C2EF7-2CA3-4208-8E5F-CE923D2B1E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8F51B8-C836-45D4-8F6E-1B12EC6E47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00247B-AAC1-4931-8759-5E09B160BD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58B47F-613D-4C9B-BAA7-2B63FEEDF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A56FAD-51A2-4902-800E-0A22C7A217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D54C05-AF5B-420F-9EFF-755823EAF186}"/>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8" name="Footer Placeholder 7">
            <a:extLst>
              <a:ext uri="{FF2B5EF4-FFF2-40B4-BE49-F238E27FC236}">
                <a16:creationId xmlns:a16="http://schemas.microsoft.com/office/drawing/2014/main" id="{FF9B1E9F-2B91-46E2-A043-8534C883E0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7EFB9-55B3-49E6-84CD-F7559D18DB1C}"/>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118487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58C5-EDB2-4F7E-8CE5-E58ECE7B75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D5AAC6-9EC5-49F5-9125-A54BE434FFD7}"/>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4" name="Footer Placeholder 3">
            <a:extLst>
              <a:ext uri="{FF2B5EF4-FFF2-40B4-BE49-F238E27FC236}">
                <a16:creationId xmlns:a16="http://schemas.microsoft.com/office/drawing/2014/main" id="{20E1A31C-6CBC-436F-AB89-110308875C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B04D20-667E-422F-87A6-A780767112B7}"/>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83667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C9F40C-E33A-4644-A682-7FC4533414F7}"/>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3" name="Footer Placeholder 2">
            <a:extLst>
              <a:ext uri="{FF2B5EF4-FFF2-40B4-BE49-F238E27FC236}">
                <a16:creationId xmlns:a16="http://schemas.microsoft.com/office/drawing/2014/main" id="{786BF5B8-1D17-4913-B1D6-79C9D42C8D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477227-BF1D-4621-ADE2-864705A39736}"/>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254164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F33C-03BD-4688-8243-9A5CFF74C4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9105AD-B40B-463A-979D-6FF55CBA4B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D6BA98-1999-45FD-AFC5-51968A2E16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B93480-CCA8-4970-BDB2-5588F97F68FA}"/>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6" name="Footer Placeholder 5">
            <a:extLst>
              <a:ext uri="{FF2B5EF4-FFF2-40B4-BE49-F238E27FC236}">
                <a16:creationId xmlns:a16="http://schemas.microsoft.com/office/drawing/2014/main" id="{6AF48701-6D19-48C5-8A84-9C5A5A3288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9FAE3D-4DEC-4588-B26C-79312ADAE480}"/>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175288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954D5-2AAB-4C46-88BF-DCD3CE70A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005FC1-68C8-41ED-BD10-C25B577FB8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EF0EF5-1B70-4E8D-9929-B6A2CD562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9213C-F41A-4B66-B501-ECC94ED7206C}"/>
              </a:ext>
            </a:extLst>
          </p:cNvPr>
          <p:cNvSpPr>
            <a:spLocks noGrp="1"/>
          </p:cNvSpPr>
          <p:nvPr>
            <p:ph type="dt" sz="half" idx="10"/>
          </p:nvPr>
        </p:nvSpPr>
        <p:spPr/>
        <p:txBody>
          <a:bodyPr/>
          <a:lstStyle/>
          <a:p>
            <a:fld id="{F273972B-50B2-4389-B49B-AE63AE243980}" type="datetimeFigureOut">
              <a:rPr lang="en-US" smtClean="0"/>
              <a:t>5/14/2020</a:t>
            </a:fld>
            <a:endParaRPr lang="en-US"/>
          </a:p>
        </p:txBody>
      </p:sp>
      <p:sp>
        <p:nvSpPr>
          <p:cNvPr id="6" name="Footer Placeholder 5">
            <a:extLst>
              <a:ext uri="{FF2B5EF4-FFF2-40B4-BE49-F238E27FC236}">
                <a16:creationId xmlns:a16="http://schemas.microsoft.com/office/drawing/2014/main" id="{96916216-4CCB-447B-B0B9-0DAAE89F0D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5436B-D07F-4D43-A1B3-BB4237EB3D4F}"/>
              </a:ext>
            </a:extLst>
          </p:cNvPr>
          <p:cNvSpPr>
            <a:spLocks noGrp="1"/>
          </p:cNvSpPr>
          <p:nvPr>
            <p:ph type="sldNum" sz="quarter" idx="12"/>
          </p:nvPr>
        </p:nvSpPr>
        <p:spPr/>
        <p:txBody>
          <a:bodyPr/>
          <a:lstStyle/>
          <a:p>
            <a:fld id="{A18799F6-D39D-40A3-B67D-74F03EC66FBE}" type="slidenum">
              <a:rPr lang="en-US" smtClean="0"/>
              <a:t>‹#›</a:t>
            </a:fld>
            <a:endParaRPr lang="en-US"/>
          </a:p>
        </p:txBody>
      </p:sp>
    </p:spTree>
    <p:extLst>
      <p:ext uri="{BB962C8B-B14F-4D97-AF65-F5344CB8AC3E}">
        <p14:creationId xmlns:p14="http://schemas.microsoft.com/office/powerpoint/2010/main" val="296682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8D35A7-9A74-4B95-A373-6B986D651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221737-3B70-40C5-9E2B-FFB694CBD5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2F172-8CB3-4675-B5CD-09B487CBDE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3972B-50B2-4389-B49B-AE63AE243980}" type="datetimeFigureOut">
              <a:rPr lang="en-US" smtClean="0"/>
              <a:t>5/14/2020</a:t>
            </a:fld>
            <a:endParaRPr lang="en-US"/>
          </a:p>
        </p:txBody>
      </p:sp>
      <p:sp>
        <p:nvSpPr>
          <p:cNvPr id="5" name="Footer Placeholder 4">
            <a:extLst>
              <a:ext uri="{FF2B5EF4-FFF2-40B4-BE49-F238E27FC236}">
                <a16:creationId xmlns:a16="http://schemas.microsoft.com/office/drawing/2014/main" id="{A3FBA60F-8397-458E-BF46-FD67A75B72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DFF248-A05E-454D-95F8-203844069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799F6-D39D-40A3-B67D-74F03EC66FBE}" type="slidenum">
              <a:rPr lang="en-US" smtClean="0"/>
              <a:t>‹#›</a:t>
            </a:fld>
            <a:endParaRPr lang="en-US"/>
          </a:p>
        </p:txBody>
      </p:sp>
    </p:spTree>
    <p:extLst>
      <p:ext uri="{BB962C8B-B14F-4D97-AF65-F5344CB8AC3E}">
        <p14:creationId xmlns:p14="http://schemas.microsoft.com/office/powerpoint/2010/main" val="1353666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F157-4312-4FCB-8EF2-1BFE64D5A9DD}"/>
              </a:ext>
            </a:extLst>
          </p:cNvPr>
          <p:cNvSpPr>
            <a:spLocks noGrp="1"/>
          </p:cNvSpPr>
          <p:nvPr>
            <p:ph type="ctrTitle"/>
          </p:nvPr>
        </p:nvSpPr>
        <p:spPr>
          <a:xfrm>
            <a:off x="-13411200" y="-2800123"/>
            <a:ext cx="39014400" cy="10232572"/>
          </a:xfrm>
        </p:spPr>
        <p:txBody>
          <a:bodyPr/>
          <a:lstStyle/>
          <a:p>
            <a:endParaRPr lang="en-US" dirty="0"/>
          </a:p>
        </p:txBody>
      </p:sp>
      <p:sp>
        <p:nvSpPr>
          <p:cNvPr id="3" name="Subtitle 2">
            <a:extLst>
              <a:ext uri="{FF2B5EF4-FFF2-40B4-BE49-F238E27FC236}">
                <a16:creationId xmlns:a16="http://schemas.microsoft.com/office/drawing/2014/main" id="{D0561E5E-6340-4E17-B7E1-5136450AAC81}"/>
              </a:ext>
            </a:extLst>
          </p:cNvPr>
          <p:cNvSpPr>
            <a:spLocks noGrp="1"/>
          </p:cNvSpPr>
          <p:nvPr>
            <p:ph type="subTitle" idx="1"/>
          </p:nvPr>
        </p:nvSpPr>
        <p:spPr/>
        <p:txBody>
          <a:bodyPr/>
          <a:lstStyle/>
          <a:p>
            <a:endParaRPr lang="en-US"/>
          </a:p>
        </p:txBody>
      </p:sp>
      <p:pic>
        <p:nvPicPr>
          <p:cNvPr id="1026" name="Picture 2" descr="Observations on True Worship in John 4:21–24 – Seeing God's Breath">
            <a:extLst>
              <a:ext uri="{FF2B5EF4-FFF2-40B4-BE49-F238E27FC236}">
                <a16:creationId xmlns:a16="http://schemas.microsoft.com/office/drawing/2014/main" id="{119313EC-AF99-4C8F-98AB-0D1D74946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07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E14B7-8FDE-48FE-8069-8F4AA6851386}"/>
              </a:ext>
            </a:extLst>
          </p:cNvPr>
          <p:cNvSpPr>
            <a:spLocks noGrp="1"/>
          </p:cNvSpPr>
          <p:nvPr>
            <p:ph type="title"/>
          </p:nvPr>
        </p:nvSpPr>
        <p:spPr/>
        <p:txBody>
          <a:bodyPr/>
          <a:lstStyle/>
          <a:p>
            <a:r>
              <a:rPr lang="en-US" dirty="0"/>
              <a:t>A Common Question We May Face</a:t>
            </a:r>
          </a:p>
        </p:txBody>
      </p:sp>
      <p:pic>
        <p:nvPicPr>
          <p:cNvPr id="5" name="Content Placeholder 4" descr="A picture containing person, man, front, woman&#10;&#10;Description automatically generated">
            <a:extLst>
              <a:ext uri="{FF2B5EF4-FFF2-40B4-BE49-F238E27FC236}">
                <a16:creationId xmlns:a16="http://schemas.microsoft.com/office/drawing/2014/main" id="{AEA1DB34-E59E-46B5-B322-77A0D5FD37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7"/>
            <a:ext cx="10515599" cy="4802187"/>
          </a:xfrm>
        </p:spPr>
      </p:pic>
    </p:spTree>
    <p:extLst>
      <p:ext uri="{BB962C8B-B14F-4D97-AF65-F5344CB8AC3E}">
        <p14:creationId xmlns:p14="http://schemas.microsoft.com/office/powerpoint/2010/main" val="22868324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4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853266-A0CB-46D6-8F42-67A7A675334C}"/>
              </a:ext>
            </a:extLst>
          </p:cNvPr>
          <p:cNvSpPr>
            <a:spLocks noGrp="1"/>
          </p:cNvSpPr>
          <p:nvPr>
            <p:ph type="title"/>
          </p:nvPr>
        </p:nvSpPr>
        <p:spPr>
          <a:xfrm>
            <a:off x="589560" y="856180"/>
            <a:ext cx="4560584" cy="1128068"/>
          </a:xfrm>
        </p:spPr>
        <p:txBody>
          <a:bodyPr anchor="ctr">
            <a:normAutofit/>
          </a:bodyPr>
          <a:lstStyle/>
          <a:p>
            <a:r>
              <a:rPr lang="en-US" sz="3700"/>
              <a:t>True worship gives a sense of belonging</a:t>
            </a:r>
          </a:p>
        </p:txBody>
      </p:sp>
      <p:grpSp>
        <p:nvGrpSpPr>
          <p:cNvPr id="58" name="Group 4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59" name="Rectangle 4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4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22BBC8-D2DA-4CDA-BAA4-AD55AC2D4338}"/>
              </a:ext>
            </a:extLst>
          </p:cNvPr>
          <p:cNvSpPr>
            <a:spLocks noGrp="1"/>
          </p:cNvSpPr>
          <p:nvPr>
            <p:ph idx="1"/>
          </p:nvPr>
        </p:nvSpPr>
        <p:spPr>
          <a:xfrm>
            <a:off x="590719" y="2306618"/>
            <a:ext cx="4559425" cy="4207427"/>
          </a:xfrm>
        </p:spPr>
        <p:txBody>
          <a:bodyPr anchor="ctr">
            <a:normAutofit/>
          </a:bodyPr>
          <a:lstStyle/>
          <a:p>
            <a:r>
              <a:rPr lang="en-US" sz="1800" dirty="0"/>
              <a:t>1 Pet 2:9-10 “</a:t>
            </a:r>
            <a:r>
              <a:rPr lang="en-US" sz="1800" baseline="30000" dirty="0"/>
              <a:t>9 </a:t>
            </a:r>
            <a:r>
              <a:rPr lang="en-US" sz="1800" dirty="0"/>
              <a:t>But you </a:t>
            </a:r>
            <a:r>
              <a:rPr lang="en-US" sz="1800" i="1" dirty="0"/>
              <a:t>are</a:t>
            </a:r>
            <a:r>
              <a:rPr lang="en-US" sz="1800" dirty="0"/>
              <a:t> a chosen generation, a royal priesthood, a holy nation, His own special people, that you may proclaim the praises of Him who called you out of darkness into His marvelous light; </a:t>
            </a:r>
            <a:r>
              <a:rPr lang="en-US" sz="1800" baseline="30000" dirty="0"/>
              <a:t>10 </a:t>
            </a:r>
            <a:r>
              <a:rPr lang="en-US" sz="1800" dirty="0"/>
              <a:t>who once </a:t>
            </a:r>
            <a:r>
              <a:rPr lang="en-US" sz="1800" i="1" dirty="0"/>
              <a:t>were</a:t>
            </a:r>
            <a:r>
              <a:rPr lang="en-US" sz="1800" dirty="0"/>
              <a:t> not a people but </a:t>
            </a:r>
            <a:r>
              <a:rPr lang="en-US" sz="1800" i="1" dirty="0"/>
              <a:t>are</a:t>
            </a:r>
            <a:r>
              <a:rPr lang="en-US" sz="1800" dirty="0"/>
              <a:t> now the people of God, who had not obtained mercy but now have obtained mercy.</a:t>
            </a:r>
          </a:p>
          <a:p>
            <a:endParaRPr lang="en-US" sz="1800" dirty="0"/>
          </a:p>
          <a:p>
            <a:r>
              <a:rPr lang="en-US" sz="1800" dirty="0"/>
              <a:t>1 Jn 3:2 “</a:t>
            </a:r>
            <a:r>
              <a:rPr lang="en-US" sz="1800" baseline="30000" dirty="0"/>
              <a:t>2 </a:t>
            </a:r>
            <a:r>
              <a:rPr lang="en-US" sz="1800" dirty="0"/>
              <a:t>Beloved, now we are children of God; and it has not yet been revealed what we shall be, but we know that when He is revealed, we shall be like Him, for we shall see Him as He is. </a:t>
            </a:r>
            <a:endParaRPr lang="en-US" sz="1600" dirty="0"/>
          </a:p>
        </p:txBody>
      </p:sp>
      <p:sp>
        <p:nvSpPr>
          <p:cNvPr id="54" name="Rectangle 5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 up of a logo&#10;&#10;Description automatically generated">
            <a:extLst>
              <a:ext uri="{FF2B5EF4-FFF2-40B4-BE49-F238E27FC236}">
                <a16:creationId xmlns:a16="http://schemas.microsoft.com/office/drawing/2014/main" id="{6C307E1A-7CD9-48C4-97C5-2A2FD6C82EC5}"/>
              </a:ext>
            </a:extLst>
          </p:cNvPr>
          <p:cNvPicPr>
            <a:picLocks noChangeAspect="1"/>
          </p:cNvPicPr>
          <p:nvPr/>
        </p:nvPicPr>
        <p:blipFill rotWithShape="1">
          <a:blip r:embed="rId2">
            <a:extLst>
              <a:ext uri="{28A0092B-C50C-407E-A947-70E740481C1C}">
                <a14:useLocalDpi xmlns:a14="http://schemas.microsoft.com/office/drawing/2010/main" val="0"/>
              </a:ext>
            </a:extLst>
          </a:blip>
          <a:srcRect t="3062" r="4" b="4"/>
          <a:stretch/>
        </p:blipFill>
        <p:spPr>
          <a:xfrm>
            <a:off x="5977788" y="799352"/>
            <a:ext cx="5425410" cy="5259296"/>
          </a:xfrm>
          <a:prstGeom prst="rect">
            <a:avLst/>
          </a:prstGeom>
        </p:spPr>
      </p:pic>
    </p:spTree>
    <p:extLst>
      <p:ext uri="{BB962C8B-B14F-4D97-AF65-F5344CB8AC3E}">
        <p14:creationId xmlns:p14="http://schemas.microsoft.com/office/powerpoint/2010/main" val="38205806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B57C37-59D0-48DF-AC4B-5E97D9B0FC0D}"/>
              </a:ext>
            </a:extLst>
          </p:cNvPr>
          <p:cNvSpPr>
            <a:spLocks noGrp="1"/>
          </p:cNvSpPr>
          <p:nvPr>
            <p:ph type="title"/>
          </p:nvPr>
        </p:nvSpPr>
        <p:spPr>
          <a:xfrm>
            <a:off x="589560" y="856180"/>
            <a:ext cx="4560584" cy="1128068"/>
          </a:xfrm>
        </p:spPr>
        <p:txBody>
          <a:bodyPr anchor="ctr">
            <a:normAutofit/>
          </a:bodyPr>
          <a:lstStyle/>
          <a:p>
            <a:r>
              <a:rPr lang="en-US" sz="3700"/>
              <a:t>True worship gives a sense of security</a:t>
            </a:r>
          </a:p>
        </p:txBody>
      </p:sp>
      <p:grpSp>
        <p:nvGrpSpPr>
          <p:cNvPr id="28" name="Group 2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9" name="Rectangle 2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AE26D7-4856-4AE0-8880-4B6846C796B0}"/>
              </a:ext>
            </a:extLst>
          </p:cNvPr>
          <p:cNvSpPr>
            <a:spLocks noGrp="1"/>
          </p:cNvSpPr>
          <p:nvPr>
            <p:ph idx="1"/>
          </p:nvPr>
        </p:nvSpPr>
        <p:spPr>
          <a:xfrm>
            <a:off x="590719" y="2330505"/>
            <a:ext cx="4559425" cy="3979585"/>
          </a:xfrm>
        </p:spPr>
        <p:txBody>
          <a:bodyPr anchor="ctr">
            <a:normAutofit/>
          </a:bodyPr>
          <a:lstStyle/>
          <a:p>
            <a:r>
              <a:rPr lang="en-US" sz="2000" dirty="0"/>
              <a:t>2 Tim 2:19 “</a:t>
            </a:r>
            <a:r>
              <a:rPr lang="en-US" sz="2000" baseline="30000" dirty="0"/>
              <a:t>19 </a:t>
            </a:r>
            <a:r>
              <a:rPr lang="en-US" sz="2000" dirty="0"/>
              <a:t>Nevertheless the solid foundation of God stands, having this seal: “The Lord knows those who are His,” and, “Let everyone who names the name of Christ depart from iniquity.”</a:t>
            </a:r>
          </a:p>
          <a:p>
            <a:endParaRPr lang="en-US" sz="2000" dirty="0"/>
          </a:p>
          <a:p>
            <a:r>
              <a:rPr lang="en-US" sz="2000" dirty="0"/>
              <a:t>Heb 10:35-36 “</a:t>
            </a:r>
            <a:r>
              <a:rPr lang="en-US" sz="2000" baseline="30000" dirty="0"/>
              <a:t>35 </a:t>
            </a:r>
            <a:r>
              <a:rPr lang="en-US" sz="2000" dirty="0"/>
              <a:t>Therefore do not cast away your confidence, which has great reward. </a:t>
            </a:r>
            <a:r>
              <a:rPr lang="en-US" sz="2000" baseline="30000" dirty="0"/>
              <a:t>36 </a:t>
            </a:r>
            <a:r>
              <a:rPr lang="en-US" sz="2000" dirty="0"/>
              <a:t>For you have need of endurance, so that after you have done the will of God, you may receive the promise:</a:t>
            </a:r>
          </a:p>
          <a:p>
            <a:pPr marL="0" indent="0">
              <a:buNone/>
            </a:pPr>
            <a:endParaRPr lang="en-US" sz="2000" dirty="0"/>
          </a:p>
        </p:txBody>
      </p:sp>
      <p:sp>
        <p:nvSpPr>
          <p:cNvPr id="34" name="Rectangle 3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romise We Can Count On | Breath On Paper">
            <a:extLst>
              <a:ext uri="{FF2B5EF4-FFF2-40B4-BE49-F238E27FC236}">
                <a16:creationId xmlns:a16="http://schemas.microsoft.com/office/drawing/2014/main" id="{AFB0689F-6298-4339-B6CB-4FC857342C56}"/>
              </a:ext>
            </a:extLst>
          </p:cNvPr>
          <p:cNvPicPr/>
          <p:nvPr/>
        </p:nvPicPr>
        <p:blipFill rotWithShape="1">
          <a:blip r:embed="rId2">
            <a:extLst>
              <a:ext uri="{28A0092B-C50C-407E-A947-70E740481C1C}">
                <a14:useLocalDpi xmlns:a14="http://schemas.microsoft.com/office/drawing/2010/main" val="0"/>
              </a:ext>
            </a:extLst>
          </a:blip>
          <a:srcRect l="11956" r="12550" b="2"/>
          <a:stretch/>
        </p:blipFill>
        <p:spPr bwMode="auto">
          <a:xfrm>
            <a:off x="5977788" y="799352"/>
            <a:ext cx="5425410" cy="5259296"/>
          </a:xfrm>
          <a:prstGeom prst="rect">
            <a:avLst/>
          </a:prstGeom>
          <a:noFill/>
        </p:spPr>
      </p:pic>
    </p:spTree>
    <p:extLst>
      <p:ext uri="{BB962C8B-B14F-4D97-AF65-F5344CB8AC3E}">
        <p14:creationId xmlns:p14="http://schemas.microsoft.com/office/powerpoint/2010/main" val="23427510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B57C37-59D0-48DF-AC4B-5E97D9B0FC0D}"/>
              </a:ext>
            </a:extLst>
          </p:cNvPr>
          <p:cNvSpPr>
            <a:spLocks noGrp="1"/>
          </p:cNvSpPr>
          <p:nvPr>
            <p:ph type="title"/>
          </p:nvPr>
        </p:nvSpPr>
        <p:spPr>
          <a:xfrm>
            <a:off x="589560" y="856180"/>
            <a:ext cx="4560584" cy="1128068"/>
          </a:xfrm>
        </p:spPr>
        <p:txBody>
          <a:bodyPr anchor="ctr">
            <a:normAutofit/>
          </a:bodyPr>
          <a:lstStyle/>
          <a:p>
            <a:r>
              <a:rPr lang="en-US" sz="3700" dirty="0"/>
              <a:t>True worship gives a sense of peacefulness</a:t>
            </a:r>
          </a:p>
        </p:txBody>
      </p:sp>
      <p:grpSp>
        <p:nvGrpSpPr>
          <p:cNvPr id="28" name="Group 2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9" name="Rectangle 2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AE26D7-4856-4AE0-8880-4B6846C796B0}"/>
              </a:ext>
            </a:extLst>
          </p:cNvPr>
          <p:cNvSpPr>
            <a:spLocks noGrp="1"/>
          </p:cNvSpPr>
          <p:nvPr>
            <p:ph idx="1"/>
          </p:nvPr>
        </p:nvSpPr>
        <p:spPr>
          <a:xfrm>
            <a:off x="590719" y="2330505"/>
            <a:ext cx="4559425" cy="3979585"/>
          </a:xfrm>
        </p:spPr>
        <p:txBody>
          <a:bodyPr anchor="ctr">
            <a:normAutofit/>
          </a:bodyPr>
          <a:lstStyle/>
          <a:p>
            <a:r>
              <a:rPr lang="en-US" sz="2000" dirty="0"/>
              <a:t>Phil 4:6-7 “</a:t>
            </a:r>
            <a:r>
              <a:rPr lang="en-US" sz="2000" baseline="30000" dirty="0"/>
              <a:t>6 </a:t>
            </a:r>
            <a:r>
              <a:rPr lang="en-US" sz="2000" dirty="0"/>
              <a:t>Be anxious for nothing, but in everything by prayer and supplication, with thanksgiving, let your requests be made known to God; </a:t>
            </a:r>
            <a:r>
              <a:rPr lang="en-US" sz="2000" baseline="30000" dirty="0"/>
              <a:t>7 </a:t>
            </a:r>
            <a:r>
              <a:rPr lang="en-US" sz="2000" dirty="0"/>
              <a:t>and the peace of God, which surpasses all understanding, will guard your hearts and minds through Christ Jesus.</a:t>
            </a:r>
          </a:p>
          <a:p>
            <a:pPr marL="0" indent="0">
              <a:buNone/>
            </a:pPr>
            <a:endParaRPr lang="en-US" sz="2000" dirty="0"/>
          </a:p>
        </p:txBody>
      </p:sp>
      <p:sp>
        <p:nvSpPr>
          <p:cNvPr id="34" name="Rectangle 3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bird&#10;&#10;Description automatically generated">
            <a:extLst>
              <a:ext uri="{FF2B5EF4-FFF2-40B4-BE49-F238E27FC236}">
                <a16:creationId xmlns:a16="http://schemas.microsoft.com/office/drawing/2014/main" id="{52C1FEBA-4704-41B3-B48D-B2F379FFB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083483"/>
            <a:ext cx="4601669" cy="5260663"/>
          </a:xfrm>
          <a:prstGeom prst="rect">
            <a:avLst/>
          </a:prstGeom>
        </p:spPr>
      </p:pic>
    </p:spTree>
    <p:extLst>
      <p:ext uri="{BB962C8B-B14F-4D97-AF65-F5344CB8AC3E}">
        <p14:creationId xmlns:p14="http://schemas.microsoft.com/office/powerpoint/2010/main" val="6596630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B57C37-59D0-48DF-AC4B-5E97D9B0FC0D}"/>
              </a:ext>
            </a:extLst>
          </p:cNvPr>
          <p:cNvSpPr>
            <a:spLocks noGrp="1"/>
          </p:cNvSpPr>
          <p:nvPr>
            <p:ph type="title"/>
          </p:nvPr>
        </p:nvSpPr>
        <p:spPr>
          <a:xfrm>
            <a:off x="589560" y="856180"/>
            <a:ext cx="4560584" cy="1128068"/>
          </a:xfrm>
        </p:spPr>
        <p:txBody>
          <a:bodyPr anchor="ctr">
            <a:normAutofit fontScale="90000"/>
          </a:bodyPr>
          <a:lstStyle/>
          <a:p>
            <a:r>
              <a:rPr lang="en-US" sz="3700" dirty="0"/>
              <a:t>True worship gives a sense of joyful obedience</a:t>
            </a:r>
          </a:p>
        </p:txBody>
      </p:sp>
      <p:grpSp>
        <p:nvGrpSpPr>
          <p:cNvPr id="28" name="Group 2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9" name="Rectangle 2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AE26D7-4856-4AE0-8880-4B6846C796B0}"/>
              </a:ext>
            </a:extLst>
          </p:cNvPr>
          <p:cNvSpPr>
            <a:spLocks noGrp="1"/>
          </p:cNvSpPr>
          <p:nvPr>
            <p:ph idx="1"/>
          </p:nvPr>
        </p:nvSpPr>
        <p:spPr>
          <a:xfrm>
            <a:off x="590719" y="2224323"/>
            <a:ext cx="4559425" cy="4234154"/>
          </a:xfrm>
        </p:spPr>
        <p:txBody>
          <a:bodyPr anchor="ctr">
            <a:normAutofit/>
          </a:bodyPr>
          <a:lstStyle/>
          <a:p>
            <a:r>
              <a:rPr lang="en-US" sz="2000" dirty="0"/>
              <a:t>Jn 14:15 “</a:t>
            </a:r>
            <a:r>
              <a:rPr lang="en-US" sz="2000" baseline="30000" dirty="0"/>
              <a:t>15 </a:t>
            </a:r>
            <a:r>
              <a:rPr lang="en-US" sz="2000" dirty="0"/>
              <a:t>“If you love Me, keep My commandments.”</a:t>
            </a:r>
          </a:p>
          <a:p>
            <a:endParaRPr lang="en-US" sz="2000" dirty="0"/>
          </a:p>
          <a:p>
            <a:r>
              <a:rPr lang="en-US" sz="2000" dirty="0"/>
              <a:t>Jn 14:23 “</a:t>
            </a:r>
            <a:r>
              <a:rPr lang="en-US" sz="2000" baseline="30000" dirty="0"/>
              <a:t>23 </a:t>
            </a:r>
            <a:r>
              <a:rPr lang="en-US" sz="2000" dirty="0"/>
              <a:t>Jesus answered and said to him, “If anyone loves Me, he will keep My word; and My Father will love him, and We will come to him and make Our home with him.”</a:t>
            </a:r>
          </a:p>
          <a:p>
            <a:pPr marL="0" indent="0">
              <a:buNone/>
            </a:pPr>
            <a:endParaRPr lang="en-US" sz="2000" dirty="0"/>
          </a:p>
          <a:p>
            <a:r>
              <a:rPr lang="en-US" sz="2000" dirty="0"/>
              <a:t>Ps 112:1 “112 Praise the </a:t>
            </a:r>
            <a:r>
              <a:rPr lang="en-US" sz="2000" cap="small" dirty="0">
                <a:effectLst/>
              </a:rPr>
              <a:t>Lord</a:t>
            </a:r>
            <a:r>
              <a:rPr lang="en-US" sz="2000" dirty="0"/>
              <a:t>! Blessed </a:t>
            </a:r>
            <a:r>
              <a:rPr lang="en-US" sz="2000" i="1" dirty="0"/>
              <a:t>is</a:t>
            </a:r>
            <a:r>
              <a:rPr lang="en-US" sz="2000" dirty="0"/>
              <a:t> the man </a:t>
            </a:r>
            <a:r>
              <a:rPr lang="en-US" sz="2000" i="1" dirty="0"/>
              <a:t>who</a:t>
            </a:r>
            <a:r>
              <a:rPr lang="en-US" sz="2000" dirty="0"/>
              <a:t> fears the </a:t>
            </a:r>
            <a:r>
              <a:rPr lang="en-US" sz="2000" cap="small" dirty="0">
                <a:effectLst/>
              </a:rPr>
              <a:t>Lord</a:t>
            </a:r>
            <a:r>
              <a:rPr lang="en-US" sz="2000" dirty="0"/>
              <a:t>, </a:t>
            </a:r>
            <a:r>
              <a:rPr lang="en-US" sz="2000" i="1" dirty="0"/>
              <a:t>Who</a:t>
            </a:r>
            <a:r>
              <a:rPr lang="en-US" sz="2000" dirty="0"/>
              <a:t> delights greatly in His commandments.</a:t>
            </a:r>
          </a:p>
          <a:p>
            <a:pPr marL="0" indent="0">
              <a:buNone/>
            </a:pPr>
            <a:endParaRPr lang="en-US" sz="2000" dirty="0"/>
          </a:p>
        </p:txBody>
      </p:sp>
      <p:sp>
        <p:nvSpPr>
          <p:cNvPr id="34" name="Rectangle 3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254B2FC-3D49-4ED3-A628-77FDD40FB035}"/>
              </a:ext>
            </a:extLst>
          </p:cNvPr>
          <p:cNvPicPr>
            <a:picLocks noChangeAspect="1"/>
          </p:cNvPicPr>
          <p:nvPr/>
        </p:nvPicPr>
        <p:blipFill>
          <a:blip r:embed="rId2"/>
          <a:stretch>
            <a:fillRect/>
          </a:stretch>
        </p:blipFill>
        <p:spPr>
          <a:xfrm>
            <a:off x="5971869" y="1083484"/>
            <a:ext cx="5151566" cy="5226606"/>
          </a:xfrm>
          <a:prstGeom prst="rect">
            <a:avLst/>
          </a:prstGeom>
        </p:spPr>
      </p:pic>
    </p:spTree>
    <p:extLst>
      <p:ext uri="{BB962C8B-B14F-4D97-AF65-F5344CB8AC3E}">
        <p14:creationId xmlns:p14="http://schemas.microsoft.com/office/powerpoint/2010/main" val="19189385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B57C37-59D0-48DF-AC4B-5E97D9B0FC0D}"/>
              </a:ext>
            </a:extLst>
          </p:cNvPr>
          <p:cNvSpPr>
            <a:spLocks noGrp="1"/>
          </p:cNvSpPr>
          <p:nvPr>
            <p:ph type="title"/>
          </p:nvPr>
        </p:nvSpPr>
        <p:spPr>
          <a:xfrm>
            <a:off x="589560" y="856180"/>
            <a:ext cx="4560584" cy="1128068"/>
          </a:xfrm>
        </p:spPr>
        <p:txBody>
          <a:bodyPr anchor="ctr">
            <a:normAutofit/>
          </a:bodyPr>
          <a:lstStyle/>
          <a:p>
            <a:r>
              <a:rPr lang="en-US" sz="3700" dirty="0"/>
              <a:t>True worship prepares us for heaven</a:t>
            </a:r>
          </a:p>
        </p:txBody>
      </p:sp>
      <p:grpSp>
        <p:nvGrpSpPr>
          <p:cNvPr id="28" name="Group 2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9" name="Rectangle 2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AE26D7-4856-4AE0-8880-4B6846C796B0}"/>
              </a:ext>
            </a:extLst>
          </p:cNvPr>
          <p:cNvSpPr>
            <a:spLocks noGrp="1"/>
          </p:cNvSpPr>
          <p:nvPr>
            <p:ph idx="1"/>
          </p:nvPr>
        </p:nvSpPr>
        <p:spPr>
          <a:xfrm>
            <a:off x="590719" y="2330505"/>
            <a:ext cx="4559425" cy="3979585"/>
          </a:xfrm>
        </p:spPr>
        <p:txBody>
          <a:bodyPr anchor="ctr">
            <a:normAutofit/>
          </a:bodyPr>
          <a:lstStyle/>
          <a:p>
            <a:pPr marL="0" indent="0">
              <a:buNone/>
            </a:pPr>
            <a:r>
              <a:rPr lang="en-US" sz="2000" dirty="0"/>
              <a:t>Mt 7:21-23 “Mt 7:21-23 “</a:t>
            </a:r>
            <a:r>
              <a:rPr lang="en-US" sz="2000" baseline="30000" dirty="0"/>
              <a:t>21 </a:t>
            </a:r>
            <a:r>
              <a:rPr lang="en-US" sz="2000" dirty="0"/>
              <a:t>“Not everyone who says to Me, ‘Lord, Lord,’ shall enter the kingdom of heaven, but he who does the will of My Father in heaven. </a:t>
            </a:r>
            <a:r>
              <a:rPr lang="en-US" sz="2000" baseline="30000" dirty="0"/>
              <a:t>22 </a:t>
            </a:r>
            <a:r>
              <a:rPr lang="en-US" sz="2000" dirty="0"/>
              <a:t>Many will say to Me in that day, ‘Lord, Lord, have we not prophesied in Your name, cast out demons in Your name, and done many wonders in Your name?’ </a:t>
            </a:r>
            <a:r>
              <a:rPr lang="en-US" sz="2000" baseline="30000" dirty="0"/>
              <a:t>23 </a:t>
            </a:r>
            <a:r>
              <a:rPr lang="en-US" sz="2000" dirty="0"/>
              <a:t>And then I will declare to them, ‘I never knew you; depart from Me, you who practice lawlessness!’</a:t>
            </a:r>
          </a:p>
          <a:p>
            <a:pPr marL="0" indent="0">
              <a:buNone/>
            </a:pPr>
            <a:endParaRPr lang="en-US" sz="2000" dirty="0"/>
          </a:p>
        </p:txBody>
      </p:sp>
      <p:sp>
        <p:nvSpPr>
          <p:cNvPr id="34" name="Rectangle 3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sign&#10;&#10;Description automatically generated">
            <a:extLst>
              <a:ext uri="{FF2B5EF4-FFF2-40B4-BE49-F238E27FC236}">
                <a16:creationId xmlns:a16="http://schemas.microsoft.com/office/drawing/2014/main" id="{73582C6D-395C-40EF-92EE-38415ED7E4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5740" y="1209822"/>
            <a:ext cx="4791930" cy="4726744"/>
          </a:xfrm>
          <a:prstGeom prst="rect">
            <a:avLst/>
          </a:prstGeom>
        </p:spPr>
      </p:pic>
    </p:spTree>
    <p:extLst>
      <p:ext uri="{BB962C8B-B14F-4D97-AF65-F5344CB8AC3E}">
        <p14:creationId xmlns:p14="http://schemas.microsoft.com/office/powerpoint/2010/main" val="23296023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477</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A Common Question We May Face</vt:lpstr>
      <vt:lpstr>True worship gives a sense of belonging</vt:lpstr>
      <vt:lpstr>True worship gives a sense of security</vt:lpstr>
      <vt:lpstr>True worship gives a sense of peacefulness</vt:lpstr>
      <vt:lpstr>True worship gives a sense of joyful obedience</vt:lpstr>
      <vt:lpstr>True worship prepares us for heaven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Miller</dc:creator>
  <cp:lastModifiedBy>Rob Miller</cp:lastModifiedBy>
  <cp:revision>3</cp:revision>
  <dcterms:created xsi:type="dcterms:W3CDTF">2020-05-14T22:11:45Z</dcterms:created>
  <dcterms:modified xsi:type="dcterms:W3CDTF">2020-05-14T22:32:18Z</dcterms:modified>
</cp:coreProperties>
</file>