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9"/>
  </p:notesMasterIdLst>
  <p:sldIdLst>
    <p:sldId id="258" r:id="rId2"/>
    <p:sldId id="259" r:id="rId3"/>
    <p:sldId id="261" r:id="rId4"/>
    <p:sldId id="262" r:id="rId5"/>
    <p:sldId id="263" r:id="rId6"/>
    <p:sldId id="264" r:id="rId7"/>
    <p:sldId id="26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D07B-C227-4DEF-8B16-09BA7D67C930}" type="datetimeFigureOut">
              <a:rPr lang="en-US" smtClean="0"/>
              <a:t>8/3/2020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6664-F79A-43B4-B586-F8084CC89FB7}" type="slidenum">
              <a:rPr lang="en-US" smtClean="0"/>
              <a:t>‹#›</a:t>
            </a:fld>
            <a:endParaRPr lang="en-US"/>
          </a:p>
        </p:txBody>
      </p:sp>
    </p:spTree>
    <p:extLst>
      <p:ext uri="{BB962C8B-B14F-4D97-AF65-F5344CB8AC3E}">
        <p14:creationId xmlns:p14="http://schemas.microsoft.com/office/powerpoint/2010/main" val="5514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291B17-9318-49DB-B28B-6E5994AE9581}" type="datetime1">
              <a:rPr lang="en-US" smtClean="0"/>
              <a:t>8/3/2020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53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8/3/2020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413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70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8041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3589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820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9300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8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36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63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8/3/2020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1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82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13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15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09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8/3/2020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45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t>8/3/2020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573920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6" name="TextBox 5">
            <a:extLst>
              <a:ext uri="{FF2B5EF4-FFF2-40B4-BE49-F238E27FC236}">
                <a16:creationId xmlns:a16="http://schemas.microsoft.com/office/drawing/2014/main" id="{C6570629-ABA2-43DA-A67B-14BFDEA0CB35}"/>
              </a:ext>
            </a:extLst>
          </p:cNvPr>
          <p:cNvSpPr txBox="1"/>
          <p:nvPr/>
        </p:nvSpPr>
        <p:spPr>
          <a:xfrm>
            <a:off x="6553770" y="1041401"/>
            <a:ext cx="4538526" cy="2345264"/>
          </a:xfrm>
          <a:prstGeom prst="rect">
            <a:avLst/>
          </a:prstGeom>
        </p:spPr>
        <p:txBody>
          <a:bodyPr vert="horz" lIns="91440" tIns="45720" rIns="91440" bIns="45720" rtlCol="0" anchor="b">
            <a:normAutofit/>
          </a:bodyPr>
          <a:lstStyle/>
          <a:p>
            <a:pPr algn="ctr">
              <a:spcBef>
                <a:spcPct val="0"/>
              </a:spcBef>
              <a:spcAft>
                <a:spcPts val="600"/>
              </a:spcAft>
            </a:pPr>
            <a:r>
              <a:rPr lang="en-US" sz="5400" dirty="0">
                <a:ln w="3175" cmpd="sng">
                  <a:noFill/>
                </a:ln>
                <a:solidFill>
                  <a:schemeClr val="tx1">
                    <a:lumMod val="85000"/>
                    <a:lumOff val="15000"/>
                  </a:schemeClr>
                </a:solidFill>
                <a:latin typeface="+mj-lt"/>
                <a:ea typeface="+mj-ea"/>
                <a:cs typeface="+mj-cs"/>
              </a:rPr>
              <a:t>4:26-34</a:t>
            </a:r>
          </a:p>
        </p:txBody>
      </p:sp>
      <p:sp>
        <p:nvSpPr>
          <p:cNvPr id="27" name="Rectangle 26">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flying through the air over a body of water&#10;&#10;Description automatically generated">
            <a:extLst>
              <a:ext uri="{FF2B5EF4-FFF2-40B4-BE49-F238E27FC236}">
                <a16:creationId xmlns:a16="http://schemas.microsoft.com/office/drawing/2014/main" id="{BB864B58-6CDD-4807-91BD-1679706A0471}"/>
              </a:ext>
            </a:extLst>
          </p:cNvPr>
          <p:cNvPicPr>
            <a:picLocks noChangeAspect="1"/>
          </p:cNvPicPr>
          <p:nvPr/>
        </p:nvPicPr>
        <p:blipFill>
          <a:blip r:embed="rId7"/>
          <a:stretch>
            <a:fillRect/>
          </a:stretch>
        </p:blipFill>
        <p:spPr>
          <a:xfrm>
            <a:off x="1657755" y="1410208"/>
            <a:ext cx="3858780" cy="3858780"/>
          </a:xfrm>
          <a:prstGeom prst="rect">
            <a:avLst/>
          </a:prstGeom>
        </p:spPr>
      </p:pic>
      <p:cxnSp>
        <p:nvCxnSpPr>
          <p:cNvPr id="29" name="Straight Connector 28">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2983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1" name="Rectangle 1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2B79FCCF-2EC1-4E6B-AEDA-94ECF7751B7E}"/>
              </a:ext>
            </a:extLst>
          </p:cNvPr>
          <p:cNvSpPr>
            <a:spLocks noGrp="1"/>
          </p:cNvSpPr>
          <p:nvPr>
            <p:ph type="title"/>
          </p:nvPr>
        </p:nvSpPr>
        <p:spPr>
          <a:xfrm>
            <a:off x="6094412" y="982132"/>
            <a:ext cx="4802185" cy="1303867"/>
          </a:xfrm>
        </p:spPr>
        <p:txBody>
          <a:bodyPr>
            <a:normAutofit/>
          </a:bodyPr>
          <a:lstStyle/>
          <a:p>
            <a:pPr algn="l">
              <a:lnSpc>
                <a:spcPct val="90000"/>
              </a:lnSpc>
            </a:pPr>
            <a:r>
              <a:rPr lang="en-US" sz="2400" dirty="0"/>
              <a:t>Mark 4:26 “</a:t>
            </a:r>
            <a:r>
              <a:rPr lang="en-US" sz="2400" baseline="30000" dirty="0"/>
              <a:t>26 </a:t>
            </a:r>
            <a:r>
              <a:rPr lang="en-US" sz="2400" dirty="0"/>
              <a:t>And He said, “The kingdom of God is as if a man should scatter seed on the ground,”</a:t>
            </a:r>
          </a:p>
        </p:txBody>
      </p:sp>
      <p:sp>
        <p:nvSpPr>
          <p:cNvPr id="18" name="Rectangle 1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laying, bed, ball&#10;&#10;Description automatically generated">
            <a:extLst>
              <a:ext uri="{FF2B5EF4-FFF2-40B4-BE49-F238E27FC236}">
                <a16:creationId xmlns:a16="http://schemas.microsoft.com/office/drawing/2014/main" id="{A10AC4B8-7626-4F40-B43A-C4DFD7BBFA02}"/>
              </a:ext>
            </a:extLst>
          </p:cNvPr>
          <p:cNvPicPr>
            <a:picLocks noChangeAspect="1"/>
          </p:cNvPicPr>
          <p:nvPr/>
        </p:nvPicPr>
        <p:blipFill rotWithShape="1">
          <a:blip r:embed="rId5"/>
          <a:srcRect b="465"/>
          <a:stretch/>
        </p:blipFill>
        <p:spPr>
          <a:xfrm>
            <a:off x="1412683" y="1410208"/>
            <a:ext cx="3876801" cy="3858780"/>
          </a:xfrm>
          <a:prstGeom prst="rect">
            <a:avLst/>
          </a:prstGeom>
        </p:spPr>
      </p:pic>
      <p:cxnSp>
        <p:nvCxnSpPr>
          <p:cNvPr id="20" name="Straight Connector 1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7B2594E-B0FA-4C81-933E-C140AB85C529}"/>
              </a:ext>
            </a:extLst>
          </p:cNvPr>
          <p:cNvSpPr>
            <a:spLocks noGrp="1"/>
          </p:cNvSpPr>
          <p:nvPr>
            <p:ph idx="1"/>
          </p:nvPr>
        </p:nvSpPr>
        <p:spPr>
          <a:xfrm>
            <a:off x="6094412" y="2556932"/>
            <a:ext cx="4802184" cy="3318936"/>
          </a:xfrm>
        </p:spPr>
        <p:txBody>
          <a:bodyPr>
            <a:normAutofit/>
          </a:bodyPr>
          <a:lstStyle/>
          <a:p>
            <a:pPr>
              <a:lnSpc>
                <a:spcPct val="90000"/>
              </a:lnSpc>
            </a:pPr>
            <a:r>
              <a:rPr lang="en-US" sz="2000" dirty="0"/>
              <a:t> Of first note is the idea that a man (individual work) should scatter seed on the ground</a:t>
            </a:r>
          </a:p>
          <a:p>
            <a:pPr>
              <a:lnSpc>
                <a:spcPct val="90000"/>
              </a:lnSpc>
            </a:pPr>
            <a:endParaRPr lang="en-US" sz="2000" dirty="0"/>
          </a:p>
          <a:p>
            <a:pPr>
              <a:lnSpc>
                <a:spcPct val="90000"/>
              </a:lnSpc>
            </a:pPr>
            <a:r>
              <a:rPr lang="en-US" sz="2000" dirty="0"/>
              <a:t>We understand from the previous parable that the seed is the Word of God</a:t>
            </a:r>
          </a:p>
          <a:p>
            <a:pPr>
              <a:lnSpc>
                <a:spcPct val="90000"/>
              </a:lnSpc>
            </a:pPr>
            <a:endParaRPr lang="en-US" sz="2000" dirty="0"/>
          </a:p>
          <a:p>
            <a:pPr>
              <a:lnSpc>
                <a:spcPct val="90000"/>
              </a:lnSpc>
            </a:pPr>
            <a:r>
              <a:rPr lang="en-US" sz="2000" dirty="0"/>
              <a:t>Like the parable above we find that the seed is to be scattered everywhere</a:t>
            </a:r>
          </a:p>
        </p:txBody>
      </p:sp>
    </p:spTree>
    <p:extLst>
      <p:ext uri="{BB962C8B-B14F-4D97-AF65-F5344CB8AC3E}">
        <p14:creationId xmlns:p14="http://schemas.microsoft.com/office/powerpoint/2010/main" val="37720135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1" name="Rectangle 1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2B79FCCF-2EC1-4E6B-AEDA-94ECF7751B7E}"/>
              </a:ext>
            </a:extLst>
          </p:cNvPr>
          <p:cNvSpPr>
            <a:spLocks noGrp="1"/>
          </p:cNvSpPr>
          <p:nvPr>
            <p:ph type="title"/>
          </p:nvPr>
        </p:nvSpPr>
        <p:spPr>
          <a:xfrm>
            <a:off x="6094412" y="982132"/>
            <a:ext cx="4802185" cy="1303867"/>
          </a:xfrm>
        </p:spPr>
        <p:txBody>
          <a:bodyPr>
            <a:normAutofit fontScale="90000"/>
          </a:bodyPr>
          <a:lstStyle/>
          <a:p>
            <a:pPr algn="l">
              <a:lnSpc>
                <a:spcPct val="90000"/>
              </a:lnSpc>
            </a:pPr>
            <a:r>
              <a:rPr lang="en-US" sz="2400" dirty="0"/>
              <a:t>Mark 4:27 “</a:t>
            </a:r>
            <a:r>
              <a:rPr lang="en-US" sz="2400" baseline="30000" dirty="0"/>
              <a:t>27 </a:t>
            </a:r>
            <a:r>
              <a:rPr lang="en-US" sz="2400" dirty="0"/>
              <a:t>and should sleep by night and rise by day, and the seed should sprout and grow, he himself does not know how</a:t>
            </a:r>
            <a:r>
              <a:rPr lang="en-US" sz="2000" dirty="0"/>
              <a:t>”</a:t>
            </a:r>
            <a:endParaRPr lang="en-US" sz="2400" dirty="0"/>
          </a:p>
        </p:txBody>
      </p:sp>
      <p:sp>
        <p:nvSpPr>
          <p:cNvPr id="18" name="Rectangle 1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7B2594E-B0FA-4C81-933E-C140AB85C529}"/>
              </a:ext>
            </a:extLst>
          </p:cNvPr>
          <p:cNvSpPr>
            <a:spLocks noGrp="1"/>
          </p:cNvSpPr>
          <p:nvPr>
            <p:ph idx="1"/>
          </p:nvPr>
        </p:nvSpPr>
        <p:spPr>
          <a:xfrm>
            <a:off x="6094412" y="2556932"/>
            <a:ext cx="4802184" cy="3318936"/>
          </a:xfrm>
        </p:spPr>
        <p:txBody>
          <a:bodyPr>
            <a:normAutofit fontScale="92500" lnSpcReduction="20000"/>
          </a:bodyPr>
          <a:lstStyle/>
          <a:p>
            <a:pPr>
              <a:lnSpc>
                <a:spcPct val="90000"/>
              </a:lnSpc>
            </a:pPr>
            <a:r>
              <a:rPr lang="en-US" sz="2200" dirty="0"/>
              <a:t>The farmer performs his work by day and then sleeps by night…when he wakes in the morning he sees that the seed has sprouted”</a:t>
            </a:r>
          </a:p>
          <a:p>
            <a:pPr>
              <a:lnSpc>
                <a:spcPct val="90000"/>
              </a:lnSpc>
            </a:pPr>
            <a:endParaRPr lang="en-US" sz="2200" dirty="0"/>
          </a:p>
          <a:p>
            <a:pPr>
              <a:lnSpc>
                <a:spcPct val="90000"/>
              </a:lnSpc>
            </a:pPr>
            <a:r>
              <a:rPr lang="en-US" sz="2200" dirty="0"/>
              <a:t>The farmer does not know how this takes place he just sees the results of his labor</a:t>
            </a:r>
          </a:p>
          <a:p>
            <a:pPr>
              <a:lnSpc>
                <a:spcPct val="90000"/>
              </a:lnSpc>
            </a:pPr>
            <a:endParaRPr lang="en-US" sz="2200" dirty="0"/>
          </a:p>
          <a:p>
            <a:pPr>
              <a:lnSpc>
                <a:spcPct val="90000"/>
              </a:lnSpc>
            </a:pPr>
            <a:r>
              <a:rPr lang="en-US" sz="2200" dirty="0"/>
              <a:t>We do not know how the Word of God may work in ones’ heart, we just have to scatter and let the seed do its work</a:t>
            </a:r>
          </a:p>
          <a:p>
            <a:pPr>
              <a:lnSpc>
                <a:spcPct val="90000"/>
              </a:lnSpc>
            </a:pPr>
            <a:endParaRPr lang="en-US" sz="2000" dirty="0"/>
          </a:p>
          <a:p>
            <a:pPr>
              <a:lnSpc>
                <a:spcPct val="90000"/>
              </a:lnSpc>
            </a:pPr>
            <a:endParaRPr lang="en-US" sz="2000" dirty="0"/>
          </a:p>
          <a:p>
            <a:pPr>
              <a:lnSpc>
                <a:spcPct val="90000"/>
              </a:lnSpc>
            </a:pPr>
            <a:endParaRPr lang="en-US" sz="2000" dirty="0"/>
          </a:p>
        </p:txBody>
      </p:sp>
      <p:pic>
        <p:nvPicPr>
          <p:cNvPr id="17" name="Picture 16" descr="How Plants Grow: Lesson for Kids - Video &amp; Lesson Transcript ...">
            <a:extLst>
              <a:ext uri="{FF2B5EF4-FFF2-40B4-BE49-F238E27FC236}">
                <a16:creationId xmlns:a16="http://schemas.microsoft.com/office/drawing/2014/main" id="{F9238F9F-AC15-4A23-95E6-87E3C98602C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708084" y="1702191"/>
            <a:ext cx="3286125" cy="3277772"/>
          </a:xfrm>
          <a:prstGeom prst="rect">
            <a:avLst/>
          </a:prstGeom>
          <a:noFill/>
          <a:ln>
            <a:noFill/>
          </a:ln>
        </p:spPr>
      </p:pic>
    </p:spTree>
    <p:extLst>
      <p:ext uri="{BB962C8B-B14F-4D97-AF65-F5344CB8AC3E}">
        <p14:creationId xmlns:p14="http://schemas.microsoft.com/office/powerpoint/2010/main" val="1110921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1" name="Rectangle 10">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FEB24525-D504-48E9-A0BD-E1D92A863633}"/>
              </a:ext>
            </a:extLst>
          </p:cNvPr>
          <p:cNvSpPr>
            <a:spLocks noGrp="1"/>
          </p:cNvSpPr>
          <p:nvPr>
            <p:ph type="title"/>
          </p:nvPr>
        </p:nvSpPr>
        <p:spPr>
          <a:xfrm>
            <a:off x="7535825" y="982132"/>
            <a:ext cx="3360772" cy="1303867"/>
          </a:xfrm>
        </p:spPr>
        <p:txBody>
          <a:bodyPr>
            <a:normAutofit/>
          </a:bodyPr>
          <a:lstStyle/>
          <a:p>
            <a:endParaRPr lang="en-US"/>
          </a:p>
        </p:txBody>
      </p:sp>
      <p:sp>
        <p:nvSpPr>
          <p:cNvPr id="18" name="Rectangle 17">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flower&#10;&#10;Description automatically generated">
            <a:extLst>
              <a:ext uri="{FF2B5EF4-FFF2-40B4-BE49-F238E27FC236}">
                <a16:creationId xmlns:a16="http://schemas.microsoft.com/office/drawing/2014/main" id="{25DE972E-8F89-4D0F-9930-7D8C278A9B55}"/>
              </a:ext>
            </a:extLst>
          </p:cNvPr>
          <p:cNvPicPr>
            <a:picLocks noChangeAspect="1"/>
          </p:cNvPicPr>
          <p:nvPr/>
        </p:nvPicPr>
        <p:blipFill rotWithShape="1">
          <a:blip r:embed="rId5"/>
          <a:srcRect l="8345" r="-3" b="-3"/>
          <a:stretch/>
        </p:blipFill>
        <p:spPr>
          <a:xfrm>
            <a:off x="1412683" y="1410208"/>
            <a:ext cx="5278777" cy="3858780"/>
          </a:xfrm>
          <a:prstGeom prst="rect">
            <a:avLst/>
          </a:prstGeom>
        </p:spPr>
      </p:pic>
      <p:cxnSp>
        <p:nvCxnSpPr>
          <p:cNvPr id="20" name="Straight Connector 19">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226FDADB-4C11-4760-986F-61610FA82784}"/>
              </a:ext>
            </a:extLst>
          </p:cNvPr>
          <p:cNvSpPr>
            <a:spLocks noGrp="1"/>
          </p:cNvSpPr>
          <p:nvPr>
            <p:ph idx="1"/>
          </p:nvPr>
        </p:nvSpPr>
        <p:spPr>
          <a:xfrm>
            <a:off x="7535826" y="858134"/>
            <a:ext cx="3360771" cy="5120632"/>
          </a:xfrm>
        </p:spPr>
        <p:txBody>
          <a:bodyPr>
            <a:noAutofit/>
          </a:bodyPr>
          <a:lstStyle/>
          <a:p>
            <a:pPr>
              <a:lnSpc>
                <a:spcPct val="90000"/>
              </a:lnSpc>
            </a:pPr>
            <a:r>
              <a:rPr lang="en-US" sz="2000" dirty="0"/>
              <a:t>The blade: This speaks of the new believer who needs to be nurtured and loved as he/she gains strength and while growing to maturity</a:t>
            </a:r>
          </a:p>
          <a:p>
            <a:pPr>
              <a:lnSpc>
                <a:spcPct val="90000"/>
              </a:lnSpc>
            </a:pPr>
            <a:endParaRPr lang="en-US" sz="2000" dirty="0"/>
          </a:p>
          <a:p>
            <a:pPr>
              <a:lnSpc>
                <a:spcPct val="90000"/>
              </a:lnSpc>
            </a:pPr>
            <a:r>
              <a:rPr lang="en-US" sz="2000" dirty="0"/>
              <a:t>The ear: the middle stages of a Christian as he/she has grown stronger and shows the promise of bearing fruit but still has need of growth</a:t>
            </a:r>
          </a:p>
          <a:p>
            <a:pPr>
              <a:lnSpc>
                <a:spcPct val="90000"/>
              </a:lnSpc>
            </a:pPr>
            <a:endParaRPr lang="en-US" sz="2000" dirty="0"/>
          </a:p>
          <a:p>
            <a:pPr>
              <a:lnSpc>
                <a:spcPct val="90000"/>
              </a:lnSpc>
            </a:pPr>
            <a:r>
              <a:rPr lang="en-US" sz="2000" dirty="0"/>
              <a:t>The full ear: represents the mature Christian capable of helping to grow others as well</a:t>
            </a:r>
          </a:p>
        </p:txBody>
      </p:sp>
    </p:spTree>
    <p:extLst>
      <p:ext uri="{BB962C8B-B14F-4D97-AF65-F5344CB8AC3E}">
        <p14:creationId xmlns:p14="http://schemas.microsoft.com/office/powerpoint/2010/main" val="42449402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6" name="Rectangle 25">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8" name="Picture 27">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9" name="Rectangle 28">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0" name="Picture 29">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31" name="Picture 30">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2B79FCCF-2EC1-4E6B-AEDA-94ECF7751B7E}"/>
              </a:ext>
            </a:extLst>
          </p:cNvPr>
          <p:cNvSpPr>
            <a:spLocks noGrp="1"/>
          </p:cNvSpPr>
          <p:nvPr>
            <p:ph type="title"/>
          </p:nvPr>
        </p:nvSpPr>
        <p:spPr>
          <a:xfrm>
            <a:off x="6094412" y="982132"/>
            <a:ext cx="4802185" cy="1303867"/>
          </a:xfrm>
        </p:spPr>
        <p:txBody>
          <a:bodyPr>
            <a:normAutofit/>
          </a:bodyPr>
          <a:lstStyle/>
          <a:p>
            <a:pPr>
              <a:lnSpc>
                <a:spcPct val="90000"/>
              </a:lnSpc>
            </a:pPr>
            <a:endParaRPr lang="en-US" sz="2100" dirty="0"/>
          </a:p>
        </p:txBody>
      </p:sp>
      <p:sp>
        <p:nvSpPr>
          <p:cNvPr id="33" name="Rectangle 32">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that is standing in the grass&#10;&#10;Description automatically generated">
            <a:extLst>
              <a:ext uri="{FF2B5EF4-FFF2-40B4-BE49-F238E27FC236}">
                <a16:creationId xmlns:a16="http://schemas.microsoft.com/office/drawing/2014/main" id="{E2B699A1-3326-4270-93BF-DC19A00C44AB}"/>
              </a:ext>
            </a:extLst>
          </p:cNvPr>
          <p:cNvPicPr>
            <a:picLocks noChangeAspect="1"/>
          </p:cNvPicPr>
          <p:nvPr/>
        </p:nvPicPr>
        <p:blipFill rotWithShape="1">
          <a:blip r:embed="rId5"/>
          <a:srcRect r="-1" b="464"/>
          <a:stretch/>
        </p:blipFill>
        <p:spPr>
          <a:xfrm>
            <a:off x="1412683" y="1410208"/>
            <a:ext cx="3876801" cy="3858780"/>
          </a:xfrm>
          <a:prstGeom prst="rect">
            <a:avLst/>
          </a:prstGeom>
        </p:spPr>
      </p:pic>
      <p:cxnSp>
        <p:nvCxnSpPr>
          <p:cNvPr id="35" name="Straight Connector 34">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7B2594E-B0FA-4C81-933E-C140AB85C529}"/>
              </a:ext>
            </a:extLst>
          </p:cNvPr>
          <p:cNvSpPr>
            <a:spLocks noGrp="1"/>
          </p:cNvSpPr>
          <p:nvPr>
            <p:ph idx="1"/>
          </p:nvPr>
        </p:nvSpPr>
        <p:spPr>
          <a:xfrm>
            <a:off x="6094412" y="1092200"/>
            <a:ext cx="4802184" cy="4783668"/>
          </a:xfrm>
        </p:spPr>
        <p:txBody>
          <a:bodyPr>
            <a:normAutofit fontScale="85000" lnSpcReduction="20000"/>
          </a:bodyPr>
          <a:lstStyle/>
          <a:p>
            <a:pPr>
              <a:lnSpc>
                <a:spcPct val="90000"/>
              </a:lnSpc>
            </a:pPr>
            <a:endParaRPr lang="en-US" dirty="0"/>
          </a:p>
          <a:p>
            <a:pPr>
              <a:lnSpc>
                <a:spcPct val="90000"/>
              </a:lnSpc>
            </a:pPr>
            <a:r>
              <a:rPr lang="en-US" dirty="0"/>
              <a:t>There are different views as to exactly what the point of this verse may be</a:t>
            </a:r>
          </a:p>
          <a:p>
            <a:pPr>
              <a:lnSpc>
                <a:spcPct val="90000"/>
              </a:lnSpc>
            </a:pPr>
            <a:endParaRPr lang="en-US" dirty="0"/>
          </a:p>
          <a:p>
            <a:pPr>
              <a:lnSpc>
                <a:spcPct val="90000"/>
              </a:lnSpc>
            </a:pPr>
            <a:endParaRPr lang="en-US" dirty="0"/>
          </a:p>
          <a:p>
            <a:pPr>
              <a:lnSpc>
                <a:spcPct val="90000"/>
              </a:lnSpc>
            </a:pPr>
            <a:r>
              <a:rPr lang="en-US" dirty="0"/>
              <a:t>I prefer to keep it simple and see it as a completion of the simile Jesus is using… He explains the last thing that happens in the lifecycle of the seed</a:t>
            </a:r>
          </a:p>
          <a:p>
            <a:pPr>
              <a:lnSpc>
                <a:spcPct val="90000"/>
              </a:lnSpc>
            </a:pPr>
            <a:endParaRPr lang="en-US" dirty="0"/>
          </a:p>
          <a:p>
            <a:pPr>
              <a:lnSpc>
                <a:spcPct val="90000"/>
              </a:lnSpc>
            </a:pPr>
            <a:r>
              <a:rPr lang="en-US" dirty="0"/>
              <a:t>The emphasis still must remain on the process of how the word is sown (man’s work), how it works in the life of individuals (God’s work) and the importance of recognizing the stages throughout the process and its growth in the individual</a:t>
            </a:r>
          </a:p>
          <a:p>
            <a:pPr>
              <a:lnSpc>
                <a:spcPct val="90000"/>
              </a:lnSpc>
            </a:pPr>
            <a:endParaRPr lang="en-US" sz="1900" dirty="0"/>
          </a:p>
          <a:p>
            <a:pPr>
              <a:lnSpc>
                <a:spcPct val="90000"/>
              </a:lnSpc>
            </a:pPr>
            <a:endParaRPr lang="en-US" sz="1900" dirty="0"/>
          </a:p>
          <a:p>
            <a:pPr>
              <a:lnSpc>
                <a:spcPct val="90000"/>
              </a:lnSpc>
            </a:pPr>
            <a:endParaRPr lang="en-US" sz="1900" dirty="0"/>
          </a:p>
        </p:txBody>
      </p:sp>
    </p:spTree>
    <p:extLst>
      <p:ext uri="{BB962C8B-B14F-4D97-AF65-F5344CB8AC3E}">
        <p14:creationId xmlns:p14="http://schemas.microsoft.com/office/powerpoint/2010/main" val="2435128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62948-B272-4EAE-9282-58F38FEE13AA}"/>
              </a:ext>
            </a:extLst>
          </p:cNvPr>
          <p:cNvSpPr>
            <a:spLocks noGrp="1"/>
          </p:cNvSpPr>
          <p:nvPr>
            <p:ph type="title"/>
          </p:nvPr>
        </p:nvSpPr>
        <p:spPr>
          <a:xfrm>
            <a:off x="1295402" y="982132"/>
            <a:ext cx="9601196" cy="1303867"/>
          </a:xfrm>
        </p:spPr>
        <p:txBody>
          <a:bodyPr>
            <a:normAutofit fontScale="90000"/>
          </a:bodyPr>
          <a:lstStyle/>
          <a:p>
            <a:pPr algn="l">
              <a:lnSpc>
                <a:spcPct val="90000"/>
              </a:lnSpc>
            </a:pPr>
            <a:r>
              <a:rPr lang="en-US" sz="2200" dirty="0"/>
              <a:t>Mk 4:30-32 “</a:t>
            </a:r>
            <a:r>
              <a:rPr lang="en-US" sz="2200" baseline="30000" dirty="0"/>
              <a:t>30 </a:t>
            </a:r>
            <a:r>
              <a:rPr lang="en-US" sz="2200" dirty="0"/>
              <a:t>Then He said, “To what shall we liken the kingdom of God? Or with what parable shall we picture it? </a:t>
            </a:r>
            <a:r>
              <a:rPr lang="en-US" sz="2200" baseline="30000" dirty="0"/>
              <a:t>31 </a:t>
            </a:r>
            <a:r>
              <a:rPr lang="en-US" sz="2200" i="1" dirty="0"/>
              <a:t>It is</a:t>
            </a:r>
            <a:r>
              <a:rPr lang="en-US" sz="2200" dirty="0"/>
              <a:t> like a mustard seed which, when it is sown on the ground, is smaller than all the seeds on earth; </a:t>
            </a:r>
            <a:r>
              <a:rPr lang="en-US" sz="2200" baseline="30000" dirty="0"/>
              <a:t>32 </a:t>
            </a:r>
            <a:r>
              <a:rPr lang="en-US" sz="2200" dirty="0"/>
              <a:t>but when it is sown, it grows up and becomes greater than all herbs, and shoots out large branches, so that the birds of the air may nest under its shade.”</a:t>
            </a:r>
            <a:br>
              <a:rPr lang="en-US" sz="1400" dirty="0"/>
            </a:br>
            <a:endParaRPr lang="en-US" sz="1400" dirty="0"/>
          </a:p>
        </p:txBody>
      </p:sp>
      <p:sp>
        <p:nvSpPr>
          <p:cNvPr id="3" name="Content Placeholder 2">
            <a:extLst>
              <a:ext uri="{FF2B5EF4-FFF2-40B4-BE49-F238E27FC236}">
                <a16:creationId xmlns:a16="http://schemas.microsoft.com/office/drawing/2014/main" id="{4E349D66-1696-4164-A4E4-99A2F7CDAAC5}"/>
              </a:ext>
            </a:extLst>
          </p:cNvPr>
          <p:cNvSpPr>
            <a:spLocks noGrp="1"/>
          </p:cNvSpPr>
          <p:nvPr>
            <p:ph idx="1"/>
          </p:nvPr>
        </p:nvSpPr>
        <p:spPr>
          <a:xfrm>
            <a:off x="1295402" y="2556932"/>
            <a:ext cx="6256866" cy="3318936"/>
          </a:xfrm>
        </p:spPr>
        <p:txBody>
          <a:bodyPr>
            <a:normAutofit/>
          </a:bodyPr>
          <a:lstStyle/>
          <a:p>
            <a:r>
              <a:rPr lang="en-US" dirty="0"/>
              <a:t>God’s Kingdom starts small from humble beginnings</a:t>
            </a:r>
          </a:p>
          <a:p>
            <a:endParaRPr lang="en-US" dirty="0"/>
          </a:p>
          <a:p>
            <a:r>
              <a:rPr lang="en-US" dirty="0"/>
              <a:t>God’s Kingdom starts small but will grow and finish strong</a:t>
            </a:r>
          </a:p>
        </p:txBody>
      </p:sp>
      <p:pic>
        <p:nvPicPr>
          <p:cNvPr id="5" name="Picture 4" descr="A picture containing fruit&#10;&#10;Description automatically generated">
            <a:extLst>
              <a:ext uri="{FF2B5EF4-FFF2-40B4-BE49-F238E27FC236}">
                <a16:creationId xmlns:a16="http://schemas.microsoft.com/office/drawing/2014/main" id="{B96606F7-0BFA-4832-9AF3-3A76EDE9A485}"/>
              </a:ext>
            </a:extLst>
          </p:cNvPr>
          <p:cNvPicPr>
            <a:picLocks noChangeAspect="1"/>
          </p:cNvPicPr>
          <p:nvPr/>
        </p:nvPicPr>
        <p:blipFill>
          <a:blip r:embed="rId3"/>
          <a:stretch>
            <a:fillRect/>
          </a:stretch>
        </p:blipFill>
        <p:spPr>
          <a:xfrm>
            <a:off x="7552268" y="2701180"/>
            <a:ext cx="3344330"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472734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E1DAD-9696-478A-8961-23647862E61C}"/>
              </a:ext>
            </a:extLst>
          </p:cNvPr>
          <p:cNvSpPr>
            <a:spLocks noGrp="1"/>
          </p:cNvSpPr>
          <p:nvPr>
            <p:ph type="title"/>
          </p:nvPr>
        </p:nvSpPr>
        <p:spPr/>
        <p:txBody>
          <a:bodyPr>
            <a:noAutofit/>
          </a:bodyPr>
          <a:lstStyle/>
          <a:p>
            <a:pPr algn="l"/>
            <a:r>
              <a:rPr lang="en-US" sz="2400" dirty="0"/>
              <a:t>Mk 4:33-34 “</a:t>
            </a:r>
            <a:r>
              <a:rPr lang="en-US" sz="2400" baseline="30000" dirty="0"/>
              <a:t>33 </a:t>
            </a:r>
            <a:r>
              <a:rPr lang="en-US" sz="2400" dirty="0"/>
              <a:t>And with many such parables He spoke the word to them as they were able to hear </a:t>
            </a:r>
            <a:r>
              <a:rPr lang="en-US" sz="2400" i="1" dirty="0"/>
              <a:t>it.</a:t>
            </a:r>
            <a:r>
              <a:rPr lang="en-US" sz="2400" dirty="0"/>
              <a:t> </a:t>
            </a:r>
            <a:r>
              <a:rPr lang="en-US" sz="2400" baseline="30000" dirty="0"/>
              <a:t>34 </a:t>
            </a:r>
            <a:r>
              <a:rPr lang="en-US" sz="2400" dirty="0"/>
              <a:t>But without a parable He did not speak to them. And when they were alone, He explained all things to His disciples.”</a:t>
            </a:r>
            <a:br>
              <a:rPr lang="en-US" sz="2400" dirty="0"/>
            </a:br>
            <a:endParaRPr lang="en-US" sz="2400" dirty="0"/>
          </a:p>
        </p:txBody>
      </p:sp>
      <p:pic>
        <p:nvPicPr>
          <p:cNvPr id="5" name="Content Placeholder 4" descr="A picture containing food&#10;&#10;Description automatically generated">
            <a:extLst>
              <a:ext uri="{FF2B5EF4-FFF2-40B4-BE49-F238E27FC236}">
                <a16:creationId xmlns:a16="http://schemas.microsoft.com/office/drawing/2014/main" id="{FAA5A9EF-3CEB-44BD-9BA4-4F0014A55892}"/>
              </a:ext>
            </a:extLst>
          </p:cNvPr>
          <p:cNvPicPr>
            <a:picLocks noGrp="1" noChangeAspect="1"/>
          </p:cNvPicPr>
          <p:nvPr>
            <p:ph idx="1"/>
          </p:nvPr>
        </p:nvPicPr>
        <p:blipFill>
          <a:blip r:embed="rId2"/>
          <a:stretch>
            <a:fillRect/>
          </a:stretch>
        </p:blipFill>
        <p:spPr>
          <a:xfrm>
            <a:off x="1295402" y="2557463"/>
            <a:ext cx="9601195" cy="3317875"/>
          </a:xfrm>
        </p:spPr>
      </p:pic>
    </p:spTree>
    <p:extLst>
      <p:ext uri="{BB962C8B-B14F-4D97-AF65-F5344CB8AC3E}">
        <p14:creationId xmlns:p14="http://schemas.microsoft.com/office/powerpoint/2010/main" val="3799115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498</Words>
  <Application>Microsoft Office PowerPoint</Application>
  <PresentationFormat>Widescreen</PresentationFormat>
  <Paragraphs>32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Garamond</vt:lpstr>
      <vt:lpstr>Organic</vt:lpstr>
      <vt:lpstr>PowerPoint Presentation</vt:lpstr>
      <vt:lpstr>Mark 4:26 “26 And He said, “The kingdom of God is as if a man should scatter seed on the ground,”</vt:lpstr>
      <vt:lpstr>Mark 4:27 “27 and should sleep by night and rise by day, and the seed should sprout and grow, he himself does not know how”</vt:lpstr>
      <vt:lpstr>PowerPoint Presentation</vt:lpstr>
      <vt:lpstr>PowerPoint Presentation</vt:lpstr>
      <vt:lpstr>Mk 4:30-32 “30 Then He said, “To what shall we liken the kingdom of God? Or with what parable shall we picture it? 31 It is like a mustard seed which, when it is sown on the ground, is smaller than all the seeds on earth; 32 but when it is sown, it grows up and becomes greater than all herbs, and shoots out large branches, so that the birds of the air may nest under its shade.” </vt:lpstr>
      <vt:lpstr>Mk 4:33-34 “33 And with many such parables He spoke the word to them as they were able to hear it. 34 But without a parable He did not speak to them. And when they were alone, He explained all things to His disciples.”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Rob Miller</cp:lastModifiedBy>
  <cp:revision>3</cp:revision>
  <dcterms:created xsi:type="dcterms:W3CDTF">2020-08-04T15:24:39Z</dcterms:created>
  <dcterms:modified xsi:type="dcterms:W3CDTF">2020-08-04T15:43:32Z</dcterms:modified>
</cp:coreProperties>
</file>