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 Miller" initials="RM" lastIdx="1" clrIdx="0">
    <p:extLst>
      <p:ext uri="{19B8F6BF-5375-455C-9EA6-DF929625EA0E}">
        <p15:presenceInfo xmlns:p15="http://schemas.microsoft.com/office/powerpoint/2012/main" userId="03a1c689c4386d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15AA-42E0-4A4F-BEF3-7BBD3AA37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D439FB-6BD9-490F-8ED9-918CB626D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46F2E-B136-4BCA-B3EB-866B32CC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0346D-BAF0-4A3C-B941-DE91DA59D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3A26C-57C8-4A64-8C95-97479F2B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6DB4-7E02-4838-A547-BC183A481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DC1B1-1830-456D-86C6-3D26FDB08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57F0A-90E2-4D47-A0B4-39CA767CB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CC3C7-38EA-4879-9A99-AEE98629F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B4A19-3DF2-4D47-92B5-D3D95FD4D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9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4B674F-606C-43FC-B9DB-8089FE5F1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B8C03E-FE5A-4E22-AF7B-0B97FE949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DECA-7F6A-4F7C-A4F8-8E470FBD2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99383-7454-44A3-B2D9-9AC3E2C9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C1656-71CE-41AC-810D-16395700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4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7414-E872-428A-A34D-E6D78862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AA3E2-A478-417B-8206-9AFAF21C8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F19FF-078A-4032-8C24-92BF29353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7F79-225C-432D-B62D-1942163D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6BB05-93B3-43DC-93BC-4500EB4FD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9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964E7-6D7F-4046-9133-2DBB2A92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0950E-ED97-4792-8511-52B4F3044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7C2DB-83C7-45A9-A9E4-E55F4DDA8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3E573-E0F5-443D-85F3-B7E9A0894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54C0C-9E34-4789-829A-129A1FB0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3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D2E40-4AB1-4F05-9733-F05BAB6D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B2489-7A5C-4A61-B044-12B71CCF86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41F57-C491-4A24-A25C-DE8CCADAC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3A21-D3F8-4F50-9F8E-48742EB0B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8F2C7-8088-4E5B-9589-C428522B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325D8-AD68-4674-8AF7-A1D2EA74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6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D15D-0BEC-4B3E-AB2C-F5D130589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9AF13-D9DC-4E30-A467-A93C766CB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80181-D42F-4DA5-BE78-39C380C79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41B247-29B2-40D9-9D41-F0AF2386F8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14E380-AC8F-4E08-B17C-42FE2638E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948C-2B08-4FCA-A7B1-B8A5B099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2FABB5-EC21-46E3-A41F-3111E684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09E418-D9EB-42C7-8BB6-204D6C7C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8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B11D6-887B-445C-BA5C-4930C31B7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0F899-204F-40BE-B1C3-42C54D2EC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88756-18BF-4D1F-8B43-38587A9B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2C219-CC71-433E-B17A-7C732E4E7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4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59FBB1-DC16-4240-BD28-D352AF55D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402034-07A4-4B15-A2D5-B28F4FB6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3908D-242A-4305-870D-2DACDF88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4C18-929D-458C-965A-779C7BE06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4EA21-4D77-4E97-B75A-E4E772805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F650A-9022-40DE-B421-C9B836D0D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C45CC-11A9-4D4F-A1D7-0345AA160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849A4-970E-469E-A5B5-5017C734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6D3E6-4A56-4661-9C13-ACDA04C1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237B-C76D-402F-B2BC-1E005E36B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64378B-2C13-456F-BA8A-3155247710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FB01C-FBE7-403B-A6F7-973B043BF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59446-B516-432A-8DEA-704A2E1B5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105A2-E3B1-4EE5-9D99-75E96F513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E2634-CF6D-4125-AA5F-E78F4019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7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20E6D1-140D-46D6-99F5-75EA47D73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2EF54-0897-44F3-B2A1-7537F23D2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3CA8F-264C-4E57-A786-010D57C32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DF44-E4D4-4D46-8D92-396E4D3C0AA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AFC2B-B02D-4AAF-8CF0-EFE5BC065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C48E8-46F8-4642-ABF0-F3740714D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F808B-FBC6-4A69-9147-3B3EEDB2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9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D195E-C97A-45B6-A510-0FC19BB49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6C4FE-CB46-414B-A192-C30FC9FEA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0876899-2349-4E67-B7A2-057E6F28AC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1585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8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0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B1A59A-2C44-4020-864F-6DF44C5A0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Mothers can Influence Their Children’s Faith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young girl lying on a bed&#10;&#10;Description automatically generated">
            <a:extLst>
              <a:ext uri="{FF2B5EF4-FFF2-40B4-BE49-F238E27FC236}">
                <a16:creationId xmlns:a16="http://schemas.microsoft.com/office/drawing/2014/main" id="{B99E0E5F-06AA-497D-B359-58D45C8983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1" y="3052871"/>
            <a:ext cx="4954693" cy="278701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740FCD-5276-480D-A4C6-04CE9F984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871" y="2827419"/>
            <a:ext cx="5029200" cy="3227626"/>
          </a:xfrm>
        </p:spPr>
        <p:txBody>
          <a:bodyPr anchor="ctr">
            <a:normAutofit lnSpcReduction="10000"/>
          </a:bodyPr>
          <a:lstStyle/>
          <a:p>
            <a:r>
              <a:rPr lang="en-US" sz="1900" dirty="0">
                <a:solidFill>
                  <a:srgbClr val="000000"/>
                </a:solidFill>
              </a:rPr>
              <a:t>When Paul arrived in Lystra in Acts 16 Timothy was already a disciple</a:t>
            </a:r>
          </a:p>
          <a:p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 dirty="0">
                <a:solidFill>
                  <a:srgbClr val="000000"/>
                </a:solidFill>
              </a:rPr>
              <a:t>His mother was a believer, his grandmother was a believer, and he was a believer</a:t>
            </a:r>
          </a:p>
          <a:p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 dirty="0">
                <a:solidFill>
                  <a:srgbClr val="000000"/>
                </a:solidFill>
              </a:rPr>
              <a:t>God honored Eunice and Lois’ faith by using them to influence Timothy’s faith in Jesus</a:t>
            </a:r>
          </a:p>
          <a:p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 dirty="0">
                <a:solidFill>
                  <a:srgbClr val="000000"/>
                </a:solidFill>
              </a:rPr>
              <a:t>If they could do it, you can too</a:t>
            </a:r>
          </a:p>
        </p:txBody>
      </p:sp>
    </p:spTree>
    <p:extLst>
      <p:ext uri="{BB962C8B-B14F-4D97-AF65-F5344CB8AC3E}">
        <p14:creationId xmlns:p14="http://schemas.microsoft.com/office/powerpoint/2010/main" val="3725277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8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0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B1A59A-2C44-4020-864F-6DF44C5A0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Mothers can Influence Their Children’s Faith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young girl lying on a bed&#10;&#10;Description automatically generated">
            <a:extLst>
              <a:ext uri="{FF2B5EF4-FFF2-40B4-BE49-F238E27FC236}">
                <a16:creationId xmlns:a16="http://schemas.microsoft.com/office/drawing/2014/main" id="{B99E0E5F-06AA-497D-B359-58D45C8983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1" y="3052871"/>
            <a:ext cx="4954693" cy="278701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740FCD-5276-480D-A4C6-04CE9F984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871" y="2827419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900" dirty="0">
                <a:solidFill>
                  <a:srgbClr val="000000"/>
                </a:solidFill>
              </a:rPr>
              <a:t>Let your children see you study and pray</a:t>
            </a:r>
          </a:p>
          <a:p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 dirty="0">
                <a:solidFill>
                  <a:srgbClr val="000000"/>
                </a:solidFill>
              </a:rPr>
              <a:t>Make service your top priority and take them with you to every one</a:t>
            </a:r>
          </a:p>
          <a:p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 dirty="0">
                <a:solidFill>
                  <a:srgbClr val="000000"/>
                </a:solidFill>
              </a:rPr>
              <a:t>Teach them what Jesus has done for you and them</a:t>
            </a:r>
          </a:p>
          <a:p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 dirty="0">
                <a:solidFill>
                  <a:srgbClr val="000000"/>
                </a:solidFill>
              </a:rPr>
              <a:t>Teach them what they must do to obey Jesus</a:t>
            </a:r>
          </a:p>
        </p:txBody>
      </p:sp>
    </p:spTree>
    <p:extLst>
      <p:ext uri="{BB962C8B-B14F-4D97-AF65-F5344CB8AC3E}">
        <p14:creationId xmlns:p14="http://schemas.microsoft.com/office/powerpoint/2010/main" val="15953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29FA95-556E-41D4-B5DF-BBD6C05F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B7208-18FA-4590-8979-189E9EAD4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913" y="2943225"/>
            <a:ext cx="10037763" cy="1968500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If Lois and Eunice could raise a child like Timothy into the man he would become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705FE5-EF02-4798-AA67-109BFD852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7913" y="4994275"/>
            <a:ext cx="10037763" cy="998538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Mothers (and fathers) you can do it too</a:t>
            </a:r>
          </a:p>
        </p:txBody>
      </p:sp>
    </p:spTree>
    <p:extLst>
      <p:ext uri="{BB962C8B-B14F-4D97-AF65-F5344CB8AC3E}">
        <p14:creationId xmlns:p14="http://schemas.microsoft.com/office/powerpoint/2010/main" val="1290572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8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59357BD-2C92-4173-B7AD-4A93AB912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Introduction: What can we Learn from These Women</a:t>
            </a:r>
          </a:p>
        </p:txBody>
      </p:sp>
      <p:pic>
        <p:nvPicPr>
          <p:cNvPr id="20" name="Content Placeholder 19" descr="A picture containing toy, food&#10;&#10;Description automatically generated">
            <a:extLst>
              <a:ext uri="{FF2B5EF4-FFF2-40B4-BE49-F238E27FC236}">
                <a16:creationId xmlns:a16="http://schemas.microsoft.com/office/drawing/2014/main" id="{3DE6B560-101F-499E-A003-3B31E0662D1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" r="7075" b="1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3CA0151-2028-4DAA-93F5-BF6A1D17D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5569" y="2494450"/>
            <a:ext cx="5471529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These were two very important women</a:t>
            </a:r>
          </a:p>
          <a:p>
            <a:endParaRPr lang="en-US" sz="2400" dirty="0"/>
          </a:p>
          <a:p>
            <a:r>
              <a:rPr lang="en-US" sz="2400" dirty="0"/>
              <a:t>Paul took the time to write about them</a:t>
            </a:r>
          </a:p>
          <a:p>
            <a:endParaRPr lang="en-US" sz="2400" dirty="0"/>
          </a:p>
          <a:p>
            <a:r>
              <a:rPr lang="en-US" sz="2400" dirty="0"/>
              <a:t>What can we learn from these women today?</a:t>
            </a:r>
          </a:p>
        </p:txBody>
      </p:sp>
    </p:spTree>
    <p:extLst>
      <p:ext uri="{BB962C8B-B14F-4D97-AF65-F5344CB8AC3E}">
        <p14:creationId xmlns:p14="http://schemas.microsoft.com/office/powerpoint/2010/main" val="3234200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D4F218-A057-40C3-9783-E3343A04A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Home Situation: Acts 16:1-3</a:t>
            </a:r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74971-CE9A-466C-BE58-CDD978497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16 Then he came to </a:t>
            </a:r>
            <a:r>
              <a:rPr lang="en-US" sz="2400" dirty="0" err="1">
                <a:solidFill>
                  <a:srgbClr val="FFFFFF"/>
                </a:solidFill>
              </a:rPr>
              <a:t>Derbe</a:t>
            </a:r>
            <a:r>
              <a:rPr lang="en-US" sz="2400" dirty="0">
                <a:solidFill>
                  <a:srgbClr val="FFFFFF"/>
                </a:solidFill>
              </a:rPr>
              <a:t> and Lystra. And behold, a certain disciple was there, named Timothy, </a:t>
            </a:r>
            <a:r>
              <a:rPr lang="en-US" sz="2400" i="1" dirty="0">
                <a:solidFill>
                  <a:srgbClr val="FFFFFF"/>
                </a:solidFill>
              </a:rPr>
              <a:t>the</a:t>
            </a:r>
            <a:r>
              <a:rPr lang="en-US" sz="2400" dirty="0">
                <a:solidFill>
                  <a:srgbClr val="FFFFFF"/>
                </a:solidFill>
              </a:rPr>
              <a:t> son of a certain Jewish woman who believed, but his father </a:t>
            </a:r>
            <a:r>
              <a:rPr lang="en-US" sz="2400" i="1" dirty="0">
                <a:solidFill>
                  <a:srgbClr val="FFFFFF"/>
                </a:solidFill>
              </a:rPr>
              <a:t>was</a:t>
            </a:r>
            <a:r>
              <a:rPr lang="en-US" sz="2400" dirty="0">
                <a:solidFill>
                  <a:srgbClr val="FFFFFF"/>
                </a:solidFill>
              </a:rPr>
              <a:t> Greek. </a:t>
            </a:r>
            <a:r>
              <a:rPr lang="en-US" sz="2400" baseline="30000" dirty="0">
                <a:solidFill>
                  <a:srgbClr val="FFFFFF"/>
                </a:solidFill>
              </a:rPr>
              <a:t>2 </a:t>
            </a:r>
            <a:r>
              <a:rPr lang="en-US" sz="2400" dirty="0">
                <a:solidFill>
                  <a:srgbClr val="FFFFFF"/>
                </a:solidFill>
              </a:rPr>
              <a:t>He was well spoken of by the brethren who were at Lystra and Iconium. </a:t>
            </a:r>
            <a:r>
              <a:rPr lang="en-US" sz="2400" baseline="30000" dirty="0">
                <a:solidFill>
                  <a:srgbClr val="FFFFFF"/>
                </a:solidFill>
              </a:rPr>
              <a:t>3 </a:t>
            </a:r>
            <a:r>
              <a:rPr lang="en-US" sz="2400" dirty="0">
                <a:solidFill>
                  <a:srgbClr val="FFFFFF"/>
                </a:solidFill>
              </a:rPr>
              <a:t>Paul wanted to have him go on with him. And he took </a:t>
            </a:r>
            <a:r>
              <a:rPr lang="en-US" sz="2400" i="1" dirty="0">
                <a:solidFill>
                  <a:srgbClr val="FFFFFF"/>
                </a:solidFill>
              </a:rPr>
              <a:t>him</a:t>
            </a:r>
            <a:r>
              <a:rPr lang="en-US" sz="2400" dirty="0">
                <a:solidFill>
                  <a:srgbClr val="FFFFFF"/>
                </a:solidFill>
              </a:rPr>
              <a:t> and circumcised him because of the Jews who were in that region,”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7B82E-A419-4A1C-8FED-4B5B617DE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Eunice was a Jewish woman who had become a Christian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Eunice’s husband was a Greek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Timothy was raised in a split household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Mom was a Christian but dad was not</a:t>
            </a:r>
          </a:p>
        </p:txBody>
      </p:sp>
    </p:spTree>
    <p:extLst>
      <p:ext uri="{BB962C8B-B14F-4D97-AF65-F5344CB8AC3E}">
        <p14:creationId xmlns:p14="http://schemas.microsoft.com/office/powerpoint/2010/main" val="1761376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D4F218-A057-40C3-9783-E3343A04A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Home Situation: A Difficult Situation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bird&#10;&#10;Description automatically generated">
            <a:extLst>
              <a:ext uri="{FF2B5EF4-FFF2-40B4-BE49-F238E27FC236}">
                <a16:creationId xmlns:a16="http://schemas.microsoft.com/office/drawing/2014/main" id="{BCD500F6-C618-41A6-8384-4CF685CFF0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1" y="2921858"/>
            <a:ext cx="4954693" cy="304904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7B82E-A419-4A1C-8FED-4B5B617DE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4871" y="2827419"/>
            <a:ext cx="5029200" cy="32276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900" dirty="0">
                <a:solidFill>
                  <a:srgbClr val="000000"/>
                </a:solidFill>
              </a:rPr>
              <a:t>It can be very difficult to instill Christian values if parents are not on the same page</a:t>
            </a:r>
          </a:p>
          <a:p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 dirty="0">
                <a:solidFill>
                  <a:srgbClr val="000000"/>
                </a:solidFill>
              </a:rPr>
              <a:t>The mention of Eunice in 2 Timothy can be seen as a compliment to how she was able to raise Timothy despite the difficult circumstances in the home</a:t>
            </a:r>
          </a:p>
          <a:p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 dirty="0">
                <a:solidFill>
                  <a:srgbClr val="000000"/>
                </a:solidFill>
              </a:rPr>
              <a:t>If Eunice could do it, mothers today can do it too</a:t>
            </a:r>
          </a:p>
        </p:txBody>
      </p:sp>
    </p:spTree>
    <p:extLst>
      <p:ext uri="{BB962C8B-B14F-4D97-AF65-F5344CB8AC3E}">
        <p14:creationId xmlns:p14="http://schemas.microsoft.com/office/powerpoint/2010/main" val="1417190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67454A-E3AE-49EF-90DD-13DEAA400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can a mother today overcome a split household and teach her children?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AFC4A15F-E33F-41F3-B848-5A46132D6DA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2463878"/>
            <a:ext cx="4745317" cy="3591167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BB490-4F75-4EEA-BC1A-97E91853F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4871" y="2610850"/>
            <a:ext cx="5029200" cy="359116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1900" dirty="0">
                <a:solidFill>
                  <a:srgbClr val="000000"/>
                </a:solidFill>
              </a:rPr>
              <a:t>1 Cor 7:13-16 “</a:t>
            </a:r>
            <a:r>
              <a:rPr lang="en-US" sz="2000" baseline="30000" dirty="0"/>
              <a:t>13 </a:t>
            </a:r>
            <a:r>
              <a:rPr lang="en-US" sz="2000" dirty="0"/>
              <a:t>And a woman who has a husband who does not believe, if he is willing to live with her, let her not divorce him. </a:t>
            </a:r>
            <a:r>
              <a:rPr lang="en-US" sz="2000" baseline="30000" dirty="0"/>
              <a:t>14 </a:t>
            </a:r>
            <a:r>
              <a:rPr lang="en-US" sz="2000" dirty="0"/>
              <a:t>For the unbelieving husband is sanctified by the wife, and the unbelieving wife is sanctified by the husband; otherwise your children would be unclean, but now they are holy. </a:t>
            </a:r>
            <a:r>
              <a:rPr lang="en-US" sz="2000" baseline="30000" dirty="0"/>
              <a:t>15 </a:t>
            </a:r>
            <a:r>
              <a:rPr lang="en-US" sz="2000" dirty="0"/>
              <a:t>But if the unbeliever departs, let him depart; a brother or a sister is not under bondage in such </a:t>
            </a:r>
            <a:r>
              <a:rPr lang="en-US" sz="2000" i="1" dirty="0"/>
              <a:t>cases.</a:t>
            </a:r>
            <a:r>
              <a:rPr lang="en-US" sz="2000" dirty="0"/>
              <a:t> But God has called us to peace. </a:t>
            </a:r>
            <a:r>
              <a:rPr lang="en-US" sz="2000" baseline="30000" dirty="0"/>
              <a:t>16 </a:t>
            </a:r>
            <a:r>
              <a:rPr lang="en-US" sz="2000" dirty="0"/>
              <a:t>For how do you know, O wife, whether you will save </a:t>
            </a:r>
            <a:r>
              <a:rPr lang="en-US" sz="2000" i="1" dirty="0"/>
              <a:t>your</a:t>
            </a:r>
            <a:r>
              <a:rPr lang="en-US" sz="2000" dirty="0"/>
              <a:t> husband? Or how do you know, O husband, whether you will save </a:t>
            </a:r>
            <a:r>
              <a:rPr lang="en-US" sz="2000" i="1" dirty="0"/>
              <a:t>your</a:t>
            </a:r>
            <a:r>
              <a:rPr lang="en-US" sz="2000" dirty="0"/>
              <a:t> wife?”</a:t>
            </a:r>
          </a:p>
          <a:p>
            <a:endParaRPr lang="en-US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84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67454A-E3AE-49EF-90DD-13DEAA400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can a mother today overcome a split household and teach her children?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AFC4A15F-E33F-41F3-B848-5A46132D6DA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3" y="2610850"/>
            <a:ext cx="4622234" cy="3444195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BB490-4F75-4EEA-BC1A-97E91853F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4871" y="2827419"/>
            <a:ext cx="5029200" cy="32276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Don’t let go of your faith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Love your husband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Let your husband and your children see what a real Christian looks like</a:t>
            </a:r>
          </a:p>
        </p:txBody>
      </p:sp>
    </p:spTree>
    <p:extLst>
      <p:ext uri="{BB962C8B-B14F-4D97-AF65-F5344CB8AC3E}">
        <p14:creationId xmlns:p14="http://schemas.microsoft.com/office/powerpoint/2010/main" val="300209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D2636-BBEC-42D7-A389-CC107FEAF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Mothers Can Influence Their Children to Read the Word of God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6CF75-89CF-4C73-A50D-949237F7C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2 Tim 3:14-15  “</a:t>
            </a:r>
            <a:r>
              <a:rPr lang="en-US" sz="2400" baseline="30000" dirty="0">
                <a:solidFill>
                  <a:srgbClr val="FFFFFF"/>
                </a:solidFill>
              </a:rPr>
              <a:t>14 </a:t>
            </a:r>
            <a:r>
              <a:rPr lang="en-US" sz="2400" dirty="0">
                <a:solidFill>
                  <a:srgbClr val="FFFFFF"/>
                </a:solidFill>
              </a:rPr>
              <a:t>But you must continue in the things which you have learned and been assured of, knowing from whom you have learned </a:t>
            </a:r>
            <a:r>
              <a:rPr lang="en-US" sz="2400" i="1" dirty="0">
                <a:solidFill>
                  <a:srgbClr val="FFFFFF"/>
                </a:solidFill>
              </a:rPr>
              <a:t>them,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baseline="30000" dirty="0">
                <a:solidFill>
                  <a:srgbClr val="FFFFFF"/>
                </a:solidFill>
              </a:rPr>
              <a:t>15 </a:t>
            </a:r>
            <a:r>
              <a:rPr lang="en-US" sz="2400" dirty="0">
                <a:solidFill>
                  <a:srgbClr val="FFFFFF"/>
                </a:solidFill>
              </a:rPr>
              <a:t>and that from childhood you have known the Holy Scriptures, which are able to make you wise for salvation through faith which is in Christ Jesus.”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C1AB6-479B-4A24-9D9F-BE313279A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Timothy had learned the scriptures from childhood</a:t>
            </a:r>
          </a:p>
          <a:p>
            <a:endParaRPr lang="en-US" sz="2200" dirty="0">
              <a:solidFill>
                <a:srgbClr val="FFFFFF"/>
              </a:solidFill>
            </a:endParaRPr>
          </a:p>
          <a:p>
            <a:r>
              <a:rPr lang="en-US" sz="2200" dirty="0">
                <a:solidFill>
                  <a:srgbClr val="FFFFFF"/>
                </a:solidFill>
              </a:rPr>
              <a:t>His father didn’t teach them to him, he was a Greek</a:t>
            </a:r>
          </a:p>
          <a:p>
            <a:endParaRPr lang="en-US" sz="2200" dirty="0">
              <a:solidFill>
                <a:srgbClr val="FFFFFF"/>
              </a:solidFill>
            </a:endParaRPr>
          </a:p>
          <a:p>
            <a:r>
              <a:rPr lang="en-US" sz="2200" dirty="0">
                <a:solidFill>
                  <a:srgbClr val="FFFFFF"/>
                </a:solidFill>
              </a:rPr>
              <a:t>He must have been taught by his mother </a:t>
            </a:r>
          </a:p>
          <a:p>
            <a:endParaRPr lang="en-US" sz="2200" dirty="0">
              <a:solidFill>
                <a:srgbClr val="FFFFFF"/>
              </a:solidFill>
            </a:endParaRPr>
          </a:p>
          <a:p>
            <a:r>
              <a:rPr lang="en-US" sz="2200" dirty="0">
                <a:solidFill>
                  <a:srgbClr val="FFFFFF"/>
                </a:solidFill>
              </a:rPr>
              <a:t>Mothers, if Eunice could do it, you can too</a:t>
            </a:r>
          </a:p>
        </p:txBody>
      </p:sp>
    </p:spTree>
    <p:extLst>
      <p:ext uri="{BB962C8B-B14F-4D97-AF65-F5344CB8AC3E}">
        <p14:creationId xmlns:p14="http://schemas.microsoft.com/office/powerpoint/2010/main" val="2056618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D728-1BBD-4560-A74C-595EA1CB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Mothers can Influence Future Generations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9714-1E45-4F7D-883F-80731E016F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 have been looking at the influence of Eunice on timothy</a:t>
            </a:r>
          </a:p>
          <a:p>
            <a:endParaRPr lang="en-US" dirty="0"/>
          </a:p>
          <a:p>
            <a:r>
              <a:rPr lang="en-US" dirty="0"/>
              <a:t>Who influenced Eunice?</a:t>
            </a:r>
          </a:p>
          <a:p>
            <a:endParaRPr lang="en-US" dirty="0"/>
          </a:p>
          <a:p>
            <a:r>
              <a:rPr lang="en-US" dirty="0"/>
              <a:t>We are told that the genuine faith in Timothy first dwelt in his grand mother and mother</a:t>
            </a:r>
          </a:p>
        </p:txBody>
      </p:sp>
      <p:pic>
        <p:nvPicPr>
          <p:cNvPr id="8" name="Content Placeholder 7" descr="2 Timothy 1:5 Faith Lived in Your Mother - Free Bible Art ...">
            <a:extLst>
              <a:ext uri="{FF2B5EF4-FFF2-40B4-BE49-F238E27FC236}">
                <a16:creationId xmlns:a16="http://schemas.microsoft.com/office/drawing/2014/main" id="{55C81EA4-8AC0-4603-A269-E64BDF20467C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2" y="1690688"/>
            <a:ext cx="5181598" cy="4486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1162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6DD6B-520D-4423-9227-2B43AD216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 a Mother that Influences Future Generations</a:t>
            </a:r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AF0B4-51EA-4A65-8ECE-40D717F89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Pour yourself into your children’s lives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Show your children what a real Christian looks like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B8522-5F44-4EBD-9589-2193AAB12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Pour yourself into your grandchildren’s lives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If you can’t be there with them, pray for them and let them know the importance of God in your life</a:t>
            </a:r>
          </a:p>
        </p:txBody>
      </p:sp>
    </p:spTree>
    <p:extLst>
      <p:ext uri="{BB962C8B-B14F-4D97-AF65-F5344CB8AC3E}">
        <p14:creationId xmlns:p14="http://schemas.microsoft.com/office/powerpoint/2010/main" val="1723811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722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Introduction: What can we Learn from These Women</vt:lpstr>
      <vt:lpstr>The Home Situation: Acts 16:1-3</vt:lpstr>
      <vt:lpstr>The Home Situation: A Difficult Situation</vt:lpstr>
      <vt:lpstr>How can a mother today overcome a split household and teach her children?</vt:lpstr>
      <vt:lpstr>How can a mother today overcome a split household and teach her children?</vt:lpstr>
      <vt:lpstr>Mothers Can Influence Their Children to Read the Word of God</vt:lpstr>
      <vt:lpstr>Mothers can Influence Future Generations</vt:lpstr>
      <vt:lpstr>Be a Mother that Influences Future Generations</vt:lpstr>
      <vt:lpstr>Mothers can Influence Their Children’s Faith</vt:lpstr>
      <vt:lpstr>Mothers can Influence Their Children’s Faith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Rob Miller</cp:lastModifiedBy>
  <cp:revision>2</cp:revision>
  <dcterms:created xsi:type="dcterms:W3CDTF">2020-05-15T21:20:39Z</dcterms:created>
  <dcterms:modified xsi:type="dcterms:W3CDTF">2020-05-15T21:35:05Z</dcterms:modified>
</cp:coreProperties>
</file>