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F8DC-495D-4514-044C-91BCAE38D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EB0F5-5AA0-0E82-326F-DE4EF9154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A1ECB1-F62B-3F6C-D244-333F026FAB3C}"/>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5" name="Footer Placeholder 4">
            <a:extLst>
              <a:ext uri="{FF2B5EF4-FFF2-40B4-BE49-F238E27FC236}">
                <a16:creationId xmlns:a16="http://schemas.microsoft.com/office/drawing/2014/main" id="{B297CA7B-E1BF-966E-5E3C-327407335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2144B-FBAC-4B52-AEC8-9BDB7E51EF33}"/>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89305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2B5E-3DA2-1AC6-365B-102E51AA8F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E1F800-490A-70F6-8CB9-0DCC5572C0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83627-F273-4B1C-8762-951EE8A18290}"/>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5" name="Footer Placeholder 4">
            <a:extLst>
              <a:ext uri="{FF2B5EF4-FFF2-40B4-BE49-F238E27FC236}">
                <a16:creationId xmlns:a16="http://schemas.microsoft.com/office/drawing/2014/main" id="{20B1F305-8023-803F-ECB8-CFAF2B95D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36541-61F9-E388-7218-FE4D98442872}"/>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181771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024F7-5D1C-4BCD-0280-038D109F6C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0B5CDE-2604-4C51-FA1B-EB7DC9D77B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45212-5215-30F5-3887-C46E1069129C}"/>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5" name="Footer Placeholder 4">
            <a:extLst>
              <a:ext uri="{FF2B5EF4-FFF2-40B4-BE49-F238E27FC236}">
                <a16:creationId xmlns:a16="http://schemas.microsoft.com/office/drawing/2014/main" id="{FF05674F-06C4-D389-CE92-B6A76C865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6DC27-B58C-DD14-750B-0B49AF4AD0AC}"/>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111685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3B06-1FC8-089E-B129-A32630983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169073-1C84-A105-78B9-7FE3D0B95F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3EB21-84FC-3F58-2CCD-5CA72AAAC7AD}"/>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5" name="Footer Placeholder 4">
            <a:extLst>
              <a:ext uri="{FF2B5EF4-FFF2-40B4-BE49-F238E27FC236}">
                <a16:creationId xmlns:a16="http://schemas.microsoft.com/office/drawing/2014/main" id="{4F607291-AC64-A854-A2D5-323061CAB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E8298-53D1-8B7C-26E2-D989D2092B74}"/>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297564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D679-1E67-8E98-E59E-A3C360CD0F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56A2A6-8809-419E-C165-EB5772F67C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E5DC5F-4EA4-DB5B-4287-70172C92EB1D}"/>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5" name="Footer Placeholder 4">
            <a:extLst>
              <a:ext uri="{FF2B5EF4-FFF2-40B4-BE49-F238E27FC236}">
                <a16:creationId xmlns:a16="http://schemas.microsoft.com/office/drawing/2014/main" id="{A0F1930F-FFBD-43D4-4AAB-F23DD456E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4E7F5-6923-A9BE-71EB-15AE6EB163CE}"/>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385267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E663-65D6-D8AA-A870-45C35697F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B87DB-C981-79D1-6DCB-9D027529D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A7730-E197-244E-41D9-1A83734CE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52F50-95EE-AFF8-77A2-633178E1DFFE}"/>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6" name="Footer Placeholder 5">
            <a:extLst>
              <a:ext uri="{FF2B5EF4-FFF2-40B4-BE49-F238E27FC236}">
                <a16:creationId xmlns:a16="http://schemas.microsoft.com/office/drawing/2014/main" id="{603905E3-E5AA-8156-9D64-A7016331A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29296-7F43-BD09-5A2D-0C888749DF00}"/>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206543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4057-ABA4-672A-2FF3-1B1AA5818B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CF0FF4-8D2D-B432-5DD5-8A86BA0F5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B0E39E-8A16-53AD-9FDF-3748F5D0F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AA3354-4A04-7734-EBD6-C32ED8A8C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B091EB-0006-2A29-9665-D3A4979D10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D482BC-CAAD-2F42-4675-DF578A4E14EA}"/>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8" name="Footer Placeholder 7">
            <a:extLst>
              <a:ext uri="{FF2B5EF4-FFF2-40B4-BE49-F238E27FC236}">
                <a16:creationId xmlns:a16="http://schemas.microsoft.com/office/drawing/2014/main" id="{11DA3504-D632-AF97-63E3-5599AA895A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890C3E-E935-C1EF-A535-00CAE447767C}"/>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197104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1E0A-1E87-2BE2-6F5C-10EBCBB01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820C3F-37D4-6E1F-2539-E893777E8F87}"/>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4" name="Footer Placeholder 3">
            <a:extLst>
              <a:ext uri="{FF2B5EF4-FFF2-40B4-BE49-F238E27FC236}">
                <a16:creationId xmlns:a16="http://schemas.microsoft.com/office/drawing/2014/main" id="{CAED318B-C8AF-E932-1D97-4DD7223780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71B242-C7DA-253C-C3C8-2BFD3B63AB76}"/>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132675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A698B-098F-C95A-B8CA-F26EB320F280}"/>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3" name="Footer Placeholder 2">
            <a:extLst>
              <a:ext uri="{FF2B5EF4-FFF2-40B4-BE49-F238E27FC236}">
                <a16:creationId xmlns:a16="http://schemas.microsoft.com/office/drawing/2014/main" id="{8B38BF6B-A1A1-A344-047E-112D275B8F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064FD1-21BB-4092-8654-2F3EF3ACD5BB}"/>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63293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79A8-3B86-8BC4-FC77-D8136B3D5E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EC5B7C-83FD-B901-CFC5-C0766814F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2927C8-B693-3D0C-8D9D-5D2AA1F5D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97E40-A330-A3F3-91CF-1D2E06F795AD}"/>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6" name="Footer Placeholder 5">
            <a:extLst>
              <a:ext uri="{FF2B5EF4-FFF2-40B4-BE49-F238E27FC236}">
                <a16:creationId xmlns:a16="http://schemas.microsoft.com/office/drawing/2014/main" id="{30712B64-42E0-3BE7-286D-B26012A90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8F834-6212-FD6F-7FB9-2340B6D526E4}"/>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118742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84E4-4DD3-05DD-A121-785E4F9B1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603976-9DCE-01C3-F8EB-84E9B4D22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54E59-B8EB-8C30-150C-599D82680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485B5-3B23-B968-ED7E-D030D115B10F}"/>
              </a:ext>
            </a:extLst>
          </p:cNvPr>
          <p:cNvSpPr>
            <a:spLocks noGrp="1"/>
          </p:cNvSpPr>
          <p:nvPr>
            <p:ph type="dt" sz="half" idx="10"/>
          </p:nvPr>
        </p:nvSpPr>
        <p:spPr/>
        <p:txBody>
          <a:bodyPr/>
          <a:lstStyle/>
          <a:p>
            <a:fld id="{F6C36734-6431-4E59-A05E-3F58E40B4D49}" type="datetimeFigureOut">
              <a:rPr lang="en-US" smtClean="0"/>
              <a:t>3/9/2024</a:t>
            </a:fld>
            <a:endParaRPr lang="en-US"/>
          </a:p>
        </p:txBody>
      </p:sp>
      <p:sp>
        <p:nvSpPr>
          <p:cNvPr id="6" name="Footer Placeholder 5">
            <a:extLst>
              <a:ext uri="{FF2B5EF4-FFF2-40B4-BE49-F238E27FC236}">
                <a16:creationId xmlns:a16="http://schemas.microsoft.com/office/drawing/2014/main" id="{60807194-D206-D27D-2CD7-81C2B1A3E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FE1BE-C16D-DFDC-C3B1-128434473C9F}"/>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268665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332F27-ABB8-2EA6-CEC2-DC44E2EA6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D31B3D-6BEE-1875-C605-4F31E869F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D4313-FD99-4861-B3B4-AF3D71CB6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36734-6431-4E59-A05E-3F58E40B4D49}" type="datetimeFigureOut">
              <a:rPr lang="en-US" smtClean="0"/>
              <a:t>3/9/2024</a:t>
            </a:fld>
            <a:endParaRPr lang="en-US"/>
          </a:p>
        </p:txBody>
      </p:sp>
      <p:sp>
        <p:nvSpPr>
          <p:cNvPr id="5" name="Footer Placeholder 4">
            <a:extLst>
              <a:ext uri="{FF2B5EF4-FFF2-40B4-BE49-F238E27FC236}">
                <a16:creationId xmlns:a16="http://schemas.microsoft.com/office/drawing/2014/main" id="{0FCFDBCB-680E-6D6D-8003-7C67F61F4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E28083-D945-2EBE-9A30-C537F2B33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234A1-8DBC-49DE-9F1C-B5C8F3EB09FF}" type="slidenum">
              <a:rPr lang="en-US" smtClean="0"/>
              <a:t>‹#›</a:t>
            </a:fld>
            <a:endParaRPr lang="en-US"/>
          </a:p>
        </p:txBody>
      </p:sp>
    </p:spTree>
    <p:extLst>
      <p:ext uri="{BB962C8B-B14F-4D97-AF65-F5344CB8AC3E}">
        <p14:creationId xmlns:p14="http://schemas.microsoft.com/office/powerpoint/2010/main" val="1052760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op Blank Sign In Red Octagon Vector Icon Stock Illustration - Download  Image Now - Stop Sign, Blank, Empty - iStock">
            <a:extLst>
              <a:ext uri="{FF2B5EF4-FFF2-40B4-BE49-F238E27FC236}">
                <a16:creationId xmlns:a16="http://schemas.microsoft.com/office/drawing/2014/main" id="{64BA2B2B-4BA9-6CD6-D7F1-D335DD78A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895" y="162339"/>
            <a:ext cx="6930887" cy="6533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653F10-F0A9-A442-79C3-22FEE7A27A88}"/>
              </a:ext>
            </a:extLst>
          </p:cNvPr>
          <p:cNvSpPr txBox="1"/>
          <p:nvPr/>
        </p:nvSpPr>
        <p:spPr>
          <a:xfrm>
            <a:off x="3473494" y="2459504"/>
            <a:ext cx="5711687" cy="1938992"/>
          </a:xfrm>
          <a:prstGeom prst="rect">
            <a:avLst/>
          </a:prstGeom>
          <a:noFill/>
        </p:spPr>
        <p:txBody>
          <a:bodyPr wrap="square" rtlCol="0">
            <a:spAutoFit/>
          </a:bodyPr>
          <a:lstStyle/>
          <a:p>
            <a:pPr algn="ctr"/>
            <a:r>
              <a:rPr lang="en-US" sz="6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6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Tree>
    <p:extLst>
      <p:ext uri="{BB962C8B-B14F-4D97-AF65-F5344CB8AC3E}">
        <p14:creationId xmlns:p14="http://schemas.microsoft.com/office/powerpoint/2010/main" val="322234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72F2E-15F3-8287-7077-EF314D826D3C}"/>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127F803F-9289-E130-F3A6-2C17B5DBD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64877D-5AEE-31A0-F7A1-C0B89FA8243A}"/>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4" name="Title 3">
            <a:extLst>
              <a:ext uri="{FF2B5EF4-FFF2-40B4-BE49-F238E27FC236}">
                <a16:creationId xmlns:a16="http://schemas.microsoft.com/office/drawing/2014/main" id="{FF728149-750D-BDD4-7C24-7F86BB4228E5}"/>
              </a:ext>
            </a:extLst>
          </p:cNvPr>
          <p:cNvSpPr>
            <a:spLocks noGrp="1"/>
          </p:cNvSpPr>
          <p:nvPr>
            <p:ph type="title"/>
          </p:nvPr>
        </p:nvSpPr>
        <p:spPr>
          <a:xfrm>
            <a:off x="4028661" y="787692"/>
            <a:ext cx="3664226" cy="1325563"/>
          </a:xfrm>
        </p:spPr>
        <p:txBody>
          <a:bodyPr/>
          <a:lstStyle/>
          <a:p>
            <a:r>
              <a:rPr lang="en-US" dirty="0">
                <a:latin typeface="Arial Black" panose="020B0A04020102020204" pitchFamily="34" charset="0"/>
              </a:rPr>
              <a:t>The Law</a:t>
            </a:r>
          </a:p>
        </p:txBody>
      </p:sp>
      <p:sp>
        <p:nvSpPr>
          <p:cNvPr id="5" name="TextBox 4">
            <a:extLst>
              <a:ext uri="{FF2B5EF4-FFF2-40B4-BE49-F238E27FC236}">
                <a16:creationId xmlns:a16="http://schemas.microsoft.com/office/drawing/2014/main" id="{9DCD6D6C-2BD0-2D23-BEC3-5CFC80E84C0B}"/>
              </a:ext>
            </a:extLst>
          </p:cNvPr>
          <p:cNvSpPr txBox="1"/>
          <p:nvPr/>
        </p:nvSpPr>
        <p:spPr>
          <a:xfrm>
            <a:off x="1219200" y="2732086"/>
            <a:ext cx="9753600" cy="3693319"/>
          </a:xfrm>
          <a:prstGeom prst="rect">
            <a:avLst/>
          </a:prstGeom>
          <a:noFill/>
        </p:spPr>
        <p:txBody>
          <a:bodyPr wrap="square">
            <a:spAutoFit/>
          </a:bodyPr>
          <a:lstStyle/>
          <a:p>
            <a:pPr algn="ctr"/>
            <a:r>
              <a:rPr lang="en-US" sz="3200" b="1" i="1" dirty="0">
                <a:solidFill>
                  <a:srgbClr val="000000"/>
                </a:solidFill>
                <a:effectLst/>
              </a:rPr>
              <a:t>“Therefore you shall lay up these words of mine in your heart and in your soul, and bind them as a sign on your hand, and they shall be as frontlets between your eyes. You shall teach them to your children, speaking of them when you sit in your house, when you walk by the way, when you lie down, and when you rise up…</a:t>
            </a:r>
          </a:p>
          <a:p>
            <a:pPr algn="ctr"/>
            <a:endParaRPr lang="en-US" b="1" i="1" dirty="0">
              <a:solidFill>
                <a:srgbClr val="000000"/>
              </a:solidFill>
            </a:endParaRPr>
          </a:p>
          <a:p>
            <a:pPr algn="ctr"/>
            <a:r>
              <a:rPr lang="en-US" sz="2400" dirty="0">
                <a:solidFill>
                  <a:srgbClr val="000000"/>
                </a:solidFill>
                <a:effectLst/>
              </a:rPr>
              <a:t>Deuteronomy 11:18-21</a:t>
            </a:r>
          </a:p>
        </p:txBody>
      </p:sp>
    </p:spTree>
    <p:extLst>
      <p:ext uri="{BB962C8B-B14F-4D97-AF65-F5344CB8AC3E}">
        <p14:creationId xmlns:p14="http://schemas.microsoft.com/office/powerpoint/2010/main" val="386820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0459-51C9-53A6-2FAD-77E5381F130E}"/>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EBE850C7-5E52-1EEB-1A87-1F3B32975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05D842-5BFA-5769-01F4-3E05582F4574}"/>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4" name="Title 3">
            <a:extLst>
              <a:ext uri="{FF2B5EF4-FFF2-40B4-BE49-F238E27FC236}">
                <a16:creationId xmlns:a16="http://schemas.microsoft.com/office/drawing/2014/main" id="{8116ACEB-29D6-1A96-BB2F-ADFA8263520C}"/>
              </a:ext>
            </a:extLst>
          </p:cNvPr>
          <p:cNvSpPr>
            <a:spLocks noGrp="1"/>
          </p:cNvSpPr>
          <p:nvPr>
            <p:ph type="title"/>
          </p:nvPr>
        </p:nvSpPr>
        <p:spPr>
          <a:xfrm>
            <a:off x="4028661" y="787692"/>
            <a:ext cx="3664226" cy="1325563"/>
          </a:xfrm>
        </p:spPr>
        <p:txBody>
          <a:bodyPr/>
          <a:lstStyle/>
          <a:p>
            <a:r>
              <a:rPr lang="en-US" dirty="0">
                <a:latin typeface="Arial Black" panose="020B0A04020102020204" pitchFamily="34" charset="0"/>
              </a:rPr>
              <a:t>The Law</a:t>
            </a:r>
          </a:p>
        </p:txBody>
      </p:sp>
      <p:sp>
        <p:nvSpPr>
          <p:cNvPr id="5" name="TextBox 4">
            <a:extLst>
              <a:ext uri="{FF2B5EF4-FFF2-40B4-BE49-F238E27FC236}">
                <a16:creationId xmlns:a16="http://schemas.microsoft.com/office/drawing/2014/main" id="{58B8D7FA-7E32-727B-B5BE-9EE0494CEE41}"/>
              </a:ext>
            </a:extLst>
          </p:cNvPr>
          <p:cNvSpPr txBox="1"/>
          <p:nvPr/>
        </p:nvSpPr>
        <p:spPr>
          <a:xfrm>
            <a:off x="1219200" y="2732086"/>
            <a:ext cx="9753600" cy="3200876"/>
          </a:xfrm>
          <a:prstGeom prst="rect">
            <a:avLst/>
          </a:prstGeom>
          <a:noFill/>
        </p:spPr>
        <p:txBody>
          <a:bodyPr wrap="square">
            <a:spAutoFit/>
          </a:bodyPr>
          <a:lstStyle/>
          <a:p>
            <a:pPr algn="ctr"/>
            <a:r>
              <a:rPr lang="en-US" sz="3200" b="1" i="1" dirty="0">
                <a:solidFill>
                  <a:srgbClr val="000000"/>
                </a:solidFill>
              </a:rPr>
              <a:t>…</a:t>
            </a:r>
            <a:r>
              <a:rPr lang="en-US" sz="3200" b="1" i="1" dirty="0">
                <a:solidFill>
                  <a:srgbClr val="000000"/>
                </a:solidFill>
                <a:effectLst/>
              </a:rPr>
              <a:t>And you shall write them on the doorposts of your house and on your gates, that your days and the days of your children may be multiplied in the land of which the Lord swore to your fathers to give them, </a:t>
            </a:r>
          </a:p>
          <a:p>
            <a:pPr algn="ctr"/>
            <a:r>
              <a:rPr lang="en-US" sz="3200" b="1" i="1" dirty="0">
                <a:solidFill>
                  <a:srgbClr val="000000"/>
                </a:solidFill>
                <a:effectLst/>
              </a:rPr>
              <a:t>like the days of the heavens above the earth.</a:t>
            </a:r>
            <a:r>
              <a:rPr lang="en-US" sz="3200" b="1" i="1" dirty="0">
                <a:solidFill>
                  <a:srgbClr val="000000"/>
                </a:solidFill>
              </a:rPr>
              <a:t>”</a:t>
            </a:r>
            <a:endParaRPr lang="en-US" sz="3200" b="1" i="1" dirty="0">
              <a:solidFill>
                <a:srgbClr val="000000"/>
              </a:solidFill>
              <a:effectLst/>
            </a:endParaRPr>
          </a:p>
          <a:p>
            <a:pPr algn="ctr"/>
            <a:endParaRPr lang="en-US" b="1" i="1" dirty="0">
              <a:solidFill>
                <a:srgbClr val="000000"/>
              </a:solidFill>
            </a:endParaRPr>
          </a:p>
          <a:p>
            <a:pPr algn="ctr"/>
            <a:r>
              <a:rPr lang="en-US" sz="2400" dirty="0">
                <a:solidFill>
                  <a:srgbClr val="000000"/>
                </a:solidFill>
                <a:effectLst/>
              </a:rPr>
              <a:t>Deuteronomy 11:18-21</a:t>
            </a:r>
          </a:p>
        </p:txBody>
      </p:sp>
    </p:spTree>
    <p:extLst>
      <p:ext uri="{BB962C8B-B14F-4D97-AF65-F5344CB8AC3E}">
        <p14:creationId xmlns:p14="http://schemas.microsoft.com/office/powerpoint/2010/main" val="162718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8E4B2-6020-70EF-96C3-D018F37D8745}"/>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7FE8F858-761A-2F30-7B52-0101C45A9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6949BD-6955-87A5-1878-1BEBBB5B3FAD}"/>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4" name="Title 3">
            <a:extLst>
              <a:ext uri="{FF2B5EF4-FFF2-40B4-BE49-F238E27FC236}">
                <a16:creationId xmlns:a16="http://schemas.microsoft.com/office/drawing/2014/main" id="{DA8085B2-3541-FD49-253B-52588A5142C9}"/>
              </a:ext>
            </a:extLst>
          </p:cNvPr>
          <p:cNvSpPr>
            <a:spLocks noGrp="1"/>
          </p:cNvSpPr>
          <p:nvPr>
            <p:ph type="title"/>
          </p:nvPr>
        </p:nvSpPr>
        <p:spPr>
          <a:xfrm>
            <a:off x="4028661" y="787692"/>
            <a:ext cx="3664226" cy="1325563"/>
          </a:xfrm>
        </p:spPr>
        <p:txBody>
          <a:bodyPr/>
          <a:lstStyle/>
          <a:p>
            <a:r>
              <a:rPr lang="en-US" dirty="0">
                <a:latin typeface="Arial Black" panose="020B0A04020102020204" pitchFamily="34" charset="0"/>
              </a:rPr>
              <a:t>The Law</a:t>
            </a:r>
          </a:p>
        </p:txBody>
      </p:sp>
      <p:sp>
        <p:nvSpPr>
          <p:cNvPr id="5" name="TextBox 4">
            <a:extLst>
              <a:ext uri="{FF2B5EF4-FFF2-40B4-BE49-F238E27FC236}">
                <a16:creationId xmlns:a16="http://schemas.microsoft.com/office/drawing/2014/main" id="{8FEEAD6F-9E7E-5347-002D-73502450F81A}"/>
              </a:ext>
            </a:extLst>
          </p:cNvPr>
          <p:cNvSpPr txBox="1"/>
          <p:nvPr/>
        </p:nvSpPr>
        <p:spPr>
          <a:xfrm>
            <a:off x="1219200" y="2732086"/>
            <a:ext cx="9753600" cy="3200876"/>
          </a:xfrm>
          <a:prstGeom prst="rect">
            <a:avLst/>
          </a:prstGeom>
          <a:noFill/>
        </p:spPr>
        <p:txBody>
          <a:bodyPr wrap="square">
            <a:spAutoFit/>
          </a:bodyPr>
          <a:lstStyle/>
          <a:p>
            <a:pPr algn="ctr"/>
            <a:r>
              <a:rPr lang="en-US" sz="3200" b="1" i="1" dirty="0">
                <a:solidFill>
                  <a:srgbClr val="000000"/>
                </a:solidFill>
                <a:effectLst/>
              </a:rPr>
              <a:t>“Now learn this parable from the fig tree: </a:t>
            </a:r>
          </a:p>
          <a:p>
            <a:pPr algn="ctr"/>
            <a:r>
              <a:rPr lang="en-US" sz="3200" b="1" i="1" dirty="0">
                <a:solidFill>
                  <a:srgbClr val="000000"/>
                </a:solidFill>
                <a:effectLst/>
              </a:rPr>
              <a:t>When its branch has already become tender and puts forth leaves, you know that summer is near. So you also, when you see all these things, know that it is near</a:t>
            </a:r>
          </a:p>
          <a:p>
            <a:pPr algn="ctr"/>
            <a:r>
              <a:rPr lang="en-US" sz="3200" b="1" i="1" dirty="0">
                <a:solidFill>
                  <a:srgbClr val="000000"/>
                </a:solidFill>
                <a:effectLst/>
              </a:rPr>
              <a:t>— at the doors!...</a:t>
            </a:r>
          </a:p>
          <a:p>
            <a:pPr algn="ctr"/>
            <a:endParaRPr lang="en-US" b="1" i="1" dirty="0">
              <a:solidFill>
                <a:srgbClr val="000000"/>
              </a:solidFill>
            </a:endParaRPr>
          </a:p>
          <a:p>
            <a:pPr algn="ctr"/>
            <a:r>
              <a:rPr lang="en-US" sz="2400" dirty="0">
                <a:solidFill>
                  <a:srgbClr val="000000"/>
                </a:solidFill>
                <a:effectLst/>
              </a:rPr>
              <a:t>Matthew 24:32-35</a:t>
            </a:r>
          </a:p>
        </p:txBody>
      </p:sp>
    </p:spTree>
    <p:extLst>
      <p:ext uri="{BB962C8B-B14F-4D97-AF65-F5344CB8AC3E}">
        <p14:creationId xmlns:p14="http://schemas.microsoft.com/office/powerpoint/2010/main" val="34623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C19D3-217D-7636-B74F-462BE544368D}"/>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78612B88-6F84-6DF2-03E3-9693D6067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634B2B-E2FF-BD30-9D4D-5E3014DA1DA7}"/>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4" name="Title 3">
            <a:extLst>
              <a:ext uri="{FF2B5EF4-FFF2-40B4-BE49-F238E27FC236}">
                <a16:creationId xmlns:a16="http://schemas.microsoft.com/office/drawing/2014/main" id="{DE542FC8-07C2-DC26-1505-4BB61EB5742C}"/>
              </a:ext>
            </a:extLst>
          </p:cNvPr>
          <p:cNvSpPr>
            <a:spLocks noGrp="1"/>
          </p:cNvSpPr>
          <p:nvPr>
            <p:ph type="title"/>
          </p:nvPr>
        </p:nvSpPr>
        <p:spPr>
          <a:xfrm>
            <a:off x="4028661" y="787692"/>
            <a:ext cx="3664226" cy="1325563"/>
          </a:xfrm>
        </p:spPr>
        <p:txBody>
          <a:bodyPr/>
          <a:lstStyle/>
          <a:p>
            <a:r>
              <a:rPr lang="en-US" dirty="0">
                <a:latin typeface="Arial Black" panose="020B0A04020102020204" pitchFamily="34" charset="0"/>
              </a:rPr>
              <a:t>The Law</a:t>
            </a:r>
          </a:p>
        </p:txBody>
      </p:sp>
      <p:sp>
        <p:nvSpPr>
          <p:cNvPr id="5" name="TextBox 4">
            <a:extLst>
              <a:ext uri="{FF2B5EF4-FFF2-40B4-BE49-F238E27FC236}">
                <a16:creationId xmlns:a16="http://schemas.microsoft.com/office/drawing/2014/main" id="{C5223D0D-ED63-D7CD-E2F5-251BB976570F}"/>
              </a:ext>
            </a:extLst>
          </p:cNvPr>
          <p:cNvSpPr txBox="1"/>
          <p:nvPr/>
        </p:nvSpPr>
        <p:spPr>
          <a:xfrm>
            <a:off x="1219200" y="2732086"/>
            <a:ext cx="9753600" cy="2708434"/>
          </a:xfrm>
          <a:prstGeom prst="rect">
            <a:avLst/>
          </a:prstGeom>
          <a:noFill/>
        </p:spPr>
        <p:txBody>
          <a:bodyPr wrap="square">
            <a:spAutoFit/>
          </a:bodyPr>
          <a:lstStyle/>
          <a:p>
            <a:pPr algn="ctr"/>
            <a:r>
              <a:rPr lang="en-US" sz="3200" b="1" i="1" dirty="0">
                <a:solidFill>
                  <a:srgbClr val="000000"/>
                </a:solidFill>
              </a:rPr>
              <a:t>…</a:t>
            </a:r>
            <a:r>
              <a:rPr lang="en-US" sz="3200" b="1" i="1" dirty="0">
                <a:solidFill>
                  <a:srgbClr val="000000"/>
                </a:solidFill>
                <a:effectLst/>
              </a:rPr>
              <a:t>Assuredly, I say to you, this generation will by no means pass away till all these things take place. </a:t>
            </a:r>
            <a:endParaRPr lang="en-US" sz="3200" b="1" i="1" dirty="0">
              <a:solidFill>
                <a:srgbClr val="000000"/>
              </a:solidFill>
            </a:endParaRPr>
          </a:p>
          <a:p>
            <a:pPr algn="ctr"/>
            <a:r>
              <a:rPr lang="en-US" sz="3200" b="1" i="1" dirty="0">
                <a:solidFill>
                  <a:srgbClr val="000000"/>
                </a:solidFill>
                <a:effectLst/>
              </a:rPr>
              <a:t>Heaven and earth will pass away, </a:t>
            </a:r>
          </a:p>
          <a:p>
            <a:pPr algn="ctr"/>
            <a:r>
              <a:rPr lang="en-US" sz="3200" b="1" i="1" dirty="0">
                <a:solidFill>
                  <a:srgbClr val="000000"/>
                </a:solidFill>
                <a:effectLst/>
              </a:rPr>
              <a:t>but My words will by no means pass away.</a:t>
            </a:r>
            <a:r>
              <a:rPr lang="en-US" sz="3200" b="1" i="1" dirty="0">
                <a:solidFill>
                  <a:srgbClr val="000000"/>
                </a:solidFill>
              </a:rPr>
              <a:t>”</a:t>
            </a:r>
            <a:endParaRPr lang="en-US" sz="3200" b="1" i="1" dirty="0">
              <a:solidFill>
                <a:srgbClr val="000000"/>
              </a:solidFill>
              <a:effectLst/>
            </a:endParaRPr>
          </a:p>
          <a:p>
            <a:pPr algn="ctr"/>
            <a:endParaRPr lang="en-US" b="1" i="1" dirty="0">
              <a:solidFill>
                <a:srgbClr val="000000"/>
              </a:solidFill>
            </a:endParaRPr>
          </a:p>
          <a:p>
            <a:pPr algn="ctr"/>
            <a:r>
              <a:rPr lang="en-US" sz="2400" dirty="0">
                <a:solidFill>
                  <a:srgbClr val="000000"/>
                </a:solidFill>
                <a:effectLst/>
              </a:rPr>
              <a:t>Matthew 24:32-35</a:t>
            </a:r>
          </a:p>
        </p:txBody>
      </p:sp>
    </p:spTree>
    <p:extLst>
      <p:ext uri="{BB962C8B-B14F-4D97-AF65-F5344CB8AC3E}">
        <p14:creationId xmlns:p14="http://schemas.microsoft.com/office/powerpoint/2010/main" val="146061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10D6-0A55-6F1E-3FC8-A0310165AFA1}"/>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E7F82A2F-6724-C18F-AD1C-E2DEA410F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DF9B1D-752B-0580-D5FA-EF8EA85D1BF4}"/>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4" name="Title 3">
            <a:extLst>
              <a:ext uri="{FF2B5EF4-FFF2-40B4-BE49-F238E27FC236}">
                <a16:creationId xmlns:a16="http://schemas.microsoft.com/office/drawing/2014/main" id="{E1DCF8E6-240E-BEE2-8AE8-51BA79A3E253}"/>
              </a:ext>
            </a:extLst>
          </p:cNvPr>
          <p:cNvSpPr>
            <a:spLocks noGrp="1"/>
          </p:cNvSpPr>
          <p:nvPr>
            <p:ph type="title"/>
          </p:nvPr>
        </p:nvSpPr>
        <p:spPr>
          <a:xfrm>
            <a:off x="4028661" y="787692"/>
            <a:ext cx="3664226" cy="1325563"/>
          </a:xfrm>
        </p:spPr>
        <p:txBody>
          <a:bodyPr/>
          <a:lstStyle/>
          <a:p>
            <a:r>
              <a:rPr lang="en-US" dirty="0">
                <a:latin typeface="Arial Black" panose="020B0A04020102020204" pitchFamily="34" charset="0"/>
              </a:rPr>
              <a:t>The Law</a:t>
            </a:r>
          </a:p>
        </p:txBody>
      </p:sp>
      <p:sp>
        <p:nvSpPr>
          <p:cNvPr id="6" name="TextBox 5">
            <a:extLst>
              <a:ext uri="{FF2B5EF4-FFF2-40B4-BE49-F238E27FC236}">
                <a16:creationId xmlns:a16="http://schemas.microsoft.com/office/drawing/2014/main" id="{C66A5F5B-0985-E891-7F63-63AD10856351}"/>
              </a:ext>
            </a:extLst>
          </p:cNvPr>
          <p:cNvSpPr txBox="1"/>
          <p:nvPr/>
        </p:nvSpPr>
        <p:spPr>
          <a:xfrm>
            <a:off x="1509932" y="3617651"/>
            <a:ext cx="9172135" cy="830997"/>
          </a:xfrm>
          <a:prstGeom prst="rect">
            <a:avLst/>
          </a:prstGeom>
          <a:noFill/>
        </p:spPr>
        <p:txBody>
          <a:bodyPr wrap="square">
            <a:spAutoFit/>
          </a:bodyPr>
          <a:lstStyle/>
          <a:p>
            <a:pPr algn="ctr"/>
            <a:r>
              <a:rPr lang="en-US" sz="4800" dirty="0">
                <a:ln>
                  <a:solidFill>
                    <a:schemeClr val="tx1"/>
                  </a:solidFill>
                </a:ln>
                <a:solidFill>
                  <a:srgbClr val="C00000"/>
                </a:solidFill>
                <a:effectLst/>
                <a:latin typeface="Arial Black" panose="020B0A04020102020204" pitchFamily="34" charset="0"/>
              </a:rPr>
              <a:t>John 12:44-50</a:t>
            </a:r>
          </a:p>
        </p:txBody>
      </p:sp>
    </p:spTree>
    <p:extLst>
      <p:ext uri="{BB962C8B-B14F-4D97-AF65-F5344CB8AC3E}">
        <p14:creationId xmlns:p14="http://schemas.microsoft.com/office/powerpoint/2010/main" val="18853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739CB-D1CB-6F5C-C8CB-B05A8FAC8E3D}"/>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7FF7CBC4-7F12-1DD1-9D0D-33C6EE85E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ED28CE-70B2-7EE8-9376-AF6FD48BD247}"/>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4" name="Title 3">
            <a:extLst>
              <a:ext uri="{FF2B5EF4-FFF2-40B4-BE49-F238E27FC236}">
                <a16:creationId xmlns:a16="http://schemas.microsoft.com/office/drawing/2014/main" id="{D04E9FF6-F3F0-2A46-9BC4-460110F651AF}"/>
              </a:ext>
            </a:extLst>
          </p:cNvPr>
          <p:cNvSpPr>
            <a:spLocks noGrp="1"/>
          </p:cNvSpPr>
          <p:nvPr>
            <p:ph type="title"/>
          </p:nvPr>
        </p:nvSpPr>
        <p:spPr>
          <a:xfrm>
            <a:off x="3392557" y="787692"/>
            <a:ext cx="7169425" cy="1325563"/>
          </a:xfrm>
        </p:spPr>
        <p:txBody>
          <a:bodyPr/>
          <a:lstStyle/>
          <a:p>
            <a:r>
              <a:rPr lang="en-US" dirty="0">
                <a:latin typeface="Arial Black" panose="020B0A04020102020204" pitchFamily="34" charset="0"/>
              </a:rPr>
              <a:t>Obedience to The Law</a:t>
            </a:r>
          </a:p>
        </p:txBody>
      </p:sp>
    </p:spTree>
    <p:extLst>
      <p:ext uri="{BB962C8B-B14F-4D97-AF65-F5344CB8AC3E}">
        <p14:creationId xmlns:p14="http://schemas.microsoft.com/office/powerpoint/2010/main" val="89821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B5E1B-E56D-9492-4D4C-720B144B1EF0}"/>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C3CDA768-A9A4-FFD5-5D9F-072F62F97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A8A1D7-7382-B3AA-E22B-7DBB55A2FCB6}"/>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4" name="Title 3">
            <a:extLst>
              <a:ext uri="{FF2B5EF4-FFF2-40B4-BE49-F238E27FC236}">
                <a16:creationId xmlns:a16="http://schemas.microsoft.com/office/drawing/2014/main" id="{282E9BB7-B922-4777-93A9-F3B3EE6C3279}"/>
              </a:ext>
            </a:extLst>
          </p:cNvPr>
          <p:cNvSpPr>
            <a:spLocks noGrp="1"/>
          </p:cNvSpPr>
          <p:nvPr>
            <p:ph type="title"/>
          </p:nvPr>
        </p:nvSpPr>
        <p:spPr>
          <a:xfrm>
            <a:off x="3392557" y="787692"/>
            <a:ext cx="7169425" cy="1325563"/>
          </a:xfrm>
        </p:spPr>
        <p:txBody>
          <a:bodyPr/>
          <a:lstStyle/>
          <a:p>
            <a:r>
              <a:rPr lang="en-US" dirty="0">
                <a:latin typeface="Arial Black" panose="020B0A04020102020204" pitchFamily="34" charset="0"/>
              </a:rPr>
              <a:t>Obedience to The Law</a:t>
            </a:r>
          </a:p>
        </p:txBody>
      </p:sp>
      <p:sp>
        <p:nvSpPr>
          <p:cNvPr id="5" name="TextBox 4">
            <a:extLst>
              <a:ext uri="{FF2B5EF4-FFF2-40B4-BE49-F238E27FC236}">
                <a16:creationId xmlns:a16="http://schemas.microsoft.com/office/drawing/2014/main" id="{082E7B19-F956-F845-58A6-915942E136CD}"/>
              </a:ext>
            </a:extLst>
          </p:cNvPr>
          <p:cNvSpPr txBox="1"/>
          <p:nvPr/>
        </p:nvSpPr>
        <p:spPr>
          <a:xfrm>
            <a:off x="1509932" y="3617651"/>
            <a:ext cx="9172135" cy="830997"/>
          </a:xfrm>
          <a:prstGeom prst="rect">
            <a:avLst/>
          </a:prstGeom>
          <a:noFill/>
        </p:spPr>
        <p:txBody>
          <a:bodyPr wrap="square">
            <a:spAutoFit/>
          </a:bodyPr>
          <a:lstStyle/>
          <a:p>
            <a:pPr algn="ctr"/>
            <a:r>
              <a:rPr lang="en-US" sz="4800" dirty="0">
                <a:ln>
                  <a:solidFill>
                    <a:schemeClr val="tx1"/>
                  </a:solidFill>
                </a:ln>
                <a:solidFill>
                  <a:srgbClr val="C00000"/>
                </a:solidFill>
                <a:effectLst/>
                <a:latin typeface="Arial Black" panose="020B0A04020102020204" pitchFamily="34" charset="0"/>
              </a:rPr>
              <a:t>Philippians 2:5-16</a:t>
            </a:r>
          </a:p>
        </p:txBody>
      </p:sp>
    </p:spTree>
    <p:extLst>
      <p:ext uri="{BB962C8B-B14F-4D97-AF65-F5344CB8AC3E}">
        <p14:creationId xmlns:p14="http://schemas.microsoft.com/office/powerpoint/2010/main" val="93800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20791-4590-03D8-1A78-2C48CDB2F42D}"/>
            </a:ext>
          </a:extLst>
        </p:cNvPr>
        <p:cNvGrpSpPr/>
        <p:nvPr/>
      </p:nvGrpSpPr>
      <p:grpSpPr>
        <a:xfrm>
          <a:off x="0" y="0"/>
          <a:ext cx="0" cy="0"/>
          <a:chOff x="0" y="0"/>
          <a:chExt cx="0" cy="0"/>
        </a:xfrm>
      </p:grpSpPr>
      <p:pic>
        <p:nvPicPr>
          <p:cNvPr id="4" name="Picture 2" descr="Stop Blank Sign In Red Octagon Vector Icon Stock Illustration - Download  Image Now - Stop Sign, Blank, Empty - iStock">
            <a:extLst>
              <a:ext uri="{FF2B5EF4-FFF2-40B4-BE49-F238E27FC236}">
                <a16:creationId xmlns:a16="http://schemas.microsoft.com/office/drawing/2014/main" id="{3F23E586-1C46-1C79-5619-95190F6E9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 y="324627"/>
            <a:ext cx="6287706" cy="59270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8C07BE-EDBD-1D54-00A4-B360FEC6AA0C}"/>
              </a:ext>
            </a:extLst>
          </p:cNvPr>
          <p:cNvSpPr txBox="1"/>
          <p:nvPr/>
        </p:nvSpPr>
        <p:spPr>
          <a:xfrm>
            <a:off x="195244" y="2300478"/>
            <a:ext cx="5711687" cy="1754326"/>
          </a:xfrm>
          <a:prstGeom prst="rect">
            <a:avLst/>
          </a:prstGeom>
          <a:noFill/>
        </p:spPr>
        <p:txBody>
          <a:bodyPr wrap="square" rtlCol="0">
            <a:spAutoFit/>
          </a:bodyPr>
          <a:lstStyle/>
          <a:p>
            <a:pPr algn="ctr"/>
            <a:r>
              <a:rPr lang="en-US" sz="54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54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Tree>
    <p:extLst>
      <p:ext uri="{BB962C8B-B14F-4D97-AF65-F5344CB8AC3E}">
        <p14:creationId xmlns:p14="http://schemas.microsoft.com/office/powerpoint/2010/main" val="3561890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8460-16B7-ED9B-0D4F-52AAA0A0D1C9}"/>
            </a:ext>
          </a:extLst>
        </p:cNvPr>
        <p:cNvGrpSpPr/>
        <p:nvPr/>
      </p:nvGrpSpPr>
      <p:grpSpPr>
        <a:xfrm>
          <a:off x="0" y="0"/>
          <a:ext cx="0" cy="0"/>
          <a:chOff x="0" y="0"/>
          <a:chExt cx="0" cy="0"/>
        </a:xfrm>
      </p:grpSpPr>
      <p:pic>
        <p:nvPicPr>
          <p:cNvPr id="2050" name="Picture 2" descr="Stop Blank Sign In Red Octagon Vector Icon Stock Illustration - Download  Image Now - Stop Sign, Blank, Empty - iStock">
            <a:extLst>
              <a:ext uri="{FF2B5EF4-FFF2-40B4-BE49-F238E27FC236}">
                <a16:creationId xmlns:a16="http://schemas.microsoft.com/office/drawing/2014/main" id="{E0418E20-D8BC-4458-0E0D-88B4801C9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 y="324627"/>
            <a:ext cx="6287706" cy="59270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D72601-E71D-A1ED-D41A-A87FFB5286B7}"/>
              </a:ext>
            </a:extLst>
          </p:cNvPr>
          <p:cNvSpPr txBox="1"/>
          <p:nvPr/>
        </p:nvSpPr>
        <p:spPr>
          <a:xfrm>
            <a:off x="195244" y="2300478"/>
            <a:ext cx="5711687" cy="1754326"/>
          </a:xfrm>
          <a:prstGeom prst="rect">
            <a:avLst/>
          </a:prstGeom>
          <a:noFill/>
        </p:spPr>
        <p:txBody>
          <a:bodyPr wrap="square" rtlCol="0">
            <a:spAutoFit/>
          </a:bodyPr>
          <a:lstStyle/>
          <a:p>
            <a:pPr algn="ctr"/>
            <a:r>
              <a:rPr lang="en-US" sz="54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54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3" name="TextBox 2">
            <a:extLst>
              <a:ext uri="{FF2B5EF4-FFF2-40B4-BE49-F238E27FC236}">
                <a16:creationId xmlns:a16="http://schemas.microsoft.com/office/drawing/2014/main" id="{EB4388E9-E610-52D1-8F2B-551193B925D8}"/>
              </a:ext>
            </a:extLst>
          </p:cNvPr>
          <p:cNvSpPr txBox="1"/>
          <p:nvPr/>
        </p:nvSpPr>
        <p:spPr>
          <a:xfrm>
            <a:off x="6194940" y="1518429"/>
            <a:ext cx="5801816" cy="1077218"/>
          </a:xfrm>
          <a:prstGeom prst="rect">
            <a:avLst/>
          </a:prstGeom>
          <a:noFill/>
        </p:spPr>
        <p:txBody>
          <a:bodyPr wrap="square" rtlCol="0">
            <a:spAutoFit/>
          </a:bodyPr>
          <a:lstStyle/>
          <a:p>
            <a:r>
              <a:rPr lang="en-US" sz="3200" dirty="0">
                <a:latin typeface="Arial Black" panose="020B0A04020102020204" pitchFamily="34" charset="0"/>
              </a:rPr>
              <a:t>- We all are the same</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42170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502AF-AB87-4227-48F5-F176FF02ED66}"/>
            </a:ext>
          </a:extLst>
        </p:cNvPr>
        <p:cNvGrpSpPr/>
        <p:nvPr/>
      </p:nvGrpSpPr>
      <p:grpSpPr>
        <a:xfrm>
          <a:off x="0" y="0"/>
          <a:ext cx="0" cy="0"/>
          <a:chOff x="0" y="0"/>
          <a:chExt cx="0" cy="0"/>
        </a:xfrm>
      </p:grpSpPr>
      <p:pic>
        <p:nvPicPr>
          <p:cNvPr id="2050" name="Picture 2" descr="Stop Blank Sign In Red Octagon Vector Icon Stock Illustration - Download  Image Now - Stop Sign, Blank, Empty - iStock">
            <a:extLst>
              <a:ext uri="{FF2B5EF4-FFF2-40B4-BE49-F238E27FC236}">
                <a16:creationId xmlns:a16="http://schemas.microsoft.com/office/drawing/2014/main" id="{D4AA40BE-FD2B-FCC8-6BFB-19434140D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 y="324627"/>
            <a:ext cx="6287706" cy="59270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637291-9540-9EE7-CC1A-B4AED2824B5E}"/>
              </a:ext>
            </a:extLst>
          </p:cNvPr>
          <p:cNvSpPr txBox="1"/>
          <p:nvPr/>
        </p:nvSpPr>
        <p:spPr>
          <a:xfrm>
            <a:off x="195244" y="2300478"/>
            <a:ext cx="5711687" cy="1754326"/>
          </a:xfrm>
          <a:prstGeom prst="rect">
            <a:avLst/>
          </a:prstGeom>
          <a:noFill/>
        </p:spPr>
        <p:txBody>
          <a:bodyPr wrap="square" rtlCol="0">
            <a:spAutoFit/>
          </a:bodyPr>
          <a:lstStyle/>
          <a:p>
            <a:pPr algn="ctr"/>
            <a:r>
              <a:rPr lang="en-US" sz="54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54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3" name="TextBox 2">
            <a:extLst>
              <a:ext uri="{FF2B5EF4-FFF2-40B4-BE49-F238E27FC236}">
                <a16:creationId xmlns:a16="http://schemas.microsoft.com/office/drawing/2014/main" id="{A36B532E-6D81-F6DC-0BB4-C67A1B5CB533}"/>
              </a:ext>
            </a:extLst>
          </p:cNvPr>
          <p:cNvSpPr txBox="1"/>
          <p:nvPr/>
        </p:nvSpPr>
        <p:spPr>
          <a:xfrm>
            <a:off x="6194940" y="1518429"/>
            <a:ext cx="5801816" cy="2554545"/>
          </a:xfrm>
          <a:prstGeom prst="rect">
            <a:avLst/>
          </a:prstGeom>
          <a:noFill/>
        </p:spPr>
        <p:txBody>
          <a:bodyPr wrap="square" rtlCol="0">
            <a:spAutoFit/>
          </a:bodyPr>
          <a:lstStyle/>
          <a:p>
            <a:r>
              <a:rPr lang="en-US" sz="3200" dirty="0">
                <a:latin typeface="Arial Black" panose="020B0A04020102020204" pitchFamily="34" charset="0"/>
              </a:rPr>
              <a:t>- We all are the same</a:t>
            </a:r>
          </a:p>
          <a:p>
            <a:endParaRPr lang="en-US" sz="3200" dirty="0">
              <a:latin typeface="Arial Black" panose="020B0A04020102020204" pitchFamily="34" charset="0"/>
            </a:endParaRPr>
          </a:p>
          <a:p>
            <a:r>
              <a:rPr lang="en-US" sz="3200" dirty="0">
                <a:latin typeface="Arial Black" panose="020B0A04020102020204" pitchFamily="34" charset="0"/>
              </a:rPr>
              <a:t>- We must know and 	  		obey the Law</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29011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49F20-E2E2-D6CA-B41B-9E5F98385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pic>
        <p:nvPicPr>
          <p:cNvPr id="7" name="Picture 6">
            <a:extLst>
              <a:ext uri="{FF2B5EF4-FFF2-40B4-BE49-F238E27FC236}">
                <a16:creationId xmlns:a16="http://schemas.microsoft.com/office/drawing/2014/main" id="{66CBC5E1-EA09-0D10-33F2-55665C01F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571" y="0"/>
            <a:ext cx="5858289" cy="6858000"/>
          </a:xfrm>
          <a:prstGeom prst="rect">
            <a:avLst/>
          </a:prstGeom>
        </p:spPr>
      </p:pic>
      <p:sp>
        <p:nvSpPr>
          <p:cNvPr id="8" name="Oval 7">
            <a:extLst>
              <a:ext uri="{FF2B5EF4-FFF2-40B4-BE49-F238E27FC236}">
                <a16:creationId xmlns:a16="http://schemas.microsoft.com/office/drawing/2014/main" id="{C4B8DA5F-3EE4-ADE4-D6CF-C24317007FC8}"/>
              </a:ext>
            </a:extLst>
          </p:cNvPr>
          <p:cNvSpPr/>
          <p:nvPr/>
        </p:nvSpPr>
        <p:spPr>
          <a:xfrm>
            <a:off x="4977848" y="2426116"/>
            <a:ext cx="6366013" cy="1324249"/>
          </a:xfrm>
          <a:prstGeom prst="ellipse">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C2F0CE2-D2B3-675D-1FDE-4E57E743D6AC}"/>
              </a:ext>
            </a:extLst>
          </p:cNvPr>
          <p:cNvSpPr/>
          <p:nvPr/>
        </p:nvSpPr>
        <p:spPr>
          <a:xfrm>
            <a:off x="4977848" y="4500082"/>
            <a:ext cx="6551543" cy="1324249"/>
          </a:xfrm>
          <a:prstGeom prst="ellipse">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1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535DD-1425-4284-884C-C401C0023FDB}"/>
            </a:ext>
          </a:extLst>
        </p:cNvPr>
        <p:cNvGrpSpPr/>
        <p:nvPr/>
      </p:nvGrpSpPr>
      <p:grpSpPr>
        <a:xfrm>
          <a:off x="0" y="0"/>
          <a:ext cx="0" cy="0"/>
          <a:chOff x="0" y="0"/>
          <a:chExt cx="0" cy="0"/>
        </a:xfrm>
      </p:grpSpPr>
      <p:pic>
        <p:nvPicPr>
          <p:cNvPr id="2050" name="Picture 2" descr="Stop Blank Sign In Red Octagon Vector Icon Stock Illustration - Download  Image Now - Stop Sign, Blank, Empty - iStock">
            <a:extLst>
              <a:ext uri="{FF2B5EF4-FFF2-40B4-BE49-F238E27FC236}">
                <a16:creationId xmlns:a16="http://schemas.microsoft.com/office/drawing/2014/main" id="{D90A46C3-21F7-4837-1B48-D9D2F43F2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 y="324627"/>
            <a:ext cx="6287706" cy="59270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C4C11A-6B82-DD6E-7037-5338A93620C8}"/>
              </a:ext>
            </a:extLst>
          </p:cNvPr>
          <p:cNvSpPr txBox="1"/>
          <p:nvPr/>
        </p:nvSpPr>
        <p:spPr>
          <a:xfrm>
            <a:off x="195244" y="2300478"/>
            <a:ext cx="5711687" cy="1754326"/>
          </a:xfrm>
          <a:prstGeom prst="rect">
            <a:avLst/>
          </a:prstGeom>
          <a:noFill/>
        </p:spPr>
        <p:txBody>
          <a:bodyPr wrap="square" rtlCol="0">
            <a:spAutoFit/>
          </a:bodyPr>
          <a:lstStyle/>
          <a:p>
            <a:pPr algn="ctr"/>
            <a:r>
              <a:rPr lang="en-US" sz="54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54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3" name="TextBox 2">
            <a:extLst>
              <a:ext uri="{FF2B5EF4-FFF2-40B4-BE49-F238E27FC236}">
                <a16:creationId xmlns:a16="http://schemas.microsoft.com/office/drawing/2014/main" id="{1AF45DFF-CD5B-3ABB-8412-FC37BAC0625C}"/>
              </a:ext>
            </a:extLst>
          </p:cNvPr>
          <p:cNvSpPr txBox="1"/>
          <p:nvPr/>
        </p:nvSpPr>
        <p:spPr>
          <a:xfrm>
            <a:off x="6194940" y="1518429"/>
            <a:ext cx="5801816" cy="3539430"/>
          </a:xfrm>
          <a:prstGeom prst="rect">
            <a:avLst/>
          </a:prstGeom>
          <a:noFill/>
        </p:spPr>
        <p:txBody>
          <a:bodyPr wrap="square" rtlCol="0">
            <a:spAutoFit/>
          </a:bodyPr>
          <a:lstStyle/>
          <a:p>
            <a:r>
              <a:rPr lang="en-US" sz="3200" dirty="0">
                <a:latin typeface="Arial Black" panose="020B0A04020102020204" pitchFamily="34" charset="0"/>
              </a:rPr>
              <a:t>- We all are the same</a:t>
            </a:r>
          </a:p>
          <a:p>
            <a:endParaRPr lang="en-US" sz="3200" dirty="0">
              <a:latin typeface="Arial Black" panose="020B0A04020102020204" pitchFamily="34" charset="0"/>
            </a:endParaRPr>
          </a:p>
          <a:p>
            <a:r>
              <a:rPr lang="en-US" sz="3200" dirty="0">
                <a:latin typeface="Arial Black" panose="020B0A04020102020204" pitchFamily="34" charset="0"/>
              </a:rPr>
              <a:t>- We must know and 			obey the Law</a:t>
            </a:r>
          </a:p>
          <a:p>
            <a:endParaRPr lang="en-US" sz="3200" dirty="0">
              <a:latin typeface="Arial Black" panose="020B0A04020102020204" pitchFamily="34" charset="0"/>
            </a:endParaRPr>
          </a:p>
          <a:p>
            <a:r>
              <a:rPr lang="en-US" sz="3200" dirty="0">
                <a:latin typeface="Arial Black" panose="020B0A04020102020204" pitchFamily="34" charset="0"/>
              </a:rPr>
              <a:t>- We must be obedient to  THAT LAW unto 	death!</a:t>
            </a:r>
          </a:p>
        </p:txBody>
      </p:sp>
    </p:spTree>
    <p:extLst>
      <p:ext uri="{BB962C8B-B14F-4D97-AF65-F5344CB8AC3E}">
        <p14:creationId xmlns:p14="http://schemas.microsoft.com/office/powerpoint/2010/main" val="243683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45CE0D-EF82-0F6E-6D51-82017739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pic>
        <p:nvPicPr>
          <p:cNvPr id="5" name="Picture 4">
            <a:extLst>
              <a:ext uri="{FF2B5EF4-FFF2-40B4-BE49-F238E27FC236}">
                <a16:creationId xmlns:a16="http://schemas.microsoft.com/office/drawing/2014/main" id="{BA378219-E7D5-F1B4-51ED-9FFE1FB8E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548" y="556592"/>
            <a:ext cx="6891131" cy="6082748"/>
          </a:xfrm>
          <a:prstGeom prst="rect">
            <a:avLst/>
          </a:prstGeom>
        </p:spPr>
      </p:pic>
      <p:sp>
        <p:nvSpPr>
          <p:cNvPr id="6" name="Oval 5">
            <a:extLst>
              <a:ext uri="{FF2B5EF4-FFF2-40B4-BE49-F238E27FC236}">
                <a16:creationId xmlns:a16="http://schemas.microsoft.com/office/drawing/2014/main" id="{068BEAC0-EDB6-5973-4E9B-51F74CAE7393}"/>
              </a:ext>
            </a:extLst>
          </p:cNvPr>
          <p:cNvSpPr/>
          <p:nvPr/>
        </p:nvSpPr>
        <p:spPr>
          <a:xfrm>
            <a:off x="5143500" y="2426116"/>
            <a:ext cx="7048500" cy="2005767"/>
          </a:xfrm>
          <a:prstGeom prst="ellipse">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9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785C8E4F-A84A-EAEC-6CB2-C109A6BDC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2CC2A8-8580-A994-84DF-6629CDA9C6D1}"/>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5" name="TextBox 4">
            <a:extLst>
              <a:ext uri="{FF2B5EF4-FFF2-40B4-BE49-F238E27FC236}">
                <a16:creationId xmlns:a16="http://schemas.microsoft.com/office/drawing/2014/main" id="{9565DB99-7B98-F246-00BC-53C5FC3DD0EE}"/>
              </a:ext>
            </a:extLst>
          </p:cNvPr>
          <p:cNvSpPr txBox="1"/>
          <p:nvPr/>
        </p:nvSpPr>
        <p:spPr>
          <a:xfrm>
            <a:off x="1664676" y="2237066"/>
            <a:ext cx="8862647" cy="3693319"/>
          </a:xfrm>
          <a:prstGeom prst="rect">
            <a:avLst/>
          </a:prstGeom>
          <a:noFill/>
        </p:spPr>
        <p:txBody>
          <a:bodyPr wrap="square">
            <a:spAutoFit/>
          </a:bodyPr>
          <a:lstStyle/>
          <a:p>
            <a:pPr algn="ctr"/>
            <a:r>
              <a:rPr lang="en-US" sz="3200" b="1" i="1" dirty="0">
                <a:solidFill>
                  <a:srgbClr val="000000"/>
                </a:solidFill>
                <a:effectLst/>
              </a:rPr>
              <a:t>“For there is no partiality with God.</a:t>
            </a:r>
          </a:p>
          <a:p>
            <a:pPr algn="ctr"/>
            <a:r>
              <a:rPr lang="en-US" sz="3200" b="1" i="1" dirty="0">
                <a:solidFill>
                  <a:srgbClr val="000000"/>
                </a:solidFill>
                <a:effectLst/>
              </a:rPr>
              <a:t>For as many as have sinned without law will also perish without law, and as many as have sinned in the law will be judged by the law for not the hearers of the law are just in the sight of God, but the doers of the law will be justified;”</a:t>
            </a:r>
          </a:p>
          <a:p>
            <a:pPr algn="ctr"/>
            <a:endParaRPr lang="en-US" b="1" i="1" dirty="0">
              <a:solidFill>
                <a:srgbClr val="000000"/>
              </a:solidFill>
            </a:endParaRPr>
          </a:p>
          <a:p>
            <a:pPr algn="ctr"/>
            <a:r>
              <a:rPr lang="en-US" sz="2400" dirty="0">
                <a:solidFill>
                  <a:srgbClr val="000000"/>
                </a:solidFill>
                <a:effectLst/>
              </a:rPr>
              <a:t>Romans 2:11-13</a:t>
            </a:r>
          </a:p>
        </p:txBody>
      </p:sp>
    </p:spTree>
    <p:extLst>
      <p:ext uri="{BB962C8B-B14F-4D97-AF65-F5344CB8AC3E}">
        <p14:creationId xmlns:p14="http://schemas.microsoft.com/office/powerpoint/2010/main" val="287935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C4A82-0AFA-2657-DF3E-045482EFDC58}"/>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5BD39C21-374B-3DB2-4D6D-1BB67A13F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1A729C-FDCD-32CA-1E37-1202FCF9BFAB}"/>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5" name="TextBox 4">
            <a:extLst>
              <a:ext uri="{FF2B5EF4-FFF2-40B4-BE49-F238E27FC236}">
                <a16:creationId xmlns:a16="http://schemas.microsoft.com/office/drawing/2014/main" id="{9DE1553B-181B-CE01-452C-E456D89C9EC8}"/>
              </a:ext>
            </a:extLst>
          </p:cNvPr>
          <p:cNvSpPr txBox="1"/>
          <p:nvPr/>
        </p:nvSpPr>
        <p:spPr>
          <a:xfrm>
            <a:off x="1509932" y="2827909"/>
            <a:ext cx="9172135" cy="3323987"/>
          </a:xfrm>
          <a:prstGeom prst="rect">
            <a:avLst/>
          </a:prstGeom>
          <a:noFill/>
        </p:spPr>
        <p:txBody>
          <a:bodyPr wrap="square">
            <a:spAutoFit/>
          </a:bodyPr>
          <a:lstStyle/>
          <a:p>
            <a:pPr algn="ctr"/>
            <a:r>
              <a:rPr lang="en-US" sz="4800" dirty="0">
                <a:ln>
                  <a:solidFill>
                    <a:schemeClr val="tx1"/>
                  </a:solidFill>
                </a:ln>
                <a:solidFill>
                  <a:srgbClr val="C00000"/>
                </a:solidFill>
                <a:effectLst/>
                <a:latin typeface="Arial Black" panose="020B0A04020102020204" pitchFamily="34" charset="0"/>
              </a:rPr>
              <a:t>Let us Understand that </a:t>
            </a:r>
          </a:p>
          <a:p>
            <a:pPr algn="ctr"/>
            <a:r>
              <a:rPr lang="en-US" sz="4800" dirty="0">
                <a:ln>
                  <a:solidFill>
                    <a:schemeClr val="tx1"/>
                  </a:solidFill>
                </a:ln>
                <a:solidFill>
                  <a:srgbClr val="C00000"/>
                </a:solidFill>
                <a:effectLst/>
                <a:latin typeface="Arial Black" panose="020B0A04020102020204" pitchFamily="34" charset="0"/>
              </a:rPr>
              <a:t>it wil</a:t>
            </a:r>
            <a:r>
              <a:rPr lang="en-US" sz="4800" dirty="0">
                <a:ln>
                  <a:solidFill>
                    <a:schemeClr val="tx1"/>
                  </a:solidFill>
                </a:ln>
                <a:solidFill>
                  <a:srgbClr val="C00000"/>
                </a:solidFill>
                <a:latin typeface="Arial Black" panose="020B0A04020102020204" pitchFamily="34" charset="0"/>
              </a:rPr>
              <a:t>l be by the </a:t>
            </a:r>
          </a:p>
          <a:p>
            <a:pPr algn="ctr"/>
            <a:r>
              <a:rPr lang="en-US" sz="6600" dirty="0">
                <a:ln>
                  <a:solidFill>
                    <a:schemeClr val="tx1"/>
                  </a:solidFill>
                </a:ln>
                <a:solidFill>
                  <a:srgbClr val="C00000"/>
                </a:solidFill>
                <a:latin typeface="Arial Black" panose="020B0A04020102020204" pitchFamily="34" charset="0"/>
              </a:rPr>
              <a:t>LAW</a:t>
            </a:r>
            <a:r>
              <a:rPr lang="en-US" sz="4800" dirty="0">
                <a:ln>
                  <a:solidFill>
                    <a:schemeClr val="tx1"/>
                  </a:solidFill>
                </a:ln>
                <a:solidFill>
                  <a:srgbClr val="C00000"/>
                </a:solidFill>
                <a:latin typeface="Arial Black" panose="020B0A04020102020204" pitchFamily="34" charset="0"/>
              </a:rPr>
              <a:t> </a:t>
            </a:r>
          </a:p>
          <a:p>
            <a:pPr algn="ctr"/>
            <a:r>
              <a:rPr lang="en-US" sz="4800" dirty="0">
                <a:ln>
                  <a:solidFill>
                    <a:schemeClr val="tx1"/>
                  </a:solidFill>
                </a:ln>
                <a:solidFill>
                  <a:srgbClr val="C00000"/>
                </a:solidFill>
                <a:latin typeface="Arial Black" panose="020B0A04020102020204" pitchFamily="34" charset="0"/>
              </a:rPr>
              <a:t>that we will be judged.</a:t>
            </a:r>
            <a:endParaRPr lang="en-US" sz="4800" dirty="0">
              <a:ln>
                <a:solidFill>
                  <a:schemeClr val="tx1"/>
                </a:solidFill>
              </a:ln>
              <a:solidFill>
                <a:srgbClr val="C00000"/>
              </a:solidFill>
              <a:effectLst/>
              <a:latin typeface="Arial Black" panose="020B0A04020102020204" pitchFamily="34" charset="0"/>
            </a:endParaRPr>
          </a:p>
        </p:txBody>
      </p:sp>
    </p:spTree>
    <p:extLst>
      <p:ext uri="{BB962C8B-B14F-4D97-AF65-F5344CB8AC3E}">
        <p14:creationId xmlns:p14="http://schemas.microsoft.com/office/powerpoint/2010/main" val="251236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FE051-2B19-D172-823D-5FDEBE034B7B}"/>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CFD8F8C9-D06B-689A-3ABE-18AF8FC17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CCC5A3-1EA6-7F06-6F09-9D52DDD3EF67}"/>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5" name="TextBox 4">
            <a:extLst>
              <a:ext uri="{FF2B5EF4-FFF2-40B4-BE49-F238E27FC236}">
                <a16:creationId xmlns:a16="http://schemas.microsoft.com/office/drawing/2014/main" id="{89645819-5033-472D-4FAF-1EEED7114901}"/>
              </a:ext>
            </a:extLst>
          </p:cNvPr>
          <p:cNvSpPr txBox="1"/>
          <p:nvPr/>
        </p:nvSpPr>
        <p:spPr>
          <a:xfrm>
            <a:off x="815008" y="2730385"/>
            <a:ext cx="10561983" cy="3600986"/>
          </a:xfrm>
          <a:prstGeom prst="rect">
            <a:avLst/>
          </a:prstGeom>
          <a:noFill/>
        </p:spPr>
        <p:txBody>
          <a:bodyPr wrap="square">
            <a:spAutoFit/>
          </a:bodyPr>
          <a:lstStyle/>
          <a:p>
            <a:pPr algn="ctr"/>
            <a:r>
              <a:rPr lang="en-US" sz="4800" dirty="0">
                <a:ln>
                  <a:solidFill>
                    <a:schemeClr val="tx1"/>
                  </a:solidFill>
                </a:ln>
                <a:solidFill>
                  <a:srgbClr val="C00000"/>
                </a:solidFill>
                <a:effectLst/>
                <a:latin typeface="Arial Black" panose="020B0A04020102020204" pitchFamily="34" charset="0"/>
              </a:rPr>
              <a:t>We must Understand what</a:t>
            </a:r>
            <a:endParaRPr lang="en-US" sz="4800" dirty="0">
              <a:ln>
                <a:solidFill>
                  <a:schemeClr val="tx1"/>
                </a:solidFill>
              </a:ln>
              <a:solidFill>
                <a:srgbClr val="C00000"/>
              </a:solidFill>
              <a:latin typeface="Arial Black" panose="020B0A04020102020204" pitchFamily="34" charset="0"/>
            </a:endParaRPr>
          </a:p>
          <a:p>
            <a:pPr algn="ctr"/>
            <a:r>
              <a:rPr lang="en-US" sz="6600" dirty="0">
                <a:ln>
                  <a:solidFill>
                    <a:schemeClr val="tx1"/>
                  </a:solidFill>
                </a:ln>
                <a:solidFill>
                  <a:srgbClr val="C00000"/>
                </a:solidFill>
                <a:latin typeface="Arial Black" panose="020B0A04020102020204" pitchFamily="34" charset="0"/>
              </a:rPr>
              <a:t>“THE LAW” </a:t>
            </a:r>
            <a:r>
              <a:rPr lang="en-US" sz="4800" dirty="0">
                <a:ln>
                  <a:solidFill>
                    <a:schemeClr val="tx1"/>
                  </a:solidFill>
                </a:ln>
                <a:solidFill>
                  <a:srgbClr val="C00000"/>
                </a:solidFill>
                <a:effectLst/>
                <a:latin typeface="Arial Black" panose="020B0A04020102020204" pitchFamily="34" charset="0"/>
              </a:rPr>
              <a:t>is, </a:t>
            </a:r>
          </a:p>
          <a:p>
            <a:pPr algn="ctr"/>
            <a:r>
              <a:rPr lang="en-US" sz="4800" dirty="0">
                <a:ln>
                  <a:solidFill>
                    <a:schemeClr val="tx1"/>
                  </a:solidFill>
                </a:ln>
                <a:solidFill>
                  <a:srgbClr val="C00000"/>
                </a:solidFill>
                <a:effectLst/>
                <a:latin typeface="Arial Black" panose="020B0A04020102020204" pitchFamily="34" charset="0"/>
              </a:rPr>
              <a:t>then we must</a:t>
            </a:r>
          </a:p>
          <a:p>
            <a:pPr algn="ctr"/>
            <a:r>
              <a:rPr lang="en-US" sz="6600" dirty="0">
                <a:ln>
                  <a:solidFill>
                    <a:schemeClr val="tx1"/>
                  </a:solidFill>
                </a:ln>
                <a:solidFill>
                  <a:srgbClr val="C00000"/>
                </a:solidFill>
                <a:latin typeface="Arial Black" panose="020B0A04020102020204" pitchFamily="34" charset="0"/>
              </a:rPr>
              <a:t>FOLLOW </a:t>
            </a:r>
            <a:r>
              <a:rPr lang="en-US" sz="4800" dirty="0">
                <a:ln>
                  <a:solidFill>
                    <a:schemeClr val="tx1"/>
                  </a:solidFill>
                </a:ln>
                <a:solidFill>
                  <a:srgbClr val="C00000"/>
                </a:solidFill>
                <a:effectLst/>
                <a:latin typeface="Arial Black" panose="020B0A04020102020204" pitchFamily="34" charset="0"/>
              </a:rPr>
              <a:t>it.</a:t>
            </a:r>
          </a:p>
        </p:txBody>
      </p:sp>
    </p:spTree>
    <p:extLst>
      <p:ext uri="{BB962C8B-B14F-4D97-AF65-F5344CB8AC3E}">
        <p14:creationId xmlns:p14="http://schemas.microsoft.com/office/powerpoint/2010/main" val="343151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heckerboard(across)">
                                      <p:cBhvr>
                                        <p:cTn id="13" dur="500"/>
                                        <p:tgtEl>
                                          <p:spTgt spid="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heckerboard(across)">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2F7A1-1E1C-A315-C941-DAC6C7FD3E34}"/>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DD339B21-177F-3CE2-8F72-87E5EB9F9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A59607-E260-81C3-91DE-4AC77B7B3C37}"/>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4" name="Title 3">
            <a:extLst>
              <a:ext uri="{FF2B5EF4-FFF2-40B4-BE49-F238E27FC236}">
                <a16:creationId xmlns:a16="http://schemas.microsoft.com/office/drawing/2014/main" id="{566B1C47-EB98-9E00-18F1-8989DB8354BB}"/>
              </a:ext>
            </a:extLst>
          </p:cNvPr>
          <p:cNvSpPr>
            <a:spLocks noGrp="1"/>
          </p:cNvSpPr>
          <p:nvPr>
            <p:ph type="title"/>
          </p:nvPr>
        </p:nvSpPr>
        <p:spPr>
          <a:xfrm>
            <a:off x="3273515" y="747936"/>
            <a:ext cx="6652363" cy="1325563"/>
          </a:xfrm>
        </p:spPr>
        <p:txBody>
          <a:bodyPr/>
          <a:lstStyle/>
          <a:p>
            <a:r>
              <a:rPr lang="en-US" dirty="0">
                <a:latin typeface="Arial Black" panose="020B0A04020102020204" pitchFamily="34" charset="0"/>
              </a:rPr>
              <a:t>We Are All the Same</a:t>
            </a:r>
          </a:p>
        </p:txBody>
      </p:sp>
    </p:spTree>
    <p:extLst>
      <p:ext uri="{BB962C8B-B14F-4D97-AF65-F5344CB8AC3E}">
        <p14:creationId xmlns:p14="http://schemas.microsoft.com/office/powerpoint/2010/main" val="335354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4E71-4FB7-6BF8-81D9-7CDEF05AA952}"/>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15C61E75-DEFC-3EC1-7DC1-75000028C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EE5E9C-5A63-76C1-51D9-D9E18B0F6D03}"/>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4" name="Title 3">
            <a:extLst>
              <a:ext uri="{FF2B5EF4-FFF2-40B4-BE49-F238E27FC236}">
                <a16:creationId xmlns:a16="http://schemas.microsoft.com/office/drawing/2014/main" id="{82EC39AF-01A5-1D4D-C313-C5CC5458F24D}"/>
              </a:ext>
            </a:extLst>
          </p:cNvPr>
          <p:cNvSpPr>
            <a:spLocks noGrp="1"/>
          </p:cNvSpPr>
          <p:nvPr>
            <p:ph type="title"/>
          </p:nvPr>
        </p:nvSpPr>
        <p:spPr>
          <a:xfrm>
            <a:off x="3048228" y="747936"/>
            <a:ext cx="6652363" cy="1325563"/>
          </a:xfrm>
        </p:spPr>
        <p:txBody>
          <a:bodyPr/>
          <a:lstStyle/>
          <a:p>
            <a:r>
              <a:rPr lang="en-US" dirty="0">
                <a:latin typeface="Arial Black" panose="020B0A04020102020204" pitchFamily="34" charset="0"/>
              </a:rPr>
              <a:t>We Are All the Same</a:t>
            </a:r>
          </a:p>
        </p:txBody>
      </p:sp>
      <p:sp>
        <p:nvSpPr>
          <p:cNvPr id="6" name="TextBox 5">
            <a:extLst>
              <a:ext uri="{FF2B5EF4-FFF2-40B4-BE49-F238E27FC236}">
                <a16:creationId xmlns:a16="http://schemas.microsoft.com/office/drawing/2014/main" id="{C7A581D7-45F5-586F-150E-D58D6F4895D7}"/>
              </a:ext>
            </a:extLst>
          </p:cNvPr>
          <p:cNvSpPr txBox="1"/>
          <p:nvPr/>
        </p:nvSpPr>
        <p:spPr>
          <a:xfrm>
            <a:off x="1509932" y="3657408"/>
            <a:ext cx="9172135" cy="830997"/>
          </a:xfrm>
          <a:prstGeom prst="rect">
            <a:avLst/>
          </a:prstGeom>
          <a:noFill/>
        </p:spPr>
        <p:txBody>
          <a:bodyPr wrap="square">
            <a:spAutoFit/>
          </a:bodyPr>
          <a:lstStyle/>
          <a:p>
            <a:pPr algn="ctr"/>
            <a:r>
              <a:rPr lang="en-US" sz="4800" dirty="0">
                <a:ln>
                  <a:solidFill>
                    <a:schemeClr val="tx1"/>
                  </a:solidFill>
                </a:ln>
                <a:solidFill>
                  <a:srgbClr val="C00000"/>
                </a:solidFill>
                <a:effectLst/>
                <a:latin typeface="Arial Black" panose="020B0A04020102020204" pitchFamily="34" charset="0"/>
              </a:rPr>
              <a:t>Romans 3:9-20</a:t>
            </a:r>
          </a:p>
        </p:txBody>
      </p:sp>
    </p:spTree>
    <p:extLst>
      <p:ext uri="{BB962C8B-B14F-4D97-AF65-F5344CB8AC3E}">
        <p14:creationId xmlns:p14="http://schemas.microsoft.com/office/powerpoint/2010/main" val="60631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62DCF-CDA3-7F1C-3381-29E15D0CAB05}"/>
            </a:ext>
          </a:extLst>
        </p:cNvPr>
        <p:cNvGrpSpPr/>
        <p:nvPr/>
      </p:nvGrpSpPr>
      <p:grpSpPr>
        <a:xfrm>
          <a:off x="0" y="0"/>
          <a:ext cx="0" cy="0"/>
          <a:chOff x="0" y="0"/>
          <a:chExt cx="0" cy="0"/>
        </a:xfrm>
      </p:grpSpPr>
      <p:pic>
        <p:nvPicPr>
          <p:cNvPr id="2" name="Picture 2" descr="Stop Blank Sign In Red Octagon Vector Icon Stock Illustration - Download  Image Now - Stop Sign, Blank, Empty - iStock">
            <a:extLst>
              <a:ext uri="{FF2B5EF4-FFF2-40B4-BE49-F238E27FC236}">
                <a16:creationId xmlns:a16="http://schemas.microsoft.com/office/drawing/2014/main" id="{05D6D83C-EF2C-608A-03E8-2602A12CE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7" y="274881"/>
            <a:ext cx="2409910" cy="2271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BD0B09-87D1-EACD-81B1-184ADD33942B}"/>
              </a:ext>
            </a:extLst>
          </p:cNvPr>
          <p:cNvSpPr txBox="1"/>
          <p:nvPr/>
        </p:nvSpPr>
        <p:spPr>
          <a:xfrm>
            <a:off x="638318" y="1056775"/>
            <a:ext cx="1906447" cy="707886"/>
          </a:xfrm>
          <a:prstGeom prst="rect">
            <a:avLst/>
          </a:prstGeom>
          <a:noFill/>
        </p:spPr>
        <p:txBody>
          <a:bodyPr wrap="square" rtlCol="0">
            <a:spAutoFit/>
          </a:bodyPr>
          <a:lstStyle/>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READ </a:t>
            </a:r>
          </a:p>
          <a:p>
            <a:pPr algn="ctr"/>
            <a:r>
              <a:rPr lang="en-US" sz="2000" dirty="0">
                <a:ln>
                  <a:solidFill>
                    <a:schemeClr val="tx1"/>
                  </a:solidFill>
                </a:ln>
                <a:solidFill>
                  <a:schemeClr val="bg1"/>
                </a:solidFill>
                <a:effectLst>
                  <a:outerShdw blurRad="50800" dist="38100" dir="2700000" algn="tl" rotWithShape="0">
                    <a:schemeClr val="tx1">
                      <a:alpha val="40000"/>
                    </a:schemeClr>
                  </a:outerShdw>
                </a:effectLst>
                <a:latin typeface="Arial Black" panose="020B0A04020102020204" pitchFamily="34" charset="0"/>
              </a:rPr>
              <a:t>CAREFULLY</a:t>
            </a:r>
          </a:p>
        </p:txBody>
      </p:sp>
      <p:sp>
        <p:nvSpPr>
          <p:cNvPr id="4" name="Title 3">
            <a:extLst>
              <a:ext uri="{FF2B5EF4-FFF2-40B4-BE49-F238E27FC236}">
                <a16:creationId xmlns:a16="http://schemas.microsoft.com/office/drawing/2014/main" id="{0711D71B-D5FE-0BA7-EF14-DEF2BE8ACA6A}"/>
              </a:ext>
            </a:extLst>
          </p:cNvPr>
          <p:cNvSpPr>
            <a:spLocks noGrp="1"/>
          </p:cNvSpPr>
          <p:nvPr>
            <p:ph type="title"/>
          </p:nvPr>
        </p:nvSpPr>
        <p:spPr>
          <a:xfrm>
            <a:off x="4028661" y="787692"/>
            <a:ext cx="3664226" cy="1325563"/>
          </a:xfrm>
        </p:spPr>
        <p:txBody>
          <a:bodyPr/>
          <a:lstStyle/>
          <a:p>
            <a:r>
              <a:rPr lang="en-US" dirty="0">
                <a:latin typeface="Arial Black" panose="020B0A04020102020204" pitchFamily="34" charset="0"/>
              </a:rPr>
              <a:t>The Law</a:t>
            </a:r>
          </a:p>
        </p:txBody>
      </p:sp>
    </p:spTree>
    <p:extLst>
      <p:ext uri="{BB962C8B-B14F-4D97-AF65-F5344CB8AC3E}">
        <p14:creationId xmlns:p14="http://schemas.microsoft.com/office/powerpoint/2010/main" val="536997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448</Words>
  <Application>Microsoft Office PowerPoint</Application>
  <PresentationFormat>Widescreen</PresentationFormat>
  <Paragraphs>87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We Are All the Same</vt:lpstr>
      <vt:lpstr>We Are All the Same</vt:lpstr>
      <vt:lpstr>The Law</vt:lpstr>
      <vt:lpstr>The Law</vt:lpstr>
      <vt:lpstr>The Law</vt:lpstr>
      <vt:lpstr>The Law</vt:lpstr>
      <vt:lpstr>The Law</vt:lpstr>
      <vt:lpstr>The Law</vt:lpstr>
      <vt:lpstr>Obedience to The Law</vt:lpstr>
      <vt:lpstr>Obedience to The Law</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Lenny</cp:lastModifiedBy>
  <cp:revision>4</cp:revision>
  <dcterms:created xsi:type="dcterms:W3CDTF">2024-03-08T19:50:32Z</dcterms:created>
  <dcterms:modified xsi:type="dcterms:W3CDTF">2024-03-10T02:17:47Z</dcterms:modified>
</cp:coreProperties>
</file>