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91" r:id="rId3"/>
    <p:sldId id="292" r:id="rId4"/>
    <p:sldId id="293" r:id="rId5"/>
    <p:sldId id="294" r:id="rId6"/>
    <p:sldId id="302" r:id="rId7"/>
    <p:sldId id="303" r:id="rId8"/>
    <p:sldId id="295" r:id="rId9"/>
    <p:sldId id="281" r:id="rId10"/>
    <p:sldId id="282" r:id="rId11"/>
    <p:sldId id="283" r:id="rId12"/>
    <p:sldId id="284" r:id="rId13"/>
    <p:sldId id="285" r:id="rId14"/>
    <p:sldId id="300" r:id="rId15"/>
    <p:sldId id="286" r:id="rId16"/>
    <p:sldId id="287" r:id="rId17"/>
    <p:sldId id="296" r:id="rId18"/>
    <p:sldId id="297" r:id="rId19"/>
    <p:sldId id="298" r:id="rId20"/>
    <p:sldId id="301" r:id="rId21"/>
    <p:sldId id="271"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F00"/>
    <a:srgbClr val="663300"/>
    <a:srgbClr val="82C5EE"/>
    <a:srgbClr val="03D7ED"/>
    <a:srgbClr val="2A421A"/>
    <a:srgbClr val="FFA521"/>
    <a:srgbClr val="FF9900"/>
    <a:srgbClr val="FF612F"/>
    <a:srgbClr val="FF4409"/>
    <a:srgbClr val="FFA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55058-3748-4789-932C-406F959161BA}"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203937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1249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8677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42825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55058-3748-4789-932C-406F959161BA}" type="datetimeFigureOut">
              <a:rPr lang="en-US" smtClean="0"/>
              <a:pPr/>
              <a:t>3/3/2024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111775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55058-3748-4789-932C-406F959161BA}"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06207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55058-3748-4789-932C-406F959161BA}" type="datetimeFigureOut">
              <a:rPr lang="en-US" smtClean="0"/>
              <a:pPr/>
              <a:t>3/3/2024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11028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55058-3748-4789-932C-406F959161BA}" type="datetimeFigureOut">
              <a:rPr lang="en-US" smtClean="0"/>
              <a:pPr/>
              <a:t>3/3/2024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0488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55058-3748-4789-932C-406F959161BA}" type="datetimeFigureOut">
              <a:rPr lang="en-US" smtClean="0"/>
              <a:pPr/>
              <a:t>3/3/2024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95912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361094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3/3/2024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val="26263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55058-3748-4789-932C-406F959161BA}" type="datetimeFigureOut">
              <a:rPr lang="en-US" smtClean="0"/>
              <a:pPr/>
              <a:t>3/3/2024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59F73-49C2-4E36-927E-F033D85C09C1}" type="slidenum">
              <a:rPr lang="en-US" smtClean="0"/>
              <a:pPr/>
              <a:t>‹#›</a:t>
            </a:fld>
            <a:endParaRPr lang="en-US"/>
          </a:p>
        </p:txBody>
      </p:sp>
    </p:spTree>
    <p:extLst>
      <p:ext uri="{BB962C8B-B14F-4D97-AF65-F5344CB8AC3E}">
        <p14:creationId xmlns:p14="http://schemas.microsoft.com/office/powerpoint/2010/main" val="71249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mage result for sunrise"/>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
        <p:nvSpPr>
          <p:cNvPr id="6" name="Rectangle 5"/>
          <p:cNvSpPr/>
          <p:nvPr/>
        </p:nvSpPr>
        <p:spPr>
          <a:xfrm>
            <a:off x="641025" y="495625"/>
            <a:ext cx="7261668" cy="156966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9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FORGIVENESS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irds free from ca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Rectangle 2"/>
          <p:cNvSpPr/>
          <p:nvPr/>
        </p:nvSpPr>
        <p:spPr>
          <a:xfrm>
            <a:off x="787616" y="248848"/>
            <a:ext cx="4158318"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Duty to Forgive…</a:t>
            </a:r>
          </a:p>
        </p:txBody>
      </p:sp>
      <p:sp>
        <p:nvSpPr>
          <p:cNvPr id="4" name="TextBox 3"/>
          <p:cNvSpPr txBox="1"/>
          <p:nvPr/>
        </p:nvSpPr>
        <p:spPr>
          <a:xfrm>
            <a:off x="5301587" y="3617844"/>
            <a:ext cx="6532605" cy="2585323"/>
          </a:xfrm>
          <a:prstGeom prst="rect">
            <a:avLst/>
          </a:prstGeom>
          <a:noFill/>
        </p:spPr>
        <p:txBody>
          <a:bodyPr wrap="square" rtlCol="0">
            <a:spAutoFit/>
          </a:bodyPr>
          <a:lstStyle/>
          <a:p>
            <a:pPr algn="ctr"/>
            <a:r>
              <a:rPr lang="en-US" sz="3200" b="1" i="1" dirty="0"/>
              <a:t>“Take heed to yourselves. If your brother sins against you, rebuke him; and if he repents, forgive him.”</a:t>
            </a:r>
          </a:p>
          <a:p>
            <a:pPr algn="ctr"/>
            <a:endParaRPr lang="en-US" b="1" i="1" dirty="0">
              <a:latin typeface="Corbel" pitchFamily="34" charset="0"/>
            </a:endParaRPr>
          </a:p>
          <a:p>
            <a:pPr algn="ctr"/>
            <a:r>
              <a:rPr lang="en-US" sz="2400" dirty="0"/>
              <a:t>Luke 17:3</a:t>
            </a:r>
          </a:p>
          <a:p>
            <a:pPr algn="ctr"/>
            <a:endParaRPr lang="en-US" sz="2400" i="1" dirty="0">
              <a:latin typeface="Corbe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irds free from ca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Rectangle 2"/>
          <p:cNvSpPr/>
          <p:nvPr/>
        </p:nvSpPr>
        <p:spPr>
          <a:xfrm>
            <a:off x="787616" y="248848"/>
            <a:ext cx="4158318"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Duty to Forgive…</a:t>
            </a:r>
          </a:p>
        </p:txBody>
      </p:sp>
      <p:sp>
        <p:nvSpPr>
          <p:cNvPr id="4" name="TextBox 3"/>
          <p:cNvSpPr txBox="1"/>
          <p:nvPr/>
        </p:nvSpPr>
        <p:spPr>
          <a:xfrm>
            <a:off x="5329880" y="3452518"/>
            <a:ext cx="6532605" cy="3077766"/>
          </a:xfrm>
          <a:prstGeom prst="rect">
            <a:avLst/>
          </a:prstGeom>
          <a:noFill/>
        </p:spPr>
        <p:txBody>
          <a:bodyPr wrap="square" rtlCol="0">
            <a:spAutoFit/>
          </a:bodyPr>
          <a:lstStyle/>
          <a:p>
            <a:pPr algn="ctr"/>
            <a:r>
              <a:rPr lang="en-US" sz="3200" b="1" i="1" dirty="0"/>
              <a:t>leave your gift there before the altar, and go your way. First be reconciled to your brother, and then come </a:t>
            </a:r>
          </a:p>
          <a:p>
            <a:pPr algn="ctr"/>
            <a:r>
              <a:rPr lang="en-US" sz="3200" b="1" i="1" dirty="0"/>
              <a:t>and offer your gift.”</a:t>
            </a:r>
          </a:p>
          <a:p>
            <a:pPr algn="ctr"/>
            <a:endParaRPr lang="en-US" b="1" i="1" dirty="0">
              <a:latin typeface="Corbel" pitchFamily="34" charset="0"/>
            </a:endParaRPr>
          </a:p>
          <a:p>
            <a:pPr algn="ctr"/>
            <a:r>
              <a:rPr lang="en-US" sz="2400" dirty="0"/>
              <a:t>Matthew 5:23-24</a:t>
            </a:r>
          </a:p>
          <a:p>
            <a:pPr algn="ctr"/>
            <a:endParaRPr lang="en-US" sz="2400" i="1" dirty="0">
              <a:latin typeface="Corbel" pitchFamily="34" charset="0"/>
            </a:endParaRPr>
          </a:p>
        </p:txBody>
      </p:sp>
      <p:sp>
        <p:nvSpPr>
          <p:cNvPr id="5" name="TextBox 4"/>
          <p:cNvSpPr txBox="1"/>
          <p:nvPr/>
        </p:nvSpPr>
        <p:spPr>
          <a:xfrm>
            <a:off x="329515" y="1149178"/>
            <a:ext cx="5461685" cy="2677656"/>
          </a:xfrm>
          <a:prstGeom prst="rect">
            <a:avLst/>
          </a:prstGeom>
          <a:noFill/>
        </p:spPr>
        <p:txBody>
          <a:bodyPr wrap="square" rtlCol="0">
            <a:spAutoFit/>
          </a:bodyPr>
          <a:lstStyle/>
          <a:p>
            <a:pPr algn="ctr"/>
            <a:r>
              <a:rPr lang="en-US" sz="3200" b="1" i="1" dirty="0"/>
              <a:t>“Therefore if you bring your gift to the altar, and there remember that your brother has something against you,… </a:t>
            </a:r>
          </a:p>
          <a:p>
            <a:pPr algn="ctr"/>
            <a:endParaRPr lang="en-US" sz="1600" b="1" i="1" dirty="0">
              <a:latin typeface="Corbel" pitchFamily="34" charset="0"/>
            </a:endParaRPr>
          </a:p>
          <a:p>
            <a:pPr algn="ctr"/>
            <a:endParaRPr lang="en-US" sz="2400" i="1" dirty="0">
              <a:latin typeface="Corbe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irds free from ca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Rectangle 2"/>
          <p:cNvSpPr/>
          <p:nvPr/>
        </p:nvSpPr>
        <p:spPr>
          <a:xfrm>
            <a:off x="787616" y="248848"/>
            <a:ext cx="4158318"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Duty to Forgive…</a:t>
            </a:r>
          </a:p>
        </p:txBody>
      </p:sp>
      <p:sp>
        <p:nvSpPr>
          <p:cNvPr id="4" name="TextBox 3"/>
          <p:cNvSpPr txBox="1"/>
          <p:nvPr/>
        </p:nvSpPr>
        <p:spPr>
          <a:xfrm>
            <a:off x="4679091" y="3432072"/>
            <a:ext cx="7512909" cy="3077766"/>
          </a:xfrm>
          <a:prstGeom prst="rect">
            <a:avLst/>
          </a:prstGeom>
          <a:noFill/>
        </p:spPr>
        <p:txBody>
          <a:bodyPr wrap="square" rtlCol="0">
            <a:spAutoFit/>
          </a:bodyPr>
          <a:lstStyle/>
          <a:p>
            <a:pPr algn="ctr"/>
            <a:r>
              <a:rPr lang="en-US" sz="3200" b="1" i="1" dirty="0"/>
              <a:t>“bearing with one another, and forgiving    one another, if anyone has a complaint 	against another; even as Christ forgave you, so you also must do.”</a:t>
            </a:r>
          </a:p>
          <a:p>
            <a:pPr algn="ctr"/>
            <a:endParaRPr lang="en-US" b="1" i="1" dirty="0">
              <a:latin typeface="Corbel" pitchFamily="34" charset="0"/>
            </a:endParaRPr>
          </a:p>
          <a:p>
            <a:pPr algn="ctr"/>
            <a:r>
              <a:rPr lang="en-US" sz="2400" dirty="0"/>
              <a:t>Colossians 3:13</a:t>
            </a:r>
          </a:p>
          <a:p>
            <a:pPr algn="ctr"/>
            <a:endParaRPr lang="en-US" sz="2400" i="1" dirty="0">
              <a:latin typeface="Corbe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forgiveness of God"/>
          <p:cNvPicPr>
            <a:picLocks noChangeAspect="1" noChangeArrowheads="1"/>
          </p:cNvPicPr>
          <p:nvPr/>
        </p:nvPicPr>
        <p:blipFill>
          <a:blip r:embed="rId2" cstate="print"/>
          <a:srcRect/>
          <a:stretch>
            <a:fillRect/>
          </a:stretch>
        </p:blipFill>
        <p:spPr bwMode="auto">
          <a:xfrm>
            <a:off x="0" y="1"/>
            <a:ext cx="12242450" cy="6858000"/>
          </a:xfrm>
          <a:prstGeom prst="rect">
            <a:avLst/>
          </a:prstGeom>
          <a:noFill/>
        </p:spPr>
      </p:pic>
      <p:sp>
        <p:nvSpPr>
          <p:cNvPr id="3" name="Rectangle 2"/>
          <p:cNvSpPr/>
          <p:nvPr/>
        </p:nvSpPr>
        <p:spPr>
          <a:xfrm>
            <a:off x="411486" y="257237"/>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3764692" y="1688757"/>
            <a:ext cx="7463481" cy="3170099"/>
          </a:xfrm>
          <a:prstGeom prst="rect">
            <a:avLst/>
          </a:prstGeom>
          <a:noFill/>
        </p:spPr>
        <p:txBody>
          <a:bodyPr wrap="square" rtlCol="0">
            <a:spAutoFit/>
          </a:bodyPr>
          <a:lstStyle/>
          <a:p>
            <a:pPr algn="ctr"/>
            <a:r>
              <a:rPr lang="en-US" sz="3200" b="1" i="1" dirty="0"/>
              <a:t>“Oh, do not remember former iniquities against us! Let Your tender mercies come speedily to meet us, For we have been brought very low.”</a:t>
            </a:r>
          </a:p>
          <a:p>
            <a:pPr algn="ctr"/>
            <a:endParaRPr lang="en-US" b="1" i="1" dirty="0">
              <a:latin typeface="Corbel" pitchFamily="34" charset="0"/>
            </a:endParaRPr>
          </a:p>
          <a:p>
            <a:pPr algn="ctr"/>
            <a:r>
              <a:rPr lang="en-US" sz="2400" dirty="0"/>
              <a:t>Psalm 79:8</a:t>
            </a:r>
          </a:p>
          <a:p>
            <a:pPr algn="ctr"/>
            <a:endParaRPr lang="en-US" sz="2400" i="1" dirty="0">
              <a:latin typeface="Corbe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416F-84E9-3D57-65CB-35C1FEB41DFB}"/>
            </a:ext>
          </a:extLst>
        </p:cNvPr>
        <p:cNvGrpSpPr/>
        <p:nvPr/>
      </p:nvGrpSpPr>
      <p:grpSpPr>
        <a:xfrm>
          <a:off x="0" y="0"/>
          <a:ext cx="0" cy="0"/>
          <a:chOff x="0" y="0"/>
          <a:chExt cx="0" cy="0"/>
        </a:xfrm>
      </p:grpSpPr>
      <p:pic>
        <p:nvPicPr>
          <p:cNvPr id="34818" name="Picture 2" descr="Image result for forgiveness of God">
            <a:extLst>
              <a:ext uri="{FF2B5EF4-FFF2-40B4-BE49-F238E27FC236}">
                <a16:creationId xmlns:a16="http://schemas.microsoft.com/office/drawing/2014/main" id="{231E5A2D-EABE-A83C-9F1F-02FD440E30B5}"/>
              </a:ext>
            </a:extLst>
          </p:cNvPr>
          <p:cNvPicPr>
            <a:picLocks noChangeAspect="1" noChangeArrowheads="1"/>
          </p:cNvPicPr>
          <p:nvPr/>
        </p:nvPicPr>
        <p:blipFill>
          <a:blip r:embed="rId2" cstate="print"/>
          <a:srcRect/>
          <a:stretch>
            <a:fillRect/>
          </a:stretch>
        </p:blipFill>
        <p:spPr bwMode="auto">
          <a:xfrm>
            <a:off x="0" y="1"/>
            <a:ext cx="12242450" cy="6858000"/>
          </a:xfrm>
          <a:prstGeom prst="rect">
            <a:avLst/>
          </a:prstGeom>
          <a:noFill/>
        </p:spPr>
      </p:pic>
      <p:sp>
        <p:nvSpPr>
          <p:cNvPr id="3" name="Rectangle 2">
            <a:extLst>
              <a:ext uri="{FF2B5EF4-FFF2-40B4-BE49-F238E27FC236}">
                <a16:creationId xmlns:a16="http://schemas.microsoft.com/office/drawing/2014/main" id="{2DC067FA-F1BB-3C61-0823-E39855EBA7B6}"/>
              </a:ext>
            </a:extLst>
          </p:cNvPr>
          <p:cNvSpPr/>
          <p:nvPr/>
        </p:nvSpPr>
        <p:spPr>
          <a:xfrm>
            <a:off x="411486" y="257237"/>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a:extLst>
              <a:ext uri="{FF2B5EF4-FFF2-40B4-BE49-F238E27FC236}">
                <a16:creationId xmlns:a16="http://schemas.microsoft.com/office/drawing/2014/main" id="{E4DC9234-B1F8-ED55-1D41-48EE5B8A4D4E}"/>
              </a:ext>
            </a:extLst>
          </p:cNvPr>
          <p:cNvSpPr txBox="1"/>
          <p:nvPr/>
        </p:nvSpPr>
        <p:spPr>
          <a:xfrm>
            <a:off x="3764692" y="1688757"/>
            <a:ext cx="7463481" cy="2585323"/>
          </a:xfrm>
          <a:prstGeom prst="rect">
            <a:avLst/>
          </a:prstGeom>
          <a:noFill/>
        </p:spPr>
        <p:txBody>
          <a:bodyPr wrap="square" rtlCol="0">
            <a:spAutoFit/>
          </a:bodyPr>
          <a:lstStyle/>
          <a:p>
            <a:pPr algn="ctr"/>
            <a:r>
              <a:rPr lang="en-US" sz="3200" b="1" i="1" dirty="0"/>
              <a:t>“So My heavenly Father also will do to you if each of you, from his heart, does not forgive his brother his trespasses.”</a:t>
            </a:r>
          </a:p>
          <a:p>
            <a:pPr algn="ctr"/>
            <a:endParaRPr lang="en-US" b="1" i="1" dirty="0">
              <a:latin typeface="Corbel" pitchFamily="34" charset="0"/>
            </a:endParaRPr>
          </a:p>
          <a:p>
            <a:pPr algn="ctr"/>
            <a:r>
              <a:rPr lang="en-US" sz="2400" dirty="0"/>
              <a:t>Matthew 18:35</a:t>
            </a:r>
          </a:p>
          <a:p>
            <a:pPr algn="ctr"/>
            <a:endParaRPr lang="en-US" sz="2400" i="1" dirty="0">
              <a:latin typeface="Corbel" pitchFamily="34" charset="0"/>
            </a:endParaRPr>
          </a:p>
        </p:txBody>
      </p:sp>
    </p:spTree>
    <p:extLst>
      <p:ext uri="{BB962C8B-B14F-4D97-AF65-F5344CB8AC3E}">
        <p14:creationId xmlns:p14="http://schemas.microsoft.com/office/powerpoint/2010/main" val="131278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forgiveness of God"/>
          <p:cNvPicPr>
            <a:picLocks noChangeAspect="1" noChangeArrowheads="1"/>
          </p:cNvPicPr>
          <p:nvPr/>
        </p:nvPicPr>
        <p:blipFill>
          <a:blip r:embed="rId2" cstate="print"/>
          <a:srcRect/>
          <a:stretch>
            <a:fillRect/>
          </a:stretch>
        </p:blipFill>
        <p:spPr bwMode="auto">
          <a:xfrm>
            <a:off x="0" y="1"/>
            <a:ext cx="12242450" cy="6858000"/>
          </a:xfrm>
          <a:prstGeom prst="rect">
            <a:avLst/>
          </a:prstGeom>
          <a:noFill/>
        </p:spPr>
      </p:pic>
      <p:sp>
        <p:nvSpPr>
          <p:cNvPr id="3" name="Rectangle 2"/>
          <p:cNvSpPr/>
          <p:nvPr/>
        </p:nvSpPr>
        <p:spPr>
          <a:xfrm>
            <a:off x="411486" y="257237"/>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3764692" y="1688757"/>
            <a:ext cx="7463481" cy="2677656"/>
          </a:xfrm>
          <a:prstGeom prst="rect">
            <a:avLst/>
          </a:prstGeom>
          <a:noFill/>
        </p:spPr>
        <p:txBody>
          <a:bodyPr wrap="square" rtlCol="0">
            <a:spAutoFit/>
          </a:bodyPr>
          <a:lstStyle/>
          <a:p>
            <a:pPr algn="ctr"/>
            <a:r>
              <a:rPr lang="en-US" sz="3200" b="1" i="1" dirty="0"/>
              <a:t>“For I will be merciful to their unrighteousness, and their sins and their lawless deeds I will remember no more.”</a:t>
            </a:r>
          </a:p>
          <a:p>
            <a:pPr algn="ctr"/>
            <a:endParaRPr lang="en-US" b="1" i="1" dirty="0">
              <a:latin typeface="Corbel" pitchFamily="34" charset="0"/>
            </a:endParaRPr>
          </a:p>
          <a:p>
            <a:pPr algn="ctr"/>
            <a:r>
              <a:rPr lang="en-US" sz="2400" dirty="0"/>
              <a:t>Hebrews 8:12</a:t>
            </a:r>
          </a:p>
          <a:p>
            <a:pPr algn="ctr"/>
            <a:endParaRPr lang="en-US" sz="2400" i="1" dirty="0">
              <a:latin typeface="Corbe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forgiveness of God"/>
          <p:cNvPicPr>
            <a:picLocks noChangeAspect="1" noChangeArrowheads="1"/>
          </p:cNvPicPr>
          <p:nvPr/>
        </p:nvPicPr>
        <p:blipFill>
          <a:blip r:embed="rId2" cstate="print"/>
          <a:srcRect/>
          <a:stretch>
            <a:fillRect/>
          </a:stretch>
        </p:blipFill>
        <p:spPr bwMode="auto">
          <a:xfrm>
            <a:off x="0" y="1"/>
            <a:ext cx="12242450" cy="6858000"/>
          </a:xfrm>
          <a:prstGeom prst="rect">
            <a:avLst/>
          </a:prstGeom>
          <a:noFill/>
        </p:spPr>
      </p:pic>
      <p:sp>
        <p:nvSpPr>
          <p:cNvPr id="3" name="Rectangle 2"/>
          <p:cNvSpPr/>
          <p:nvPr/>
        </p:nvSpPr>
        <p:spPr>
          <a:xfrm>
            <a:off x="411486" y="257237"/>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The Cost of Forgiveness…</a:t>
            </a:r>
          </a:p>
        </p:txBody>
      </p:sp>
      <p:sp>
        <p:nvSpPr>
          <p:cNvPr id="4" name="TextBox 3"/>
          <p:cNvSpPr txBox="1"/>
          <p:nvPr/>
        </p:nvSpPr>
        <p:spPr>
          <a:xfrm>
            <a:off x="3764692" y="1688757"/>
            <a:ext cx="7463481" cy="3170099"/>
          </a:xfrm>
          <a:prstGeom prst="rect">
            <a:avLst/>
          </a:prstGeom>
          <a:noFill/>
        </p:spPr>
        <p:txBody>
          <a:bodyPr wrap="square" rtlCol="0">
            <a:spAutoFit/>
          </a:bodyPr>
          <a:lstStyle/>
          <a:p>
            <a:pPr algn="ctr"/>
            <a:r>
              <a:rPr lang="en-US" sz="3200" b="1" i="1" dirty="0"/>
              <a:t>“But there shall by no means enter it anything that defiles, or causes an abomination or a lie, but only those who are written in the Lamb's Book of Life.”</a:t>
            </a:r>
          </a:p>
          <a:p>
            <a:pPr algn="ctr"/>
            <a:endParaRPr lang="en-US" b="1" i="1" dirty="0">
              <a:latin typeface="Corbel" pitchFamily="34" charset="0"/>
            </a:endParaRPr>
          </a:p>
          <a:p>
            <a:pPr algn="ctr"/>
            <a:r>
              <a:rPr lang="en-US" sz="2400" dirty="0"/>
              <a:t>Revelation 21:27</a:t>
            </a:r>
          </a:p>
          <a:p>
            <a:pPr algn="ctr"/>
            <a:endParaRPr lang="en-US" sz="2400" i="1" dirty="0">
              <a:latin typeface="Corbe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FC3167-18CE-A49A-6A43-696F0DF1B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5"/>
            <a:ext cx="12192000" cy="6964547"/>
          </a:xfrm>
          <a:prstGeom prst="rect">
            <a:avLst/>
          </a:prstGeom>
        </p:spPr>
      </p:pic>
      <p:sp>
        <p:nvSpPr>
          <p:cNvPr id="4" name="Rectangle 3">
            <a:extLst>
              <a:ext uri="{FF2B5EF4-FFF2-40B4-BE49-F238E27FC236}">
                <a16:creationId xmlns:a16="http://schemas.microsoft.com/office/drawing/2014/main" id="{93AA0F27-D36B-6CE9-307A-386F63A9D03D}"/>
              </a:ext>
            </a:extLst>
          </p:cNvPr>
          <p:cNvSpPr/>
          <p:nvPr/>
        </p:nvSpPr>
        <p:spPr>
          <a:xfrm>
            <a:off x="0" y="0"/>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The Cost of Forgiveness…</a:t>
            </a:r>
          </a:p>
        </p:txBody>
      </p:sp>
      <p:sp>
        <p:nvSpPr>
          <p:cNvPr id="5" name="TextBox 4">
            <a:extLst>
              <a:ext uri="{FF2B5EF4-FFF2-40B4-BE49-F238E27FC236}">
                <a16:creationId xmlns:a16="http://schemas.microsoft.com/office/drawing/2014/main" id="{54DA2D6A-0746-ED60-8C26-813F1F9804BF}"/>
              </a:ext>
            </a:extLst>
          </p:cNvPr>
          <p:cNvSpPr txBox="1"/>
          <p:nvPr/>
        </p:nvSpPr>
        <p:spPr>
          <a:xfrm>
            <a:off x="5280455" y="1153297"/>
            <a:ext cx="6730313" cy="3662541"/>
          </a:xfrm>
          <a:prstGeom prst="rect">
            <a:avLst/>
          </a:prstGeom>
          <a:noFill/>
        </p:spPr>
        <p:txBody>
          <a:bodyPr wrap="square" rtlCol="0">
            <a:spAutoFit/>
          </a:bodyPr>
          <a:lstStyle/>
          <a:p>
            <a:pPr algn="ctr"/>
            <a:r>
              <a:rPr lang="en-US" sz="3200" b="1" i="1" dirty="0"/>
              <a:t>“But we see Jesus, who was made a little lower than the angels, for the suffering of death crowned with glory and honor, that He, by the grace of God, might taste death for everyone.”</a:t>
            </a:r>
          </a:p>
          <a:p>
            <a:pPr algn="ctr"/>
            <a:endParaRPr lang="en-US" b="1" i="1" dirty="0"/>
          </a:p>
          <a:p>
            <a:pPr algn="ctr"/>
            <a:r>
              <a:rPr lang="en-US" sz="2400" dirty="0"/>
              <a:t>Hebrews 2:9</a:t>
            </a:r>
          </a:p>
          <a:p>
            <a:pPr algn="ctr"/>
            <a:endParaRPr lang="en-US" sz="2400" i="1" dirty="0">
              <a:latin typeface="Corbel" pitchFamily="34" charset="0"/>
            </a:endParaRPr>
          </a:p>
        </p:txBody>
      </p:sp>
    </p:spTree>
    <p:extLst>
      <p:ext uri="{BB962C8B-B14F-4D97-AF65-F5344CB8AC3E}">
        <p14:creationId xmlns:p14="http://schemas.microsoft.com/office/powerpoint/2010/main" val="290280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82ADC-7323-B8FD-BC9D-8AC25C84AE3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97BF8E-6D19-EC8C-AF6A-E8632422B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57391"/>
          </a:xfrm>
          <a:prstGeom prst="rect">
            <a:avLst/>
          </a:prstGeom>
        </p:spPr>
      </p:pic>
      <p:sp>
        <p:nvSpPr>
          <p:cNvPr id="4" name="Rectangle 3">
            <a:extLst>
              <a:ext uri="{FF2B5EF4-FFF2-40B4-BE49-F238E27FC236}">
                <a16:creationId xmlns:a16="http://schemas.microsoft.com/office/drawing/2014/main" id="{0A05D1D0-B7A3-C12D-257B-B6B373793423}"/>
              </a:ext>
            </a:extLst>
          </p:cNvPr>
          <p:cNvSpPr/>
          <p:nvPr/>
        </p:nvSpPr>
        <p:spPr>
          <a:xfrm>
            <a:off x="0" y="0"/>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The Cost of Forgiveness…</a:t>
            </a:r>
          </a:p>
        </p:txBody>
      </p:sp>
      <p:sp>
        <p:nvSpPr>
          <p:cNvPr id="2" name="TextBox 1">
            <a:extLst>
              <a:ext uri="{FF2B5EF4-FFF2-40B4-BE49-F238E27FC236}">
                <a16:creationId xmlns:a16="http://schemas.microsoft.com/office/drawing/2014/main" id="{345DB4DC-EC1C-9E37-D554-827E75DEFC19}"/>
              </a:ext>
            </a:extLst>
          </p:cNvPr>
          <p:cNvSpPr txBox="1"/>
          <p:nvPr/>
        </p:nvSpPr>
        <p:spPr>
          <a:xfrm>
            <a:off x="5280455" y="1153297"/>
            <a:ext cx="6730313" cy="3170099"/>
          </a:xfrm>
          <a:prstGeom prst="rect">
            <a:avLst/>
          </a:prstGeom>
          <a:noFill/>
        </p:spPr>
        <p:txBody>
          <a:bodyPr wrap="square" rtlCol="0">
            <a:spAutoFit/>
          </a:bodyPr>
          <a:lstStyle/>
          <a:p>
            <a:pPr algn="ctr"/>
            <a:r>
              <a:rPr lang="en-US" sz="3200" b="1" i="1" dirty="0"/>
              <a:t>“This is a faithful saying and worthy </a:t>
            </a:r>
          </a:p>
          <a:p>
            <a:pPr algn="ctr"/>
            <a:r>
              <a:rPr lang="en-US" sz="3200" b="1" i="1" dirty="0"/>
              <a:t>of all acceptance, that Christ Jesus came into the world to save sinners, </a:t>
            </a:r>
          </a:p>
          <a:p>
            <a:pPr algn="ctr"/>
            <a:r>
              <a:rPr lang="en-US" sz="3200" b="1" i="1" dirty="0"/>
              <a:t>of whom I am chief.”</a:t>
            </a:r>
          </a:p>
          <a:p>
            <a:pPr algn="ctr"/>
            <a:endParaRPr lang="en-US" b="1" i="1" dirty="0">
              <a:latin typeface="Corbel" pitchFamily="34" charset="0"/>
            </a:endParaRPr>
          </a:p>
          <a:p>
            <a:pPr algn="ctr"/>
            <a:r>
              <a:rPr lang="en-US" sz="2400" dirty="0"/>
              <a:t>1 Timothy 1:15</a:t>
            </a:r>
          </a:p>
          <a:p>
            <a:pPr algn="ctr"/>
            <a:endParaRPr lang="en-US" sz="2400" i="1" dirty="0">
              <a:latin typeface="Corbel" pitchFamily="34" charset="0"/>
            </a:endParaRPr>
          </a:p>
        </p:txBody>
      </p:sp>
    </p:spTree>
    <p:extLst>
      <p:ext uri="{BB962C8B-B14F-4D97-AF65-F5344CB8AC3E}">
        <p14:creationId xmlns:p14="http://schemas.microsoft.com/office/powerpoint/2010/main" val="2294368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87856-7BAA-EECC-9751-06FE9CA426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BEAC936-8B0E-BBD4-3956-A34FE7676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23652"/>
          </a:xfrm>
          <a:prstGeom prst="rect">
            <a:avLst/>
          </a:prstGeom>
        </p:spPr>
      </p:pic>
      <p:sp>
        <p:nvSpPr>
          <p:cNvPr id="4" name="Rectangle 3">
            <a:extLst>
              <a:ext uri="{FF2B5EF4-FFF2-40B4-BE49-F238E27FC236}">
                <a16:creationId xmlns:a16="http://schemas.microsoft.com/office/drawing/2014/main" id="{7E32F99C-CB14-28E5-9ED7-BB11802E21C2}"/>
              </a:ext>
            </a:extLst>
          </p:cNvPr>
          <p:cNvSpPr/>
          <p:nvPr/>
        </p:nvSpPr>
        <p:spPr>
          <a:xfrm>
            <a:off x="0" y="0"/>
            <a:ext cx="6224205"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The Cost of Forgiveness…</a:t>
            </a:r>
          </a:p>
        </p:txBody>
      </p:sp>
      <p:sp>
        <p:nvSpPr>
          <p:cNvPr id="5" name="TextBox 4">
            <a:extLst>
              <a:ext uri="{FF2B5EF4-FFF2-40B4-BE49-F238E27FC236}">
                <a16:creationId xmlns:a16="http://schemas.microsoft.com/office/drawing/2014/main" id="{E87C766C-F0E5-C1E0-407E-F7FFE7AF9D9B}"/>
              </a:ext>
            </a:extLst>
          </p:cNvPr>
          <p:cNvSpPr txBox="1"/>
          <p:nvPr/>
        </p:nvSpPr>
        <p:spPr>
          <a:xfrm>
            <a:off x="5280455" y="1153297"/>
            <a:ext cx="6730313" cy="4647426"/>
          </a:xfrm>
          <a:prstGeom prst="rect">
            <a:avLst/>
          </a:prstGeom>
          <a:noFill/>
        </p:spPr>
        <p:txBody>
          <a:bodyPr wrap="square" rtlCol="0">
            <a:spAutoFit/>
          </a:bodyPr>
          <a:lstStyle/>
          <a:p>
            <a:pPr algn="ctr"/>
            <a:r>
              <a:rPr lang="en-US" sz="3200" b="1" i="1" dirty="0"/>
              <a:t>“And whenever you stand praying, if you have anything against anyone, forgive him, that your Father in heaven may also forgive you your trespasses. But if you do not forgive, neither will your Father in heaven forgive your trespasses.”</a:t>
            </a:r>
          </a:p>
          <a:p>
            <a:pPr algn="ctr"/>
            <a:endParaRPr lang="en-US" b="1" i="1" dirty="0">
              <a:latin typeface="Corbel" pitchFamily="34" charset="0"/>
            </a:endParaRPr>
          </a:p>
          <a:p>
            <a:pPr algn="ctr"/>
            <a:r>
              <a:rPr lang="en-US" sz="2400" dirty="0"/>
              <a:t>Mark 11:25-26</a:t>
            </a:r>
          </a:p>
          <a:p>
            <a:pPr algn="ctr"/>
            <a:endParaRPr lang="en-US" sz="2400" i="1" dirty="0">
              <a:latin typeface="Corbel" pitchFamily="34" charset="0"/>
            </a:endParaRPr>
          </a:p>
        </p:txBody>
      </p:sp>
    </p:spTree>
    <p:extLst>
      <p:ext uri="{BB962C8B-B14F-4D97-AF65-F5344CB8AC3E}">
        <p14:creationId xmlns:p14="http://schemas.microsoft.com/office/powerpoint/2010/main" val="60969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42B4E8-B2B8-81D1-E7C4-F48E3842B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31757" cy="6858000"/>
          </a:xfrm>
          <a:prstGeom prst="rect">
            <a:avLst/>
          </a:prstGeom>
        </p:spPr>
      </p:pic>
      <p:sp>
        <p:nvSpPr>
          <p:cNvPr id="4" name="Rectangle 3">
            <a:extLst>
              <a:ext uri="{FF2B5EF4-FFF2-40B4-BE49-F238E27FC236}">
                <a16:creationId xmlns:a16="http://schemas.microsoft.com/office/drawing/2014/main" id="{C883B5AA-858B-9BA3-FBAD-3737A4C5EC44}"/>
              </a:ext>
            </a:extLst>
          </p:cNvPr>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Need to Forgive…</a:t>
            </a:r>
          </a:p>
        </p:txBody>
      </p:sp>
      <p:sp>
        <p:nvSpPr>
          <p:cNvPr id="5" name="TextBox 4">
            <a:extLst>
              <a:ext uri="{FF2B5EF4-FFF2-40B4-BE49-F238E27FC236}">
                <a16:creationId xmlns:a16="http://schemas.microsoft.com/office/drawing/2014/main" id="{FF5ECF85-AAAD-F394-B831-85E1DC89865B}"/>
              </a:ext>
            </a:extLst>
          </p:cNvPr>
          <p:cNvSpPr txBox="1"/>
          <p:nvPr/>
        </p:nvSpPr>
        <p:spPr>
          <a:xfrm>
            <a:off x="1309816" y="1418722"/>
            <a:ext cx="9036907" cy="1723549"/>
          </a:xfrm>
          <a:prstGeom prst="rect">
            <a:avLst/>
          </a:prstGeom>
          <a:noFill/>
        </p:spPr>
        <p:txBody>
          <a:bodyPr wrap="square" rtlCol="0">
            <a:spAutoFit/>
          </a:bodyPr>
          <a:lstStyle/>
          <a:p>
            <a:pPr algn="ctr"/>
            <a:r>
              <a:rPr lang="en-US" sz="3200" b="1" dirty="0"/>
              <a:t>"He who cannot forgive others breaks the bridge over which he must pass himself.“</a:t>
            </a:r>
          </a:p>
          <a:p>
            <a:pPr algn="ctr"/>
            <a:endParaRPr lang="en-US" b="1" dirty="0">
              <a:latin typeface="Corbel" pitchFamily="34" charset="0"/>
            </a:endParaRPr>
          </a:p>
          <a:p>
            <a:pPr algn="r"/>
            <a:r>
              <a:rPr lang="en-US" sz="2400" dirty="0">
                <a:latin typeface="Corbel" pitchFamily="34" charset="0"/>
              </a:rPr>
              <a:t>- George Herbert</a:t>
            </a:r>
          </a:p>
        </p:txBody>
      </p:sp>
    </p:spTree>
    <p:extLst>
      <p:ext uri="{BB962C8B-B14F-4D97-AF65-F5344CB8AC3E}">
        <p14:creationId xmlns:p14="http://schemas.microsoft.com/office/powerpoint/2010/main" val="303320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C831F-D8E8-E51A-A679-3B38488FF1E0}"/>
            </a:ext>
          </a:extLst>
        </p:cNvPr>
        <p:cNvGrpSpPr/>
        <p:nvPr/>
      </p:nvGrpSpPr>
      <p:grpSpPr>
        <a:xfrm>
          <a:off x="0" y="0"/>
          <a:ext cx="0" cy="0"/>
          <a:chOff x="0" y="0"/>
          <a:chExt cx="0" cy="0"/>
        </a:xfrm>
      </p:grpSpPr>
      <p:pic>
        <p:nvPicPr>
          <p:cNvPr id="24580" name="Picture 4" descr="Image result for sunrise">
            <a:extLst>
              <a:ext uri="{FF2B5EF4-FFF2-40B4-BE49-F238E27FC236}">
                <a16:creationId xmlns:a16="http://schemas.microsoft.com/office/drawing/2014/main" id="{DD865E9C-2AB9-1D93-9801-E2D22C03ACAE}"/>
              </a:ext>
            </a:extLst>
          </p:cNvPr>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
        <p:nvSpPr>
          <p:cNvPr id="6" name="Rectangle 5">
            <a:extLst>
              <a:ext uri="{FF2B5EF4-FFF2-40B4-BE49-F238E27FC236}">
                <a16:creationId xmlns:a16="http://schemas.microsoft.com/office/drawing/2014/main" id="{4C0F2F9D-70FF-DD85-097C-AC3BC2E6AED1}"/>
              </a:ext>
            </a:extLst>
          </p:cNvPr>
          <p:cNvSpPr/>
          <p:nvPr/>
        </p:nvSpPr>
        <p:spPr>
          <a:xfrm>
            <a:off x="641025" y="495625"/>
            <a:ext cx="7261668" cy="156966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9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FORGIVENESS</a:t>
            </a:r>
          </a:p>
        </p:txBody>
      </p:sp>
    </p:spTree>
    <p:extLst>
      <p:ext uri="{BB962C8B-B14F-4D97-AF65-F5344CB8AC3E}">
        <p14:creationId xmlns:p14="http://schemas.microsoft.com/office/powerpoint/2010/main" val="322959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Oval 1"/>
          <p:cNvSpPr/>
          <p:nvPr/>
        </p:nvSpPr>
        <p:spPr>
          <a:xfrm>
            <a:off x="10772775" y="5772150"/>
            <a:ext cx="771525" cy="352425"/>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END</a:t>
            </a:r>
          </a:p>
        </p:txBody>
      </p:sp>
    </p:spTree>
    <p:extLst>
      <p:ext uri="{BB962C8B-B14F-4D97-AF65-F5344CB8AC3E}">
        <p14:creationId xmlns:p14="http://schemas.microsoft.com/office/powerpoint/2010/main" val="53506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2DDE3-0000-3F2C-DBC2-412B4E3BB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298"/>
            <a:ext cx="12298017" cy="6815404"/>
          </a:xfrm>
          <a:prstGeom prst="rect">
            <a:avLst/>
          </a:prstGeom>
        </p:spPr>
      </p:pic>
      <p:sp>
        <p:nvSpPr>
          <p:cNvPr id="5" name="Rectangle 4">
            <a:extLst>
              <a:ext uri="{FF2B5EF4-FFF2-40B4-BE49-F238E27FC236}">
                <a16:creationId xmlns:a16="http://schemas.microsoft.com/office/drawing/2014/main" id="{099BBA2E-3992-5DD8-BAEE-7C707639FC84}"/>
              </a:ext>
            </a:extLst>
          </p:cNvPr>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Need to Forgive…</a:t>
            </a:r>
          </a:p>
        </p:txBody>
      </p:sp>
      <p:sp>
        <p:nvSpPr>
          <p:cNvPr id="6" name="TextBox 5">
            <a:extLst>
              <a:ext uri="{FF2B5EF4-FFF2-40B4-BE49-F238E27FC236}">
                <a16:creationId xmlns:a16="http://schemas.microsoft.com/office/drawing/2014/main" id="{F5BF0BED-3CA4-D6C2-DBD3-E670969DA334}"/>
              </a:ext>
            </a:extLst>
          </p:cNvPr>
          <p:cNvSpPr txBox="1"/>
          <p:nvPr/>
        </p:nvSpPr>
        <p:spPr>
          <a:xfrm>
            <a:off x="1433383" y="1567004"/>
            <a:ext cx="9036907" cy="2215991"/>
          </a:xfrm>
          <a:prstGeom prst="rect">
            <a:avLst/>
          </a:prstGeom>
          <a:noFill/>
        </p:spPr>
        <p:txBody>
          <a:bodyPr wrap="square" rtlCol="0">
            <a:spAutoFit/>
          </a:bodyPr>
          <a:lstStyle/>
          <a:p>
            <a:pPr algn="ctr"/>
            <a:r>
              <a:rPr lang="en-US" sz="3200" b="1" dirty="0"/>
              <a:t>“Doing injury puts you below your enemy; revenging one makes you even with him;  </a:t>
            </a:r>
          </a:p>
          <a:p>
            <a:pPr algn="ctr"/>
            <a:r>
              <a:rPr lang="en-US" sz="3200" b="1" dirty="0"/>
              <a:t>forgiving sets you above him.“</a:t>
            </a:r>
          </a:p>
          <a:p>
            <a:pPr algn="ctr"/>
            <a:endParaRPr lang="en-US" b="1" dirty="0">
              <a:latin typeface="Corbel" pitchFamily="34" charset="0"/>
            </a:endParaRPr>
          </a:p>
          <a:p>
            <a:pPr algn="ctr"/>
            <a:r>
              <a:rPr lang="en-US" sz="2400" dirty="0">
                <a:latin typeface="Corbel" pitchFamily="34" charset="0"/>
              </a:rPr>
              <a:t>- Benjamin Franklin</a:t>
            </a:r>
          </a:p>
        </p:txBody>
      </p:sp>
    </p:spTree>
    <p:extLst>
      <p:ext uri="{BB962C8B-B14F-4D97-AF65-F5344CB8AC3E}">
        <p14:creationId xmlns:p14="http://schemas.microsoft.com/office/powerpoint/2010/main" val="152678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8C2918-C293-887D-9826-940C73B68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B697289-19BA-90FB-BCB4-6ACB128FD662}"/>
              </a:ext>
            </a:extLst>
          </p:cNvPr>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Need to Forgive…</a:t>
            </a:r>
          </a:p>
        </p:txBody>
      </p:sp>
      <p:sp>
        <p:nvSpPr>
          <p:cNvPr id="5" name="TextBox 4">
            <a:extLst>
              <a:ext uri="{FF2B5EF4-FFF2-40B4-BE49-F238E27FC236}">
                <a16:creationId xmlns:a16="http://schemas.microsoft.com/office/drawing/2014/main" id="{9D6EE37F-68AE-1EB0-E8FE-D70BAEAE3122}"/>
              </a:ext>
            </a:extLst>
          </p:cNvPr>
          <p:cNvSpPr txBox="1"/>
          <p:nvPr/>
        </p:nvSpPr>
        <p:spPr>
          <a:xfrm>
            <a:off x="1280983" y="1580256"/>
            <a:ext cx="9630033" cy="1569660"/>
          </a:xfrm>
          <a:prstGeom prst="rect">
            <a:avLst/>
          </a:prstGeom>
          <a:noFill/>
        </p:spPr>
        <p:txBody>
          <a:bodyPr wrap="square" rtlCol="0">
            <a:spAutoFit/>
          </a:bodyPr>
          <a:lstStyle/>
          <a:p>
            <a:pPr algn="ctr"/>
            <a:r>
              <a:rPr lang="en-US" sz="3200" b="1" dirty="0"/>
              <a:t>Many a man will be lost, not because he was </a:t>
            </a:r>
          </a:p>
          <a:p>
            <a:pPr algn="ctr"/>
            <a:r>
              <a:rPr lang="en-US" sz="3200" b="1" dirty="0"/>
              <a:t>a liar, adulterer, or murderer,                                        </a:t>
            </a:r>
          </a:p>
          <a:p>
            <a:pPr algn="ctr"/>
            <a:r>
              <a:rPr lang="en-US" sz="3200" b="1" dirty="0"/>
              <a:t>but because he refused to forgive!</a:t>
            </a:r>
            <a:endParaRPr lang="en-US" sz="3200" dirty="0"/>
          </a:p>
        </p:txBody>
      </p:sp>
    </p:spTree>
    <p:extLst>
      <p:ext uri="{BB962C8B-B14F-4D97-AF65-F5344CB8AC3E}">
        <p14:creationId xmlns:p14="http://schemas.microsoft.com/office/powerpoint/2010/main" val="380727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B28C5-4D01-AF2B-E8BB-DA9A83578BD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4451CBC-D883-C265-BB09-9FDF0C3BB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1E3D138-A342-97CF-D985-4827E3B1D379}"/>
              </a:ext>
            </a:extLst>
          </p:cNvPr>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Need to Forgive…</a:t>
            </a:r>
          </a:p>
        </p:txBody>
      </p:sp>
      <p:sp>
        <p:nvSpPr>
          <p:cNvPr id="5" name="TextBox 4">
            <a:extLst>
              <a:ext uri="{FF2B5EF4-FFF2-40B4-BE49-F238E27FC236}">
                <a16:creationId xmlns:a16="http://schemas.microsoft.com/office/drawing/2014/main" id="{DAD5B4D3-C18B-8314-22C1-B56160B58E3E}"/>
              </a:ext>
            </a:extLst>
          </p:cNvPr>
          <p:cNvSpPr txBox="1"/>
          <p:nvPr/>
        </p:nvSpPr>
        <p:spPr>
          <a:xfrm>
            <a:off x="1480124" y="1540500"/>
            <a:ext cx="9231751" cy="2277547"/>
          </a:xfrm>
          <a:prstGeom prst="rect">
            <a:avLst/>
          </a:prstGeom>
          <a:noFill/>
        </p:spPr>
        <p:txBody>
          <a:bodyPr wrap="square" rtlCol="0">
            <a:spAutoFit/>
          </a:bodyPr>
          <a:lstStyle/>
          <a:p>
            <a:pPr algn="ctr"/>
            <a:r>
              <a:rPr lang="en-US" sz="3200" b="1" i="1" dirty="0"/>
              <a:t>“But the Scripture has confined all under sin,        </a:t>
            </a:r>
          </a:p>
          <a:p>
            <a:pPr algn="ctr"/>
            <a:r>
              <a:rPr lang="en-US" sz="3200" b="1" i="1" dirty="0"/>
              <a:t>that the promise by faith in Jesus Christ might be given to those who believe.”</a:t>
            </a:r>
          </a:p>
          <a:p>
            <a:pPr algn="ctr"/>
            <a:endParaRPr lang="en-US" b="1" i="1" dirty="0">
              <a:latin typeface="Corbel" pitchFamily="34" charset="0"/>
            </a:endParaRPr>
          </a:p>
          <a:p>
            <a:pPr algn="ctr"/>
            <a:r>
              <a:rPr lang="en-US" sz="2400" dirty="0"/>
              <a:t>Galatians 3:22</a:t>
            </a:r>
          </a:p>
        </p:txBody>
      </p:sp>
    </p:spTree>
    <p:extLst>
      <p:ext uri="{BB962C8B-B14F-4D97-AF65-F5344CB8AC3E}">
        <p14:creationId xmlns:p14="http://schemas.microsoft.com/office/powerpoint/2010/main" val="209258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0B76-CE5A-6679-8E1D-83F0F22B10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299033-817C-5347-5211-C59FA3E81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984C242-D0F7-98A2-F31E-435E4E356562}"/>
              </a:ext>
            </a:extLst>
          </p:cNvPr>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Need to Forgive…</a:t>
            </a:r>
          </a:p>
        </p:txBody>
      </p:sp>
      <p:sp>
        <p:nvSpPr>
          <p:cNvPr id="2" name="TextBox 1">
            <a:extLst>
              <a:ext uri="{FF2B5EF4-FFF2-40B4-BE49-F238E27FC236}">
                <a16:creationId xmlns:a16="http://schemas.microsoft.com/office/drawing/2014/main" id="{F92F5809-4FAA-58F0-2C77-6CF60F794833}"/>
              </a:ext>
            </a:extLst>
          </p:cNvPr>
          <p:cNvSpPr txBox="1"/>
          <p:nvPr/>
        </p:nvSpPr>
        <p:spPr>
          <a:xfrm>
            <a:off x="1194486" y="1395441"/>
            <a:ext cx="9803027" cy="3570208"/>
          </a:xfrm>
          <a:prstGeom prst="rect">
            <a:avLst/>
          </a:prstGeom>
          <a:noFill/>
        </p:spPr>
        <p:txBody>
          <a:bodyPr wrap="square" rtlCol="0">
            <a:spAutoFit/>
          </a:bodyPr>
          <a:lstStyle/>
          <a:p>
            <a:pPr algn="ctr"/>
            <a:r>
              <a:rPr lang="en-US" sz="3200" b="1" i="1" dirty="0"/>
              <a:t>“If we say that we have no sin, we deceive ourselves, and the truth is not in us. If we confess our sins, He is faithful and just to forgive us our sins and to cleanse us from all unrighteousness. If we say that we have not sinned, we make Him a liar, and His word is not in us.”</a:t>
            </a:r>
          </a:p>
          <a:p>
            <a:pPr algn="ctr"/>
            <a:endParaRPr lang="en-US" b="1" i="1" dirty="0"/>
          </a:p>
          <a:p>
            <a:r>
              <a:rPr lang="en-US" sz="2400" dirty="0"/>
              <a:t>			1 John 1:8-10</a:t>
            </a:r>
          </a:p>
          <a:p>
            <a:pPr algn="ctr"/>
            <a:endParaRPr lang="en-US" sz="2400" i="1" dirty="0">
              <a:latin typeface="Corbel" pitchFamily="34" charset="0"/>
            </a:endParaRPr>
          </a:p>
        </p:txBody>
      </p:sp>
    </p:spTree>
    <p:extLst>
      <p:ext uri="{BB962C8B-B14F-4D97-AF65-F5344CB8AC3E}">
        <p14:creationId xmlns:p14="http://schemas.microsoft.com/office/powerpoint/2010/main" val="347622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4595B-7858-65D6-CEE3-3B7484F6A21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6AABB0E-C13A-1B6A-990F-B39E6ECD1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3280252-EA5A-FF2F-53A6-3370D3796E3A}"/>
              </a:ext>
            </a:extLst>
          </p:cNvPr>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Need to Forgive…</a:t>
            </a:r>
          </a:p>
        </p:txBody>
      </p:sp>
      <p:sp>
        <p:nvSpPr>
          <p:cNvPr id="2" name="TextBox 1">
            <a:extLst>
              <a:ext uri="{FF2B5EF4-FFF2-40B4-BE49-F238E27FC236}">
                <a16:creationId xmlns:a16="http://schemas.microsoft.com/office/drawing/2014/main" id="{6A7D11B2-BFFD-5E4C-E54F-2E0EBEEF5CDB}"/>
              </a:ext>
            </a:extLst>
          </p:cNvPr>
          <p:cNvSpPr txBox="1"/>
          <p:nvPr/>
        </p:nvSpPr>
        <p:spPr>
          <a:xfrm>
            <a:off x="993913" y="1395441"/>
            <a:ext cx="10349947" cy="3077766"/>
          </a:xfrm>
          <a:prstGeom prst="rect">
            <a:avLst/>
          </a:prstGeom>
          <a:noFill/>
        </p:spPr>
        <p:txBody>
          <a:bodyPr wrap="square" rtlCol="0">
            <a:spAutoFit/>
          </a:bodyPr>
          <a:lstStyle/>
          <a:p>
            <a:pPr algn="ctr"/>
            <a:r>
              <a:rPr lang="en-US" sz="3200" b="1" i="1" dirty="0"/>
              <a:t>“Take heed to yourselves. If your brother sins against you, rebuke him; and if he repents, forgive him. And if he sins against you seven times in a day, and seven times in a day returns to you, saying, ‘I repent,’ you shall forgive him.”</a:t>
            </a:r>
          </a:p>
          <a:p>
            <a:pPr algn="ctr"/>
            <a:endParaRPr lang="en-US" b="1" i="1" dirty="0"/>
          </a:p>
          <a:p>
            <a:r>
              <a:rPr lang="en-US" sz="2400" dirty="0"/>
              <a:t>			            Luke 17:3-4</a:t>
            </a:r>
          </a:p>
          <a:p>
            <a:pPr algn="ctr"/>
            <a:endParaRPr lang="en-US" sz="2400" i="1" dirty="0">
              <a:latin typeface="Corbel" pitchFamily="34" charset="0"/>
            </a:endParaRPr>
          </a:p>
        </p:txBody>
      </p:sp>
    </p:spTree>
    <p:extLst>
      <p:ext uri="{BB962C8B-B14F-4D97-AF65-F5344CB8AC3E}">
        <p14:creationId xmlns:p14="http://schemas.microsoft.com/office/powerpoint/2010/main" val="424595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B34DF-0BD9-B0BF-545F-3B157AF537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4904B1-92E8-81F4-4850-BA1949EA8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C69DFE7-48CF-DD12-3198-D7EFD65547DA}"/>
              </a:ext>
            </a:extLst>
          </p:cNvPr>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Need to Forgive…</a:t>
            </a:r>
          </a:p>
        </p:txBody>
      </p:sp>
      <p:sp>
        <p:nvSpPr>
          <p:cNvPr id="2" name="TextBox 1">
            <a:extLst>
              <a:ext uri="{FF2B5EF4-FFF2-40B4-BE49-F238E27FC236}">
                <a16:creationId xmlns:a16="http://schemas.microsoft.com/office/drawing/2014/main" id="{538E1364-18E7-E8DA-56EA-62DA91E29E10}"/>
              </a:ext>
            </a:extLst>
          </p:cNvPr>
          <p:cNvSpPr txBox="1"/>
          <p:nvPr/>
        </p:nvSpPr>
        <p:spPr>
          <a:xfrm>
            <a:off x="921026" y="2031545"/>
            <a:ext cx="10349947" cy="2092881"/>
          </a:xfrm>
          <a:prstGeom prst="rect">
            <a:avLst/>
          </a:prstGeom>
          <a:noFill/>
        </p:spPr>
        <p:txBody>
          <a:bodyPr wrap="square" rtlCol="0">
            <a:spAutoFit/>
          </a:bodyPr>
          <a:lstStyle/>
          <a:p>
            <a:pPr algn="ctr"/>
            <a:r>
              <a:rPr lang="en-US" sz="3200" b="1" i="1" dirty="0"/>
              <a:t>“Jesus said to him, “I do not say to you, up to seven times, but up to seventy times seven.”</a:t>
            </a:r>
          </a:p>
          <a:p>
            <a:pPr algn="ctr"/>
            <a:endParaRPr lang="en-US" b="1" i="1" dirty="0"/>
          </a:p>
          <a:p>
            <a:r>
              <a:rPr lang="en-US" sz="2400" dirty="0"/>
              <a:t>			                  Matthew 18:22</a:t>
            </a:r>
          </a:p>
          <a:p>
            <a:pPr algn="ctr"/>
            <a:endParaRPr lang="en-US" sz="2400" i="1" dirty="0">
              <a:latin typeface="Corbel" pitchFamily="34" charset="0"/>
            </a:endParaRPr>
          </a:p>
        </p:txBody>
      </p:sp>
    </p:spTree>
    <p:extLst>
      <p:ext uri="{BB962C8B-B14F-4D97-AF65-F5344CB8AC3E}">
        <p14:creationId xmlns:p14="http://schemas.microsoft.com/office/powerpoint/2010/main" val="61799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12890-C46B-9EFE-966E-C2ABE6D056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69EE727-928D-0E53-032C-17033C7B3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0DEB3DA-8162-7E18-DB23-93D77B421041}"/>
              </a:ext>
            </a:extLst>
          </p:cNvPr>
          <p:cNvSpPr/>
          <p:nvPr/>
        </p:nvSpPr>
        <p:spPr>
          <a:xfrm>
            <a:off x="727502" y="248848"/>
            <a:ext cx="4278544"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Need to Forgive…</a:t>
            </a:r>
          </a:p>
        </p:txBody>
      </p:sp>
      <p:sp>
        <p:nvSpPr>
          <p:cNvPr id="5" name="TextBox 4">
            <a:extLst>
              <a:ext uri="{FF2B5EF4-FFF2-40B4-BE49-F238E27FC236}">
                <a16:creationId xmlns:a16="http://schemas.microsoft.com/office/drawing/2014/main" id="{71F5EB12-0631-0FB9-129A-0788F6C8B183}"/>
              </a:ext>
            </a:extLst>
          </p:cNvPr>
          <p:cNvSpPr txBox="1"/>
          <p:nvPr/>
        </p:nvSpPr>
        <p:spPr>
          <a:xfrm>
            <a:off x="1663148" y="1421945"/>
            <a:ext cx="8865704" cy="3077766"/>
          </a:xfrm>
          <a:prstGeom prst="rect">
            <a:avLst/>
          </a:prstGeom>
          <a:noFill/>
        </p:spPr>
        <p:txBody>
          <a:bodyPr wrap="square" rtlCol="0">
            <a:spAutoFit/>
          </a:bodyPr>
          <a:lstStyle/>
          <a:p>
            <a:pPr algn="ctr"/>
            <a:r>
              <a:rPr lang="en-US" sz="3200" b="1" i="1" dirty="0"/>
              <a:t>“For if you forgive men their trespasses, </a:t>
            </a:r>
          </a:p>
          <a:p>
            <a:pPr algn="ctr"/>
            <a:r>
              <a:rPr lang="en-US" sz="3200" b="1" i="1" dirty="0"/>
              <a:t>your heavenly Father will also forgive you. </a:t>
            </a:r>
          </a:p>
          <a:p>
            <a:pPr algn="ctr"/>
            <a:r>
              <a:rPr lang="en-US" sz="3200" b="1" i="1" dirty="0"/>
              <a:t>"But if you do not forgive men their trespasses, neither will your Father forgive your trespasses.”</a:t>
            </a:r>
          </a:p>
          <a:p>
            <a:pPr algn="ctr"/>
            <a:endParaRPr lang="en-US" b="1" i="1" dirty="0">
              <a:latin typeface="Corbel" pitchFamily="34" charset="0"/>
            </a:endParaRPr>
          </a:p>
          <a:p>
            <a:pPr algn="ctr"/>
            <a:r>
              <a:rPr lang="en-US" sz="2400" dirty="0"/>
              <a:t>Matthew 6:14-15</a:t>
            </a:r>
          </a:p>
          <a:p>
            <a:pPr algn="ctr"/>
            <a:endParaRPr lang="en-US" sz="2400" i="1" dirty="0">
              <a:latin typeface="Corbel" pitchFamily="34" charset="0"/>
            </a:endParaRPr>
          </a:p>
        </p:txBody>
      </p:sp>
    </p:spTree>
    <p:extLst>
      <p:ext uri="{BB962C8B-B14F-4D97-AF65-F5344CB8AC3E}">
        <p14:creationId xmlns:p14="http://schemas.microsoft.com/office/powerpoint/2010/main" val="1654955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birds free from cage"/>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3" name="Rectangle 2"/>
          <p:cNvSpPr/>
          <p:nvPr/>
        </p:nvSpPr>
        <p:spPr>
          <a:xfrm>
            <a:off x="787616" y="248848"/>
            <a:ext cx="4158318"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cap="none" spc="0" dirty="0">
                <a:ln>
                  <a:prstDash val="solid"/>
                </a:ln>
                <a:effectLst>
                  <a:outerShdw blurRad="88000" dist="50800" dir="5040000" algn="tl">
                    <a:schemeClr val="accent4">
                      <a:tint val="80000"/>
                      <a:satMod val="250000"/>
                      <a:alpha val="45000"/>
                    </a:schemeClr>
                  </a:outerShdw>
                </a:effectLst>
              </a:rPr>
              <a:t>Duty to Forgive…</a:t>
            </a:r>
          </a:p>
        </p:txBody>
      </p:sp>
      <p:sp>
        <p:nvSpPr>
          <p:cNvPr id="4" name="TextBox 3"/>
          <p:cNvSpPr txBox="1"/>
          <p:nvPr/>
        </p:nvSpPr>
        <p:spPr>
          <a:xfrm>
            <a:off x="5239265" y="3534032"/>
            <a:ext cx="6952735" cy="3046988"/>
          </a:xfrm>
          <a:prstGeom prst="rect">
            <a:avLst/>
          </a:prstGeom>
          <a:noFill/>
        </p:spPr>
        <p:txBody>
          <a:bodyPr wrap="square" rtlCol="0">
            <a:spAutoFit/>
          </a:bodyPr>
          <a:lstStyle/>
          <a:p>
            <a:pPr algn="ctr"/>
            <a:r>
              <a:rPr lang="en-US" sz="3200" b="1" i="1" dirty="0">
                <a:latin typeface="Corbel" pitchFamily="34" charset="0"/>
              </a:rPr>
              <a:t>“</a:t>
            </a:r>
            <a:r>
              <a:rPr lang="en-US" sz="3200" b="1" i="1" dirty="0"/>
              <a:t>Moreover if your brother sins against you, go and tell him his fault between you and him alone. If he hears you,   you have gained your brother.”</a:t>
            </a:r>
          </a:p>
          <a:p>
            <a:pPr algn="ctr"/>
            <a:endParaRPr lang="en-US" sz="1600" b="1" i="1" dirty="0"/>
          </a:p>
          <a:p>
            <a:pPr algn="ctr"/>
            <a:r>
              <a:rPr lang="en-US" sz="2400" dirty="0"/>
              <a:t>Matthew 18:15</a:t>
            </a:r>
          </a:p>
          <a:p>
            <a:pPr algn="ctr"/>
            <a:endParaRPr lang="en-US" sz="2400" i="1" dirty="0">
              <a:latin typeface="Corbe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784</Words>
  <Application>Microsoft Office PowerPoint</Application>
  <PresentationFormat>Widescreen</PresentationFormat>
  <Paragraphs>87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Lenny</cp:lastModifiedBy>
  <cp:revision>135</cp:revision>
  <dcterms:created xsi:type="dcterms:W3CDTF">2016-09-07T01:24:21Z</dcterms:created>
  <dcterms:modified xsi:type="dcterms:W3CDTF">2024-03-03T19:19:07Z</dcterms:modified>
</cp:coreProperties>
</file>