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334" r:id="rId2"/>
    <p:sldId id="337" r:id="rId3"/>
    <p:sldId id="338" r:id="rId4"/>
    <p:sldId id="335" r:id="rId5"/>
    <p:sldId id="340" r:id="rId6"/>
    <p:sldId id="341" r:id="rId7"/>
    <p:sldId id="342" r:id="rId8"/>
    <p:sldId id="343" r:id="rId9"/>
    <p:sldId id="344" r:id="rId10"/>
    <p:sldId id="346" r:id="rId11"/>
    <p:sldId id="355" r:id="rId12"/>
    <p:sldId id="359" r:id="rId13"/>
    <p:sldId id="358" r:id="rId14"/>
    <p:sldId id="357" r:id="rId15"/>
    <p:sldId id="356" r:id="rId16"/>
    <p:sldId id="360" r:id="rId17"/>
    <p:sldId id="361" r:id="rId18"/>
    <p:sldId id="362" r:id="rId19"/>
    <p:sldId id="363" r:id="rId20"/>
    <p:sldId id="347" r:id="rId21"/>
    <p:sldId id="348" r:id="rId22"/>
    <p:sldId id="349" r:id="rId23"/>
    <p:sldId id="350" r:id="rId24"/>
    <p:sldId id="351" r:id="rId25"/>
    <p:sldId id="352" r:id="rId26"/>
    <p:sldId id="353" r:id="rId27"/>
    <p:sldId id="354" r:id="rId28"/>
    <p:sldId id="339" r:id="rId29"/>
    <p:sldId id="328" r:id="rId30"/>
  </p:sldIdLst>
  <p:sldSz cx="10972800" cy="6858000"/>
  <p:notesSz cx="6858000" cy="9144000"/>
  <p:defaultTextStyle>
    <a:defPPr>
      <a:defRPr lang="en-US"/>
    </a:defPPr>
    <a:lvl1pPr marL="0" algn="l" defTabSz="1141171" rtl="0" eaLnBrk="1" latinLnBrk="0" hangingPunct="1">
      <a:defRPr sz="2246" kern="1200">
        <a:solidFill>
          <a:schemeClr val="tx1"/>
        </a:solidFill>
        <a:latin typeface="+mn-lt"/>
        <a:ea typeface="+mn-ea"/>
        <a:cs typeface="+mn-cs"/>
      </a:defRPr>
    </a:lvl1pPr>
    <a:lvl2pPr marL="570586" algn="l" defTabSz="1141171" rtl="0" eaLnBrk="1" latinLnBrk="0" hangingPunct="1">
      <a:defRPr sz="2246" kern="1200">
        <a:solidFill>
          <a:schemeClr val="tx1"/>
        </a:solidFill>
        <a:latin typeface="+mn-lt"/>
        <a:ea typeface="+mn-ea"/>
        <a:cs typeface="+mn-cs"/>
      </a:defRPr>
    </a:lvl2pPr>
    <a:lvl3pPr marL="1141171" algn="l" defTabSz="1141171" rtl="0" eaLnBrk="1" latinLnBrk="0" hangingPunct="1">
      <a:defRPr sz="2246" kern="1200">
        <a:solidFill>
          <a:schemeClr val="tx1"/>
        </a:solidFill>
        <a:latin typeface="+mn-lt"/>
        <a:ea typeface="+mn-ea"/>
        <a:cs typeface="+mn-cs"/>
      </a:defRPr>
    </a:lvl3pPr>
    <a:lvl4pPr marL="1711757" algn="l" defTabSz="1141171" rtl="0" eaLnBrk="1" latinLnBrk="0" hangingPunct="1">
      <a:defRPr sz="2246" kern="1200">
        <a:solidFill>
          <a:schemeClr val="tx1"/>
        </a:solidFill>
        <a:latin typeface="+mn-lt"/>
        <a:ea typeface="+mn-ea"/>
        <a:cs typeface="+mn-cs"/>
      </a:defRPr>
    </a:lvl4pPr>
    <a:lvl5pPr marL="2282342" algn="l" defTabSz="1141171" rtl="0" eaLnBrk="1" latinLnBrk="0" hangingPunct="1">
      <a:defRPr sz="2246" kern="1200">
        <a:solidFill>
          <a:schemeClr val="tx1"/>
        </a:solidFill>
        <a:latin typeface="+mn-lt"/>
        <a:ea typeface="+mn-ea"/>
        <a:cs typeface="+mn-cs"/>
      </a:defRPr>
    </a:lvl5pPr>
    <a:lvl6pPr marL="2852928" algn="l" defTabSz="1141171" rtl="0" eaLnBrk="1" latinLnBrk="0" hangingPunct="1">
      <a:defRPr sz="2246" kern="1200">
        <a:solidFill>
          <a:schemeClr val="tx1"/>
        </a:solidFill>
        <a:latin typeface="+mn-lt"/>
        <a:ea typeface="+mn-ea"/>
        <a:cs typeface="+mn-cs"/>
      </a:defRPr>
    </a:lvl6pPr>
    <a:lvl7pPr marL="3423514" algn="l" defTabSz="1141171" rtl="0" eaLnBrk="1" latinLnBrk="0" hangingPunct="1">
      <a:defRPr sz="2246" kern="1200">
        <a:solidFill>
          <a:schemeClr val="tx1"/>
        </a:solidFill>
        <a:latin typeface="+mn-lt"/>
        <a:ea typeface="+mn-ea"/>
        <a:cs typeface="+mn-cs"/>
      </a:defRPr>
    </a:lvl7pPr>
    <a:lvl8pPr marL="3994099" algn="l" defTabSz="1141171" rtl="0" eaLnBrk="1" latinLnBrk="0" hangingPunct="1">
      <a:defRPr sz="2246" kern="1200">
        <a:solidFill>
          <a:schemeClr val="tx1"/>
        </a:solidFill>
        <a:latin typeface="+mn-lt"/>
        <a:ea typeface="+mn-ea"/>
        <a:cs typeface="+mn-cs"/>
      </a:defRPr>
    </a:lvl8pPr>
    <a:lvl9pPr marL="4564685" algn="l" defTabSz="1141171" rtl="0" eaLnBrk="1" latinLnBrk="0" hangingPunct="1">
      <a:defRPr sz="224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4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F65454"/>
    <a:srgbClr val="F43030"/>
    <a:srgbClr val="F8526E"/>
    <a:srgbClr val="F87C7C"/>
    <a:srgbClr val="920808"/>
    <a:srgbClr val="DF4141"/>
    <a:srgbClr val="E04848"/>
    <a:srgbClr val="EC3C3C"/>
    <a:srgbClr val="B41E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056" y="72"/>
      </p:cViewPr>
      <p:guideLst>
        <p:guide orient="horz" pos="2160"/>
        <p:guide pos="345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59D29F-0DD9-49D5-9F84-802C0DE4E7D0}" type="datetimeFigureOut">
              <a:rPr lang="en-US" smtClean="0"/>
              <a:pPr/>
              <a:t>2/11/2024</a:t>
            </a:fld>
            <a:endParaRPr lang="en-US" dirty="0"/>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3FA5EB-354C-4CBE-B79F-6449741DD132}"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1141171" rtl="0" eaLnBrk="1" latinLnBrk="0" hangingPunct="1">
      <a:defRPr sz="1498" kern="1200">
        <a:solidFill>
          <a:schemeClr val="tx1"/>
        </a:solidFill>
        <a:latin typeface="+mn-lt"/>
        <a:ea typeface="+mn-ea"/>
        <a:cs typeface="+mn-cs"/>
      </a:defRPr>
    </a:lvl1pPr>
    <a:lvl2pPr marL="570586" algn="l" defTabSz="1141171" rtl="0" eaLnBrk="1" latinLnBrk="0" hangingPunct="1">
      <a:defRPr sz="1498" kern="1200">
        <a:solidFill>
          <a:schemeClr val="tx1"/>
        </a:solidFill>
        <a:latin typeface="+mn-lt"/>
        <a:ea typeface="+mn-ea"/>
        <a:cs typeface="+mn-cs"/>
      </a:defRPr>
    </a:lvl2pPr>
    <a:lvl3pPr marL="1141171" algn="l" defTabSz="1141171" rtl="0" eaLnBrk="1" latinLnBrk="0" hangingPunct="1">
      <a:defRPr sz="1498" kern="1200">
        <a:solidFill>
          <a:schemeClr val="tx1"/>
        </a:solidFill>
        <a:latin typeface="+mn-lt"/>
        <a:ea typeface="+mn-ea"/>
        <a:cs typeface="+mn-cs"/>
      </a:defRPr>
    </a:lvl3pPr>
    <a:lvl4pPr marL="1711757" algn="l" defTabSz="1141171" rtl="0" eaLnBrk="1" latinLnBrk="0" hangingPunct="1">
      <a:defRPr sz="1498" kern="1200">
        <a:solidFill>
          <a:schemeClr val="tx1"/>
        </a:solidFill>
        <a:latin typeface="+mn-lt"/>
        <a:ea typeface="+mn-ea"/>
        <a:cs typeface="+mn-cs"/>
      </a:defRPr>
    </a:lvl4pPr>
    <a:lvl5pPr marL="2282342" algn="l" defTabSz="1141171" rtl="0" eaLnBrk="1" latinLnBrk="0" hangingPunct="1">
      <a:defRPr sz="1498" kern="1200">
        <a:solidFill>
          <a:schemeClr val="tx1"/>
        </a:solidFill>
        <a:latin typeface="+mn-lt"/>
        <a:ea typeface="+mn-ea"/>
        <a:cs typeface="+mn-cs"/>
      </a:defRPr>
    </a:lvl5pPr>
    <a:lvl6pPr marL="2852928" algn="l" defTabSz="1141171" rtl="0" eaLnBrk="1" latinLnBrk="0" hangingPunct="1">
      <a:defRPr sz="1498" kern="1200">
        <a:solidFill>
          <a:schemeClr val="tx1"/>
        </a:solidFill>
        <a:latin typeface="+mn-lt"/>
        <a:ea typeface="+mn-ea"/>
        <a:cs typeface="+mn-cs"/>
      </a:defRPr>
    </a:lvl6pPr>
    <a:lvl7pPr marL="3423514" algn="l" defTabSz="1141171" rtl="0" eaLnBrk="1" latinLnBrk="0" hangingPunct="1">
      <a:defRPr sz="1498" kern="1200">
        <a:solidFill>
          <a:schemeClr val="tx1"/>
        </a:solidFill>
        <a:latin typeface="+mn-lt"/>
        <a:ea typeface="+mn-ea"/>
        <a:cs typeface="+mn-cs"/>
      </a:defRPr>
    </a:lvl7pPr>
    <a:lvl8pPr marL="3994099" algn="l" defTabSz="1141171" rtl="0" eaLnBrk="1" latinLnBrk="0" hangingPunct="1">
      <a:defRPr sz="1498" kern="1200">
        <a:solidFill>
          <a:schemeClr val="tx1"/>
        </a:solidFill>
        <a:latin typeface="+mn-lt"/>
        <a:ea typeface="+mn-ea"/>
        <a:cs typeface="+mn-cs"/>
      </a:defRPr>
    </a:lvl8pPr>
    <a:lvl9pPr marL="4564685" algn="l" defTabSz="1141171" rtl="0" eaLnBrk="1" latinLnBrk="0" hangingPunct="1">
      <a:defRPr sz="149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3FA5EB-354C-4CBE-B79F-6449741DD132}" type="slidenum">
              <a:rPr lang="en-US" smtClean="0"/>
              <a:pPr/>
              <a:t>17</a:t>
            </a:fld>
            <a:endParaRPr lang="en-US" dirty="0"/>
          </a:p>
        </p:txBody>
      </p:sp>
    </p:spTree>
    <p:extLst>
      <p:ext uri="{BB962C8B-B14F-4D97-AF65-F5344CB8AC3E}">
        <p14:creationId xmlns:p14="http://schemas.microsoft.com/office/powerpoint/2010/main" val="1869164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6CFEDE-4689-B95D-C4C0-57A9076A9C3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E008E57-BC6D-6DED-4007-7B75C772823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61CE20A-DDDB-8224-734D-25EC6339463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4EB3679-0AF3-9463-FC9D-5A9EC1F69CF8}"/>
              </a:ext>
            </a:extLst>
          </p:cNvPr>
          <p:cNvSpPr>
            <a:spLocks noGrp="1"/>
          </p:cNvSpPr>
          <p:nvPr>
            <p:ph type="sldNum" sz="quarter" idx="5"/>
          </p:nvPr>
        </p:nvSpPr>
        <p:spPr/>
        <p:txBody>
          <a:bodyPr/>
          <a:lstStyle/>
          <a:p>
            <a:fld id="{AC3FA5EB-354C-4CBE-B79F-6449741DD132}" type="slidenum">
              <a:rPr lang="en-US" smtClean="0"/>
              <a:pPr/>
              <a:t>18</a:t>
            </a:fld>
            <a:endParaRPr lang="en-US" dirty="0"/>
          </a:p>
        </p:txBody>
      </p:sp>
    </p:spTree>
    <p:extLst>
      <p:ext uri="{BB962C8B-B14F-4D97-AF65-F5344CB8AC3E}">
        <p14:creationId xmlns:p14="http://schemas.microsoft.com/office/powerpoint/2010/main" val="702450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8B1130-1048-E16A-7256-4B248E95B9E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ADE06E9-0D14-F547-262F-357BEA9C754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CC1CA94-C05A-CB68-74A2-B9989E60252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05F3895-BF73-F9C8-96E2-17735CB22055}"/>
              </a:ext>
            </a:extLst>
          </p:cNvPr>
          <p:cNvSpPr>
            <a:spLocks noGrp="1"/>
          </p:cNvSpPr>
          <p:nvPr>
            <p:ph type="sldNum" sz="quarter" idx="5"/>
          </p:nvPr>
        </p:nvSpPr>
        <p:spPr/>
        <p:txBody>
          <a:bodyPr/>
          <a:lstStyle/>
          <a:p>
            <a:fld id="{AC3FA5EB-354C-4CBE-B79F-6449741DD132}" type="slidenum">
              <a:rPr lang="en-US" smtClean="0"/>
              <a:pPr/>
              <a:t>19</a:t>
            </a:fld>
            <a:endParaRPr lang="en-US" dirty="0"/>
          </a:p>
        </p:txBody>
      </p:sp>
    </p:spTree>
    <p:extLst>
      <p:ext uri="{BB962C8B-B14F-4D97-AF65-F5344CB8AC3E}">
        <p14:creationId xmlns:p14="http://schemas.microsoft.com/office/powerpoint/2010/main" val="2908778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2130426"/>
            <a:ext cx="9326880" cy="1470025"/>
          </a:xfrm>
        </p:spPr>
        <p:txBody>
          <a:bodyPr/>
          <a:lstStyle/>
          <a:p>
            <a:r>
              <a:rPr lang="en-US"/>
              <a:t>Click to edit Master title style</a:t>
            </a:r>
          </a:p>
        </p:txBody>
      </p:sp>
      <p:sp>
        <p:nvSpPr>
          <p:cNvPr id="3" name="Subtitle 2"/>
          <p:cNvSpPr>
            <a:spLocks noGrp="1"/>
          </p:cNvSpPr>
          <p:nvPr>
            <p:ph type="subTitle" idx="1"/>
          </p:nvPr>
        </p:nvSpPr>
        <p:spPr>
          <a:xfrm>
            <a:off x="1645920" y="3886200"/>
            <a:ext cx="768096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847B129-5F32-46B7-B1B0-6A7DAAECECA7}" type="datetimeFigureOut">
              <a:rPr lang="en-US" smtClean="0"/>
              <a:pPr/>
              <a:t>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7B129-5F32-46B7-B1B0-6A7DAAECECA7}" type="datetimeFigureOut">
              <a:rPr lang="en-US" smtClean="0"/>
              <a:pPr/>
              <a:t>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74639"/>
            <a:ext cx="24688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8640" y="274639"/>
            <a:ext cx="722376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7B129-5F32-46B7-B1B0-6A7DAAECECA7}" type="datetimeFigureOut">
              <a:rPr lang="en-US" smtClean="0"/>
              <a:pPr/>
              <a:t>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7B129-5F32-46B7-B1B0-6A7DAAECECA7}" type="datetimeFigureOut">
              <a:rPr lang="en-US" smtClean="0"/>
              <a:pPr/>
              <a:t>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406901"/>
            <a:ext cx="932688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866776" y="2906713"/>
            <a:ext cx="932688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47B129-5F32-46B7-B1B0-6A7DAAECECA7}" type="datetimeFigureOut">
              <a:rPr lang="en-US" smtClean="0"/>
              <a:pPr/>
              <a:t>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0" y="1600201"/>
            <a:ext cx="48463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77840" y="1600201"/>
            <a:ext cx="48463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847B129-5F32-46B7-B1B0-6A7DAAECECA7}" type="datetimeFigureOut">
              <a:rPr lang="en-US" smtClean="0"/>
              <a:pPr/>
              <a:t>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8640" y="1535113"/>
            <a:ext cx="4848226"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8640" y="2174875"/>
            <a:ext cx="484822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74032" y="1535113"/>
            <a:ext cx="4850130"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74032" y="2174875"/>
            <a:ext cx="48501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847B129-5F32-46B7-B1B0-6A7DAAECECA7}" type="datetimeFigureOut">
              <a:rPr lang="en-US" smtClean="0"/>
              <a:pPr/>
              <a:t>2/11/2024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847B129-5F32-46B7-B1B0-6A7DAAECECA7}" type="datetimeFigureOut">
              <a:rPr lang="en-US" smtClean="0"/>
              <a:pPr/>
              <a:t>2/11/2024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7B129-5F32-46B7-B1B0-6A7DAAECECA7}" type="datetimeFigureOut">
              <a:rPr lang="en-US" smtClean="0"/>
              <a:pPr/>
              <a:t>2/11/2024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2" y="273049"/>
            <a:ext cx="3609976"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290060" y="273052"/>
            <a:ext cx="61341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8642" y="1435102"/>
            <a:ext cx="360997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47B129-5F32-46B7-B1B0-6A7DAAECECA7}" type="datetimeFigureOut">
              <a:rPr lang="en-US" smtClean="0"/>
              <a:pPr/>
              <a:t>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6" y="4800600"/>
            <a:ext cx="658368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150746" y="612775"/>
            <a:ext cx="658368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150746" y="5367338"/>
            <a:ext cx="658368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47B129-5F32-46B7-B1B0-6A7DAAECECA7}" type="datetimeFigureOut">
              <a:rPr lang="en-US" smtClean="0"/>
              <a:pPr/>
              <a:t>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8640" y="274639"/>
            <a:ext cx="987552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48640" y="1600201"/>
            <a:ext cx="987552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48640" y="6356351"/>
            <a:ext cx="256032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47B129-5F32-46B7-B1B0-6A7DAAECECA7}" type="datetimeFigureOut">
              <a:rPr lang="en-US" smtClean="0"/>
              <a:pPr/>
              <a:t>2/11/2024</a:t>
            </a:fld>
            <a:endParaRPr lang="en-US" dirty="0"/>
          </a:p>
        </p:txBody>
      </p:sp>
      <p:sp>
        <p:nvSpPr>
          <p:cNvPr id="5" name="Footer Placeholder 4"/>
          <p:cNvSpPr>
            <a:spLocks noGrp="1"/>
          </p:cNvSpPr>
          <p:nvPr>
            <p:ph type="ftr" sz="quarter" idx="3"/>
          </p:nvPr>
        </p:nvSpPr>
        <p:spPr>
          <a:xfrm>
            <a:off x="3749040" y="6356351"/>
            <a:ext cx="347472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63840" y="6356351"/>
            <a:ext cx="256032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6FF0F2-AACE-424D-8362-1FFF3A109EC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C71E5-AECD-349D-3E00-C5097881124C}"/>
              </a:ext>
            </a:extLst>
          </p:cNvPr>
          <p:cNvSpPr>
            <a:spLocks noGrp="1"/>
          </p:cNvSpPr>
          <p:nvPr>
            <p:ph type="title"/>
          </p:nvPr>
        </p:nvSpPr>
        <p:spPr>
          <a:xfrm>
            <a:off x="1150620" y="685800"/>
            <a:ext cx="8671560" cy="5257800"/>
          </a:xfrm>
        </p:spPr>
        <p:txBody>
          <a:bodyPr/>
          <a:lstStyle/>
          <a:p>
            <a:pPr algn="l"/>
            <a:r>
              <a:rPr lang="en-US" sz="8000" dirty="0">
                <a:solidFill>
                  <a:schemeClr val="bg1"/>
                </a:solidFill>
                <a:latin typeface="Rockwell Extra Bold" panose="02060903040505020403" pitchFamily="18" charset="0"/>
              </a:rPr>
              <a:t>ABSTAIN</a:t>
            </a:r>
            <a:r>
              <a:rPr lang="en-US" sz="7200" dirty="0">
                <a:solidFill>
                  <a:schemeClr val="bg1"/>
                </a:solidFill>
                <a:latin typeface="Rockwell Extra Bold" panose="02060903040505020403" pitchFamily="18" charset="0"/>
              </a:rPr>
              <a:t> </a:t>
            </a:r>
            <a:r>
              <a:rPr lang="en-US" sz="800" dirty="0">
                <a:solidFill>
                  <a:schemeClr val="bg1"/>
                </a:solidFill>
                <a:latin typeface="Rockwell Extra Bold" panose="02060903040505020403" pitchFamily="18" charset="0"/>
              </a:rPr>
              <a:t> </a:t>
            </a:r>
            <a:br>
              <a:rPr lang="en-US" sz="800" dirty="0">
                <a:solidFill>
                  <a:schemeClr val="bg1"/>
                </a:solidFill>
                <a:latin typeface="Rockwell Extra Bold" panose="02060903040505020403" pitchFamily="18" charset="0"/>
              </a:rPr>
            </a:br>
            <a:r>
              <a:rPr lang="en-US" sz="2800" dirty="0">
                <a:solidFill>
                  <a:schemeClr val="bg1">
                    <a:lumMod val="75000"/>
                  </a:schemeClr>
                </a:solidFill>
                <a:latin typeface="Wide Latin" panose="020A0A07050505020404" pitchFamily="18" charset="0"/>
              </a:rPr>
              <a:t>FROM ALL </a:t>
            </a:r>
            <a:br>
              <a:rPr lang="en-US" dirty="0">
                <a:solidFill>
                  <a:schemeClr val="bg1"/>
                </a:solidFill>
              </a:rPr>
            </a:br>
            <a:r>
              <a:rPr lang="en-US" sz="8000" dirty="0">
                <a:solidFill>
                  <a:schemeClr val="bg1"/>
                </a:solidFill>
                <a:latin typeface="Rockwell Extra Bold" panose="02060903040505020403" pitchFamily="18" charset="0"/>
              </a:rPr>
              <a:t>APPEARANCE</a:t>
            </a:r>
            <a:r>
              <a:rPr lang="en-US" sz="7200" dirty="0">
                <a:solidFill>
                  <a:schemeClr val="bg1"/>
                </a:solidFill>
              </a:rPr>
              <a:t> </a:t>
            </a:r>
            <a:br>
              <a:rPr lang="en-US" sz="7200" dirty="0">
                <a:solidFill>
                  <a:schemeClr val="bg1"/>
                </a:solidFill>
              </a:rPr>
            </a:br>
            <a:r>
              <a:rPr lang="en-US" sz="7200" dirty="0">
                <a:solidFill>
                  <a:schemeClr val="bg1"/>
                </a:solidFill>
              </a:rPr>
              <a:t>	  </a:t>
            </a:r>
            <a:r>
              <a:rPr lang="en-US" sz="8000" dirty="0">
                <a:solidFill>
                  <a:schemeClr val="bg1"/>
                </a:solidFill>
                <a:latin typeface="Rockwell Extra Bold" panose="02060903040505020403" pitchFamily="18" charset="0"/>
              </a:rPr>
              <a:t>EVIL</a:t>
            </a:r>
          </a:p>
        </p:txBody>
      </p:sp>
      <p:sp>
        <p:nvSpPr>
          <p:cNvPr id="3" name="TextBox 2">
            <a:extLst>
              <a:ext uri="{FF2B5EF4-FFF2-40B4-BE49-F238E27FC236}">
                <a16:creationId xmlns:a16="http://schemas.microsoft.com/office/drawing/2014/main" id="{90E0BF88-BCF9-2470-2EB5-374BEC025B4F}"/>
              </a:ext>
            </a:extLst>
          </p:cNvPr>
          <p:cNvSpPr txBox="1"/>
          <p:nvPr/>
        </p:nvSpPr>
        <p:spPr>
          <a:xfrm>
            <a:off x="1159998" y="4258676"/>
            <a:ext cx="1219200" cy="523220"/>
          </a:xfrm>
          <a:prstGeom prst="rect">
            <a:avLst/>
          </a:prstGeom>
          <a:noFill/>
        </p:spPr>
        <p:txBody>
          <a:bodyPr wrap="square" rtlCol="0">
            <a:spAutoFit/>
          </a:bodyPr>
          <a:lstStyle/>
          <a:p>
            <a:r>
              <a:rPr lang="en-US" sz="2800" dirty="0">
                <a:solidFill>
                  <a:schemeClr val="bg1">
                    <a:lumMod val="75000"/>
                  </a:schemeClr>
                </a:solidFill>
                <a:latin typeface="Wide Latin" panose="020A0A07050505020404" pitchFamily="18" charset="0"/>
              </a:rPr>
              <a:t>OF</a:t>
            </a:r>
          </a:p>
        </p:txBody>
      </p:sp>
      <p:sp>
        <p:nvSpPr>
          <p:cNvPr id="4" name="TextBox 3">
            <a:extLst>
              <a:ext uri="{FF2B5EF4-FFF2-40B4-BE49-F238E27FC236}">
                <a16:creationId xmlns:a16="http://schemas.microsoft.com/office/drawing/2014/main" id="{31A89667-7ED2-7AFD-9000-2A8320C5D5DE}"/>
              </a:ext>
            </a:extLst>
          </p:cNvPr>
          <p:cNvSpPr txBox="1"/>
          <p:nvPr/>
        </p:nvSpPr>
        <p:spPr>
          <a:xfrm>
            <a:off x="6666328" y="5532676"/>
            <a:ext cx="3124200" cy="437940"/>
          </a:xfrm>
          <a:prstGeom prst="rect">
            <a:avLst/>
          </a:prstGeom>
          <a:noFill/>
        </p:spPr>
        <p:txBody>
          <a:bodyPr wrap="square" rtlCol="0">
            <a:spAutoFit/>
          </a:bodyPr>
          <a:lstStyle/>
          <a:p>
            <a:r>
              <a:rPr lang="en-US" dirty="0">
                <a:solidFill>
                  <a:schemeClr val="bg1">
                    <a:lumMod val="75000"/>
                  </a:schemeClr>
                </a:solidFill>
                <a:latin typeface="Britannic Bold" panose="020B0903060703020204" pitchFamily="34" charset="0"/>
              </a:rPr>
              <a:t>1 Thessalonians 5:22</a:t>
            </a:r>
          </a:p>
        </p:txBody>
      </p:sp>
    </p:spTree>
    <p:extLst>
      <p:ext uri="{BB962C8B-B14F-4D97-AF65-F5344CB8AC3E}">
        <p14:creationId xmlns:p14="http://schemas.microsoft.com/office/powerpoint/2010/main" val="42737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4841FFC-6A26-4E49-33A1-4063248DDFD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5171193-4625-A371-26E1-843E690EEF0D}"/>
              </a:ext>
            </a:extLst>
          </p:cNvPr>
          <p:cNvSpPr>
            <a:spLocks noGrp="1"/>
          </p:cNvSpPr>
          <p:nvPr>
            <p:ph type="title"/>
          </p:nvPr>
        </p:nvSpPr>
        <p:spPr>
          <a:xfrm>
            <a:off x="0" y="0"/>
            <a:ext cx="10972800" cy="2438400"/>
          </a:xfrm>
          <a:solidFill>
            <a:schemeClr val="tx1"/>
          </a:solidFill>
        </p:spPr>
        <p:txBody>
          <a:bodyPr>
            <a:noAutofit/>
          </a:bodyPr>
          <a:lstStyle/>
          <a:p>
            <a:r>
              <a:rPr lang="en-US" sz="4000" dirty="0">
                <a:solidFill>
                  <a:schemeClr val="bg1"/>
                </a:solidFill>
                <a:latin typeface="Rockwell Extra Bold" panose="02060903040505020403" pitchFamily="18" charset="0"/>
              </a:rPr>
              <a:t>ABSTAIN </a:t>
            </a:r>
            <a:br>
              <a:rPr lang="en-US" sz="4000" dirty="0">
                <a:solidFill>
                  <a:schemeClr val="bg1"/>
                </a:solidFill>
                <a:latin typeface="Rockwell Extra Bold" panose="02060903040505020403" pitchFamily="18" charset="0"/>
              </a:rPr>
            </a:br>
            <a:r>
              <a:rPr lang="en-US" sz="1600" dirty="0">
                <a:solidFill>
                  <a:schemeClr val="bg1">
                    <a:lumMod val="75000"/>
                  </a:schemeClr>
                </a:solidFill>
                <a:latin typeface="Wide Latin" panose="020A0A07050505020404" pitchFamily="18" charset="0"/>
              </a:rPr>
              <a:t>FROM ALL </a:t>
            </a:r>
            <a:br>
              <a:rPr lang="en-US" sz="4000" dirty="0">
                <a:solidFill>
                  <a:schemeClr val="bg1">
                    <a:lumMod val="75000"/>
                  </a:schemeClr>
                </a:solidFill>
                <a:latin typeface="Rockwell Extra Bold" panose="02060903040505020403" pitchFamily="18" charset="0"/>
              </a:rPr>
            </a:br>
            <a:r>
              <a:rPr lang="en-US" sz="4000" dirty="0">
                <a:solidFill>
                  <a:schemeClr val="bg1"/>
                </a:solidFill>
                <a:latin typeface="Rockwell Extra Bold" panose="02060903040505020403" pitchFamily="18" charset="0"/>
              </a:rPr>
              <a:t>APPEARANCE </a:t>
            </a:r>
            <a:br>
              <a:rPr lang="en-US" sz="4000" dirty="0">
                <a:solidFill>
                  <a:schemeClr val="bg1"/>
                </a:solidFill>
                <a:latin typeface="Rockwell Extra Bold" panose="02060903040505020403" pitchFamily="18" charset="0"/>
              </a:rPr>
            </a:br>
            <a:r>
              <a:rPr lang="en-US" sz="4000" dirty="0">
                <a:solidFill>
                  <a:schemeClr val="bg1"/>
                </a:solidFill>
                <a:latin typeface="Rockwell Extra Bold" panose="02060903040505020403" pitchFamily="18" charset="0"/>
              </a:rPr>
              <a:t>     EVIL</a:t>
            </a:r>
          </a:p>
        </p:txBody>
      </p:sp>
      <p:sp>
        <p:nvSpPr>
          <p:cNvPr id="5" name="TextBox 4">
            <a:extLst>
              <a:ext uri="{FF2B5EF4-FFF2-40B4-BE49-F238E27FC236}">
                <a16:creationId xmlns:a16="http://schemas.microsoft.com/office/drawing/2014/main" id="{EB89E2C1-2E45-9B65-4CE1-E41EFE909FDB}"/>
              </a:ext>
            </a:extLst>
          </p:cNvPr>
          <p:cNvSpPr txBox="1"/>
          <p:nvPr/>
        </p:nvSpPr>
        <p:spPr>
          <a:xfrm>
            <a:off x="4267200" y="1676400"/>
            <a:ext cx="838200" cy="338554"/>
          </a:xfrm>
          <a:prstGeom prst="rect">
            <a:avLst/>
          </a:prstGeom>
          <a:noFill/>
        </p:spPr>
        <p:txBody>
          <a:bodyPr wrap="square" rtlCol="0">
            <a:spAutoFit/>
          </a:bodyPr>
          <a:lstStyle/>
          <a:p>
            <a:r>
              <a:rPr lang="en-US" sz="1600" dirty="0">
                <a:solidFill>
                  <a:schemeClr val="bg1">
                    <a:lumMod val="75000"/>
                  </a:schemeClr>
                </a:solidFill>
                <a:latin typeface="Wide Latin" panose="020A0A07050505020404" pitchFamily="18" charset="0"/>
              </a:rPr>
              <a:t>OF</a:t>
            </a:r>
          </a:p>
        </p:txBody>
      </p:sp>
      <p:sp>
        <p:nvSpPr>
          <p:cNvPr id="4" name="TextBox 3">
            <a:extLst>
              <a:ext uri="{FF2B5EF4-FFF2-40B4-BE49-F238E27FC236}">
                <a16:creationId xmlns:a16="http://schemas.microsoft.com/office/drawing/2014/main" id="{154E49F7-5087-A42E-C740-116067C17B39}"/>
              </a:ext>
            </a:extLst>
          </p:cNvPr>
          <p:cNvSpPr txBox="1"/>
          <p:nvPr/>
        </p:nvSpPr>
        <p:spPr>
          <a:xfrm>
            <a:off x="304800" y="2786584"/>
            <a:ext cx="10287000" cy="646331"/>
          </a:xfrm>
          <a:prstGeom prst="rect">
            <a:avLst/>
          </a:prstGeom>
          <a:noFill/>
        </p:spPr>
        <p:txBody>
          <a:bodyPr wrap="square" rtlCol="0">
            <a:spAutoFit/>
          </a:bodyPr>
          <a:lstStyle/>
          <a:p>
            <a:pPr algn="ctr"/>
            <a:r>
              <a:rPr lang="en-US" sz="3600" dirty="0">
                <a:latin typeface="Rockwell Extra Bold" panose="02060903040505020403" pitchFamily="18" charset="0"/>
              </a:rPr>
              <a:t>Human “Situation Ethics”</a:t>
            </a:r>
          </a:p>
        </p:txBody>
      </p:sp>
      <p:sp>
        <p:nvSpPr>
          <p:cNvPr id="3" name="TextBox 2">
            <a:extLst>
              <a:ext uri="{FF2B5EF4-FFF2-40B4-BE49-F238E27FC236}">
                <a16:creationId xmlns:a16="http://schemas.microsoft.com/office/drawing/2014/main" id="{86763C60-3A6A-5D1D-EA6D-8B1A43C8F4DA}"/>
              </a:ext>
            </a:extLst>
          </p:cNvPr>
          <p:cNvSpPr txBox="1"/>
          <p:nvPr/>
        </p:nvSpPr>
        <p:spPr>
          <a:xfrm>
            <a:off x="342900" y="4114800"/>
            <a:ext cx="10287000" cy="2585323"/>
          </a:xfrm>
          <a:prstGeom prst="rect">
            <a:avLst/>
          </a:prstGeom>
          <a:noFill/>
        </p:spPr>
        <p:txBody>
          <a:bodyPr wrap="square" rtlCol="0">
            <a:spAutoFit/>
          </a:bodyPr>
          <a:lstStyle/>
          <a:p>
            <a:pPr algn="ctr"/>
            <a:r>
              <a:rPr lang="en-US" sz="5400" dirty="0">
                <a:solidFill>
                  <a:srgbClr val="C00000"/>
                </a:solidFill>
                <a:latin typeface="Rockwell Extra Bold" panose="02060903040505020403" pitchFamily="18" charset="0"/>
              </a:rPr>
              <a:t>Situation Ethics </a:t>
            </a:r>
          </a:p>
          <a:p>
            <a:pPr algn="ctr"/>
            <a:r>
              <a:rPr lang="en-US" sz="5400" dirty="0">
                <a:solidFill>
                  <a:srgbClr val="C00000"/>
                </a:solidFill>
                <a:latin typeface="Rockwell Extra Bold" panose="02060903040505020403" pitchFamily="18" charset="0"/>
              </a:rPr>
              <a:t>is not geared to </a:t>
            </a:r>
          </a:p>
          <a:p>
            <a:pPr algn="ctr"/>
            <a:r>
              <a:rPr lang="en-US" sz="5400" dirty="0">
                <a:solidFill>
                  <a:srgbClr val="C00000"/>
                </a:solidFill>
                <a:latin typeface="Rockwell Extra Bold" panose="02060903040505020403" pitchFamily="18" charset="0"/>
              </a:rPr>
              <a:t>rules and regulations</a:t>
            </a:r>
          </a:p>
        </p:txBody>
      </p:sp>
    </p:spTree>
    <p:extLst>
      <p:ext uri="{BB962C8B-B14F-4D97-AF65-F5344CB8AC3E}">
        <p14:creationId xmlns:p14="http://schemas.microsoft.com/office/powerpoint/2010/main" val="2153614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09E4A85-3AD3-CA28-F410-FDC437B53AE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E62D696-1C64-6B20-3B35-C0B44B842AC4}"/>
              </a:ext>
            </a:extLst>
          </p:cNvPr>
          <p:cNvSpPr>
            <a:spLocks noGrp="1"/>
          </p:cNvSpPr>
          <p:nvPr>
            <p:ph type="title"/>
          </p:nvPr>
        </p:nvSpPr>
        <p:spPr>
          <a:xfrm>
            <a:off x="0" y="0"/>
            <a:ext cx="10972800" cy="1066800"/>
          </a:xfrm>
          <a:solidFill>
            <a:schemeClr val="tx1"/>
          </a:solidFill>
        </p:spPr>
        <p:txBody>
          <a:bodyPr>
            <a:noAutofit/>
          </a:bodyPr>
          <a:lstStyle/>
          <a:p>
            <a:r>
              <a:rPr lang="en-US" sz="4000" dirty="0">
                <a:solidFill>
                  <a:schemeClr val="bg1"/>
                </a:solidFill>
                <a:latin typeface="Rockwell Extra Bold" panose="02060903040505020403" pitchFamily="18" charset="0"/>
              </a:rPr>
              <a:t>“Situation Ethics”</a:t>
            </a:r>
          </a:p>
        </p:txBody>
      </p:sp>
      <p:sp>
        <p:nvSpPr>
          <p:cNvPr id="6" name="TextBox 5">
            <a:extLst>
              <a:ext uri="{FF2B5EF4-FFF2-40B4-BE49-F238E27FC236}">
                <a16:creationId xmlns:a16="http://schemas.microsoft.com/office/drawing/2014/main" id="{6A1081B3-BDCB-203C-1ED7-B40A73A7158E}"/>
              </a:ext>
            </a:extLst>
          </p:cNvPr>
          <p:cNvSpPr txBox="1"/>
          <p:nvPr/>
        </p:nvSpPr>
        <p:spPr>
          <a:xfrm>
            <a:off x="533400" y="2108863"/>
            <a:ext cx="9906000" cy="677108"/>
          </a:xfrm>
          <a:prstGeom prst="rect">
            <a:avLst/>
          </a:prstGeom>
          <a:noFill/>
        </p:spPr>
        <p:txBody>
          <a:bodyPr wrap="square">
            <a:spAutoFit/>
          </a:bodyPr>
          <a:lstStyle/>
          <a:p>
            <a:pPr marL="514350" indent="-514350">
              <a:buAutoNum type="arabicPeriod"/>
            </a:pPr>
            <a:r>
              <a:rPr lang="en-US" sz="2800" b="1" dirty="0">
                <a:solidFill>
                  <a:srgbClr val="000000"/>
                </a:solidFill>
              </a:rPr>
              <a:t>Only love is intrinsically good, nothing else.</a:t>
            </a:r>
          </a:p>
          <a:p>
            <a:pPr marL="514350" indent="-514350">
              <a:buAutoNum type="arabicPeriod"/>
            </a:pPr>
            <a:endParaRPr lang="en-US" sz="1000" dirty="0">
              <a:solidFill>
                <a:srgbClr val="000000"/>
              </a:solidFill>
            </a:endParaRPr>
          </a:p>
        </p:txBody>
      </p:sp>
      <p:sp>
        <p:nvSpPr>
          <p:cNvPr id="4" name="TextBox 3">
            <a:extLst>
              <a:ext uri="{FF2B5EF4-FFF2-40B4-BE49-F238E27FC236}">
                <a16:creationId xmlns:a16="http://schemas.microsoft.com/office/drawing/2014/main" id="{C8D5532E-C4B4-E425-C506-F5A52C9E3627}"/>
              </a:ext>
            </a:extLst>
          </p:cNvPr>
          <p:cNvSpPr txBox="1"/>
          <p:nvPr/>
        </p:nvSpPr>
        <p:spPr>
          <a:xfrm>
            <a:off x="685800" y="1295400"/>
            <a:ext cx="10287000" cy="646331"/>
          </a:xfrm>
          <a:prstGeom prst="rect">
            <a:avLst/>
          </a:prstGeom>
          <a:noFill/>
        </p:spPr>
        <p:txBody>
          <a:bodyPr wrap="square" rtlCol="0">
            <a:spAutoFit/>
          </a:bodyPr>
          <a:lstStyle/>
          <a:p>
            <a:r>
              <a:rPr lang="en-US" sz="3600" dirty="0">
                <a:latin typeface="Rockwell Extra Bold" panose="02060903040505020403" pitchFamily="18" charset="0"/>
              </a:rPr>
              <a:t>Six Fundamental Principles:</a:t>
            </a:r>
          </a:p>
        </p:txBody>
      </p:sp>
    </p:spTree>
    <p:extLst>
      <p:ext uri="{BB962C8B-B14F-4D97-AF65-F5344CB8AC3E}">
        <p14:creationId xmlns:p14="http://schemas.microsoft.com/office/powerpoint/2010/main" val="269715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88A33F9-2A4F-96E6-D329-F18A1658FBE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5B5A3C-8249-781E-9421-A5A952E275D6}"/>
              </a:ext>
            </a:extLst>
          </p:cNvPr>
          <p:cNvSpPr>
            <a:spLocks noGrp="1"/>
          </p:cNvSpPr>
          <p:nvPr>
            <p:ph type="title"/>
          </p:nvPr>
        </p:nvSpPr>
        <p:spPr>
          <a:xfrm>
            <a:off x="3516" y="0"/>
            <a:ext cx="10969283" cy="1066800"/>
          </a:xfrm>
          <a:solidFill>
            <a:schemeClr val="tx1"/>
          </a:solidFill>
        </p:spPr>
        <p:txBody>
          <a:bodyPr>
            <a:noAutofit/>
          </a:bodyPr>
          <a:lstStyle/>
          <a:p>
            <a:r>
              <a:rPr lang="en-US" sz="4000" dirty="0">
                <a:solidFill>
                  <a:schemeClr val="bg1"/>
                </a:solidFill>
                <a:latin typeface="Rockwell Extra Bold" panose="02060903040505020403" pitchFamily="18" charset="0"/>
              </a:rPr>
              <a:t>“Situation Ethics”</a:t>
            </a:r>
          </a:p>
        </p:txBody>
      </p:sp>
      <p:sp>
        <p:nvSpPr>
          <p:cNvPr id="6" name="TextBox 5">
            <a:extLst>
              <a:ext uri="{FF2B5EF4-FFF2-40B4-BE49-F238E27FC236}">
                <a16:creationId xmlns:a16="http://schemas.microsoft.com/office/drawing/2014/main" id="{A68FD2CC-5C5D-F0E4-6F30-03AED0EB0662}"/>
              </a:ext>
            </a:extLst>
          </p:cNvPr>
          <p:cNvSpPr txBox="1"/>
          <p:nvPr/>
        </p:nvSpPr>
        <p:spPr>
          <a:xfrm>
            <a:off x="533400" y="2108863"/>
            <a:ext cx="9906000" cy="1261884"/>
          </a:xfrm>
          <a:prstGeom prst="rect">
            <a:avLst/>
          </a:prstGeom>
          <a:noFill/>
        </p:spPr>
        <p:txBody>
          <a:bodyPr wrap="square">
            <a:spAutoFit/>
          </a:bodyPr>
          <a:lstStyle/>
          <a:p>
            <a:pPr marL="514350" indent="-514350">
              <a:buAutoNum type="arabicPeriod"/>
            </a:pPr>
            <a:r>
              <a:rPr lang="en-US" sz="2800" dirty="0">
                <a:solidFill>
                  <a:srgbClr val="000000"/>
                </a:solidFill>
              </a:rPr>
              <a:t>Only love is intrinsically good, nothing else.</a:t>
            </a:r>
          </a:p>
          <a:p>
            <a:pPr marL="514350" indent="-514350">
              <a:buAutoNum type="arabicPeriod"/>
            </a:pPr>
            <a:endParaRPr lang="en-US" sz="1000" dirty="0">
              <a:solidFill>
                <a:srgbClr val="000000"/>
              </a:solidFill>
            </a:endParaRPr>
          </a:p>
          <a:p>
            <a:pPr marL="457200" indent="-457200">
              <a:buAutoNum type="arabicPeriod"/>
            </a:pPr>
            <a:r>
              <a:rPr lang="en-US" sz="2800" b="1" dirty="0">
                <a:solidFill>
                  <a:srgbClr val="000000"/>
                </a:solidFill>
              </a:rPr>
              <a:t>In Christian decision making, love is the ruling norm</a:t>
            </a:r>
            <a:r>
              <a:rPr lang="en-US" sz="2800" dirty="0">
                <a:solidFill>
                  <a:srgbClr val="000000"/>
                </a:solidFill>
              </a:rPr>
              <a:t>.</a:t>
            </a:r>
          </a:p>
          <a:p>
            <a:pPr marL="457200" indent="-457200">
              <a:buAutoNum type="arabicPeriod"/>
            </a:pPr>
            <a:endParaRPr lang="en-US" sz="1000" dirty="0">
              <a:solidFill>
                <a:srgbClr val="000000"/>
              </a:solidFill>
            </a:endParaRPr>
          </a:p>
        </p:txBody>
      </p:sp>
      <p:sp>
        <p:nvSpPr>
          <p:cNvPr id="4" name="TextBox 3">
            <a:extLst>
              <a:ext uri="{FF2B5EF4-FFF2-40B4-BE49-F238E27FC236}">
                <a16:creationId xmlns:a16="http://schemas.microsoft.com/office/drawing/2014/main" id="{55844B04-E235-EA6F-86B1-33A95384FB9B}"/>
              </a:ext>
            </a:extLst>
          </p:cNvPr>
          <p:cNvSpPr txBox="1"/>
          <p:nvPr/>
        </p:nvSpPr>
        <p:spPr>
          <a:xfrm>
            <a:off x="685800" y="1295400"/>
            <a:ext cx="10287000" cy="646331"/>
          </a:xfrm>
          <a:prstGeom prst="rect">
            <a:avLst/>
          </a:prstGeom>
          <a:noFill/>
        </p:spPr>
        <p:txBody>
          <a:bodyPr wrap="square" rtlCol="0">
            <a:spAutoFit/>
          </a:bodyPr>
          <a:lstStyle/>
          <a:p>
            <a:r>
              <a:rPr lang="en-US" sz="3600" dirty="0">
                <a:latin typeface="Rockwell Extra Bold" panose="02060903040505020403" pitchFamily="18" charset="0"/>
              </a:rPr>
              <a:t>Six Fundamental Principles:</a:t>
            </a:r>
          </a:p>
        </p:txBody>
      </p:sp>
    </p:spTree>
    <p:extLst>
      <p:ext uri="{BB962C8B-B14F-4D97-AF65-F5344CB8AC3E}">
        <p14:creationId xmlns:p14="http://schemas.microsoft.com/office/powerpoint/2010/main" val="967526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additive="base">
                                        <p:cTn id="7" dur="500" fill="hold"/>
                                        <p:tgtEl>
                                          <p:spTgt spid="6">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F8AB99F-5EED-FC8D-5A72-18A7CBDE416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62933D0-5365-48C6-8620-C279A65E8DAC}"/>
              </a:ext>
            </a:extLst>
          </p:cNvPr>
          <p:cNvSpPr>
            <a:spLocks noGrp="1"/>
          </p:cNvSpPr>
          <p:nvPr>
            <p:ph type="title"/>
          </p:nvPr>
        </p:nvSpPr>
        <p:spPr>
          <a:xfrm>
            <a:off x="0" y="0"/>
            <a:ext cx="10972800" cy="1066800"/>
          </a:xfrm>
          <a:solidFill>
            <a:schemeClr val="tx1"/>
          </a:solidFill>
        </p:spPr>
        <p:txBody>
          <a:bodyPr>
            <a:noAutofit/>
          </a:bodyPr>
          <a:lstStyle/>
          <a:p>
            <a:r>
              <a:rPr lang="en-US" sz="4000" dirty="0">
                <a:solidFill>
                  <a:schemeClr val="bg1"/>
                </a:solidFill>
                <a:latin typeface="Rockwell Extra Bold" panose="02060903040505020403" pitchFamily="18" charset="0"/>
              </a:rPr>
              <a:t>“Situation Ethics”</a:t>
            </a:r>
          </a:p>
        </p:txBody>
      </p:sp>
      <p:sp>
        <p:nvSpPr>
          <p:cNvPr id="6" name="TextBox 5">
            <a:extLst>
              <a:ext uri="{FF2B5EF4-FFF2-40B4-BE49-F238E27FC236}">
                <a16:creationId xmlns:a16="http://schemas.microsoft.com/office/drawing/2014/main" id="{2A700DFB-24E9-F945-AFB5-65A1932CD293}"/>
              </a:ext>
            </a:extLst>
          </p:cNvPr>
          <p:cNvSpPr txBox="1"/>
          <p:nvPr/>
        </p:nvSpPr>
        <p:spPr>
          <a:xfrm>
            <a:off x="533400" y="2108863"/>
            <a:ext cx="9906000" cy="1846659"/>
          </a:xfrm>
          <a:prstGeom prst="rect">
            <a:avLst/>
          </a:prstGeom>
          <a:noFill/>
        </p:spPr>
        <p:txBody>
          <a:bodyPr wrap="square">
            <a:spAutoFit/>
          </a:bodyPr>
          <a:lstStyle/>
          <a:p>
            <a:pPr marL="514350" indent="-514350">
              <a:buAutoNum type="arabicPeriod"/>
            </a:pPr>
            <a:r>
              <a:rPr lang="en-US" sz="2800" dirty="0">
                <a:solidFill>
                  <a:srgbClr val="000000"/>
                </a:solidFill>
              </a:rPr>
              <a:t>Only love is intrinsically good, nothing else.</a:t>
            </a:r>
          </a:p>
          <a:p>
            <a:pPr marL="514350" indent="-514350">
              <a:buAutoNum type="arabicPeriod"/>
            </a:pPr>
            <a:endParaRPr lang="en-US" sz="1000" dirty="0">
              <a:solidFill>
                <a:srgbClr val="000000"/>
              </a:solidFill>
            </a:endParaRPr>
          </a:p>
          <a:p>
            <a:pPr marL="457200" indent="-457200">
              <a:buAutoNum type="arabicPeriod"/>
            </a:pPr>
            <a:r>
              <a:rPr lang="en-US" sz="2800" dirty="0">
                <a:solidFill>
                  <a:srgbClr val="000000"/>
                </a:solidFill>
              </a:rPr>
              <a:t>In Christian decision making, love is the ruling norm.</a:t>
            </a:r>
          </a:p>
          <a:p>
            <a:pPr marL="457200" indent="-457200">
              <a:buAutoNum type="arabicPeriod"/>
            </a:pPr>
            <a:endParaRPr lang="en-US" sz="1000" b="1" dirty="0">
              <a:solidFill>
                <a:srgbClr val="000000"/>
              </a:solidFill>
            </a:endParaRPr>
          </a:p>
          <a:p>
            <a:pPr marL="457200" indent="-457200">
              <a:buAutoNum type="arabicPeriod"/>
            </a:pPr>
            <a:r>
              <a:rPr lang="en-US" sz="2800" b="1" dirty="0">
                <a:solidFill>
                  <a:srgbClr val="000000"/>
                </a:solidFill>
              </a:rPr>
              <a:t>Justice is love distributed.</a:t>
            </a:r>
          </a:p>
          <a:p>
            <a:pPr marL="457200" indent="-457200">
              <a:buAutoNum type="arabicPeriod"/>
            </a:pPr>
            <a:endParaRPr lang="en-US" sz="1000" dirty="0">
              <a:solidFill>
                <a:srgbClr val="000000"/>
              </a:solidFill>
            </a:endParaRPr>
          </a:p>
        </p:txBody>
      </p:sp>
      <p:sp>
        <p:nvSpPr>
          <p:cNvPr id="4" name="TextBox 3">
            <a:extLst>
              <a:ext uri="{FF2B5EF4-FFF2-40B4-BE49-F238E27FC236}">
                <a16:creationId xmlns:a16="http://schemas.microsoft.com/office/drawing/2014/main" id="{D54D40B9-2CDF-D5F6-34DC-8FD964A7E78F}"/>
              </a:ext>
            </a:extLst>
          </p:cNvPr>
          <p:cNvSpPr txBox="1"/>
          <p:nvPr/>
        </p:nvSpPr>
        <p:spPr>
          <a:xfrm>
            <a:off x="685800" y="1295400"/>
            <a:ext cx="10287000" cy="646331"/>
          </a:xfrm>
          <a:prstGeom prst="rect">
            <a:avLst/>
          </a:prstGeom>
          <a:noFill/>
        </p:spPr>
        <p:txBody>
          <a:bodyPr wrap="square" rtlCol="0">
            <a:spAutoFit/>
          </a:bodyPr>
          <a:lstStyle/>
          <a:p>
            <a:r>
              <a:rPr lang="en-US" sz="3600" dirty="0">
                <a:latin typeface="Rockwell Extra Bold" panose="02060903040505020403" pitchFamily="18" charset="0"/>
              </a:rPr>
              <a:t>Six Fundamental Principles:</a:t>
            </a:r>
          </a:p>
        </p:txBody>
      </p:sp>
    </p:spTree>
    <p:extLst>
      <p:ext uri="{BB962C8B-B14F-4D97-AF65-F5344CB8AC3E}">
        <p14:creationId xmlns:p14="http://schemas.microsoft.com/office/powerpoint/2010/main" val="570020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 calcmode="lin" valueType="num">
                                      <p:cBhvr additive="base">
                                        <p:cTn id="7" dur="500" fill="hold"/>
                                        <p:tgtEl>
                                          <p:spTgt spid="6">
                                            <p:txEl>
                                              <p:pRg st="4" end="4"/>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B2258B4-0DAE-FAAE-781C-BFB315ADB08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1CB631B-6E37-B874-29B1-4AD365B44071}"/>
              </a:ext>
            </a:extLst>
          </p:cNvPr>
          <p:cNvSpPr>
            <a:spLocks noGrp="1"/>
          </p:cNvSpPr>
          <p:nvPr>
            <p:ph type="title"/>
          </p:nvPr>
        </p:nvSpPr>
        <p:spPr>
          <a:xfrm>
            <a:off x="0" y="0"/>
            <a:ext cx="10972800" cy="1066800"/>
          </a:xfrm>
          <a:solidFill>
            <a:schemeClr val="tx1"/>
          </a:solidFill>
        </p:spPr>
        <p:txBody>
          <a:bodyPr>
            <a:noAutofit/>
          </a:bodyPr>
          <a:lstStyle/>
          <a:p>
            <a:r>
              <a:rPr lang="en-US" sz="4000" dirty="0">
                <a:solidFill>
                  <a:schemeClr val="bg1"/>
                </a:solidFill>
                <a:latin typeface="Rockwell Extra Bold" panose="02060903040505020403" pitchFamily="18" charset="0"/>
              </a:rPr>
              <a:t>“Situation Ethics”</a:t>
            </a:r>
          </a:p>
        </p:txBody>
      </p:sp>
      <p:sp>
        <p:nvSpPr>
          <p:cNvPr id="6" name="TextBox 5">
            <a:extLst>
              <a:ext uri="{FF2B5EF4-FFF2-40B4-BE49-F238E27FC236}">
                <a16:creationId xmlns:a16="http://schemas.microsoft.com/office/drawing/2014/main" id="{6EBAD8E4-C98C-ADC7-F3FF-7E89360B22B2}"/>
              </a:ext>
            </a:extLst>
          </p:cNvPr>
          <p:cNvSpPr txBox="1"/>
          <p:nvPr/>
        </p:nvSpPr>
        <p:spPr>
          <a:xfrm>
            <a:off x="533400" y="2108863"/>
            <a:ext cx="9906000" cy="2862322"/>
          </a:xfrm>
          <a:prstGeom prst="rect">
            <a:avLst/>
          </a:prstGeom>
          <a:noFill/>
        </p:spPr>
        <p:txBody>
          <a:bodyPr wrap="square">
            <a:spAutoFit/>
          </a:bodyPr>
          <a:lstStyle/>
          <a:p>
            <a:pPr marL="514350" indent="-514350">
              <a:buAutoNum type="arabicPeriod"/>
            </a:pPr>
            <a:r>
              <a:rPr lang="en-US" sz="2800" dirty="0">
                <a:solidFill>
                  <a:srgbClr val="000000"/>
                </a:solidFill>
              </a:rPr>
              <a:t>Only love is intrinsically good, nothing else.</a:t>
            </a:r>
          </a:p>
          <a:p>
            <a:pPr marL="514350" indent="-514350">
              <a:buAutoNum type="arabicPeriod"/>
            </a:pPr>
            <a:endParaRPr lang="en-US" sz="1000" dirty="0">
              <a:solidFill>
                <a:srgbClr val="000000"/>
              </a:solidFill>
            </a:endParaRPr>
          </a:p>
          <a:p>
            <a:pPr marL="457200" indent="-457200">
              <a:buAutoNum type="arabicPeriod"/>
            </a:pPr>
            <a:r>
              <a:rPr lang="en-US" sz="2800" dirty="0">
                <a:solidFill>
                  <a:srgbClr val="000000"/>
                </a:solidFill>
              </a:rPr>
              <a:t>In Christian decision making, love is the ruling norm.</a:t>
            </a:r>
          </a:p>
          <a:p>
            <a:pPr marL="457200" indent="-457200">
              <a:buAutoNum type="arabicPeriod"/>
            </a:pPr>
            <a:endParaRPr lang="en-US" sz="1000" dirty="0">
              <a:solidFill>
                <a:srgbClr val="000000"/>
              </a:solidFill>
            </a:endParaRPr>
          </a:p>
          <a:p>
            <a:pPr marL="457200" indent="-457200">
              <a:buAutoNum type="arabicPeriod"/>
            </a:pPr>
            <a:r>
              <a:rPr lang="en-US" sz="2800" dirty="0">
                <a:solidFill>
                  <a:srgbClr val="000000"/>
                </a:solidFill>
              </a:rPr>
              <a:t>Justice is love distributed.</a:t>
            </a:r>
          </a:p>
          <a:p>
            <a:pPr marL="457200" indent="-457200">
              <a:buAutoNum type="arabicPeriod"/>
            </a:pPr>
            <a:endParaRPr lang="en-US" sz="1000" dirty="0">
              <a:solidFill>
                <a:srgbClr val="000000"/>
              </a:solidFill>
            </a:endParaRPr>
          </a:p>
          <a:p>
            <a:pPr marL="457200" indent="-457200">
              <a:buAutoNum type="arabicPeriod"/>
            </a:pPr>
            <a:r>
              <a:rPr lang="en-US" sz="2800" b="1" dirty="0">
                <a:solidFill>
                  <a:srgbClr val="000000"/>
                </a:solidFill>
              </a:rPr>
              <a:t>Love should be shown, regardless of relationship or personal hostility.</a:t>
            </a:r>
          </a:p>
          <a:p>
            <a:pPr marL="457200" indent="-457200">
              <a:buAutoNum type="arabicPeriod"/>
            </a:pPr>
            <a:endParaRPr lang="en-US" sz="1000" dirty="0">
              <a:solidFill>
                <a:srgbClr val="000000"/>
              </a:solidFill>
            </a:endParaRPr>
          </a:p>
        </p:txBody>
      </p:sp>
      <p:sp>
        <p:nvSpPr>
          <p:cNvPr id="4" name="TextBox 3">
            <a:extLst>
              <a:ext uri="{FF2B5EF4-FFF2-40B4-BE49-F238E27FC236}">
                <a16:creationId xmlns:a16="http://schemas.microsoft.com/office/drawing/2014/main" id="{5E86E234-7F61-19F4-5314-AE401D5FB1DA}"/>
              </a:ext>
            </a:extLst>
          </p:cNvPr>
          <p:cNvSpPr txBox="1"/>
          <p:nvPr/>
        </p:nvSpPr>
        <p:spPr>
          <a:xfrm>
            <a:off x="685800" y="1295400"/>
            <a:ext cx="10287000" cy="646331"/>
          </a:xfrm>
          <a:prstGeom prst="rect">
            <a:avLst/>
          </a:prstGeom>
          <a:noFill/>
        </p:spPr>
        <p:txBody>
          <a:bodyPr wrap="square" rtlCol="0">
            <a:spAutoFit/>
          </a:bodyPr>
          <a:lstStyle/>
          <a:p>
            <a:r>
              <a:rPr lang="en-US" sz="3600" dirty="0">
                <a:latin typeface="Rockwell Extra Bold" panose="02060903040505020403" pitchFamily="18" charset="0"/>
              </a:rPr>
              <a:t>Six Fundamental Principles:</a:t>
            </a:r>
          </a:p>
        </p:txBody>
      </p:sp>
    </p:spTree>
    <p:extLst>
      <p:ext uri="{BB962C8B-B14F-4D97-AF65-F5344CB8AC3E}">
        <p14:creationId xmlns:p14="http://schemas.microsoft.com/office/powerpoint/2010/main" val="1155888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anim calcmode="lin" valueType="num">
                                      <p:cBhvr additive="base">
                                        <p:cTn id="7" dur="500" fill="hold"/>
                                        <p:tgtEl>
                                          <p:spTgt spid="6">
                                            <p:txEl>
                                              <p:pRg st="6" end="6"/>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19F2332-0AC6-AC80-D1E1-E204B619F45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C192A86-EB26-0D6F-86E5-43230B744F20}"/>
              </a:ext>
            </a:extLst>
          </p:cNvPr>
          <p:cNvSpPr>
            <a:spLocks noGrp="1"/>
          </p:cNvSpPr>
          <p:nvPr>
            <p:ph type="title"/>
          </p:nvPr>
        </p:nvSpPr>
        <p:spPr>
          <a:xfrm>
            <a:off x="0" y="0"/>
            <a:ext cx="10972800" cy="1066800"/>
          </a:xfrm>
          <a:solidFill>
            <a:schemeClr val="tx1"/>
          </a:solidFill>
        </p:spPr>
        <p:txBody>
          <a:bodyPr>
            <a:noAutofit/>
          </a:bodyPr>
          <a:lstStyle/>
          <a:p>
            <a:r>
              <a:rPr lang="en-US" sz="4000" dirty="0">
                <a:solidFill>
                  <a:schemeClr val="bg1"/>
                </a:solidFill>
                <a:latin typeface="Rockwell Extra Bold" panose="02060903040505020403" pitchFamily="18" charset="0"/>
              </a:rPr>
              <a:t>“Situation Ethics”</a:t>
            </a:r>
          </a:p>
        </p:txBody>
      </p:sp>
      <p:sp>
        <p:nvSpPr>
          <p:cNvPr id="6" name="TextBox 5">
            <a:extLst>
              <a:ext uri="{FF2B5EF4-FFF2-40B4-BE49-F238E27FC236}">
                <a16:creationId xmlns:a16="http://schemas.microsoft.com/office/drawing/2014/main" id="{28243C06-BD54-7EE7-F010-18E33D535507}"/>
              </a:ext>
            </a:extLst>
          </p:cNvPr>
          <p:cNvSpPr txBox="1"/>
          <p:nvPr/>
        </p:nvSpPr>
        <p:spPr>
          <a:xfrm>
            <a:off x="533400" y="2108863"/>
            <a:ext cx="10058400" cy="3447098"/>
          </a:xfrm>
          <a:prstGeom prst="rect">
            <a:avLst/>
          </a:prstGeom>
          <a:noFill/>
        </p:spPr>
        <p:txBody>
          <a:bodyPr wrap="square">
            <a:spAutoFit/>
          </a:bodyPr>
          <a:lstStyle/>
          <a:p>
            <a:pPr marL="514350" indent="-514350">
              <a:buAutoNum type="arabicPeriod"/>
            </a:pPr>
            <a:r>
              <a:rPr lang="en-US" sz="2800" dirty="0">
                <a:solidFill>
                  <a:srgbClr val="000000"/>
                </a:solidFill>
              </a:rPr>
              <a:t>Only love is intrinsically good, nothing else.</a:t>
            </a:r>
          </a:p>
          <a:p>
            <a:pPr marL="514350" indent="-514350">
              <a:buAutoNum type="arabicPeriod"/>
            </a:pPr>
            <a:endParaRPr lang="en-US" sz="1000" dirty="0">
              <a:solidFill>
                <a:srgbClr val="000000"/>
              </a:solidFill>
            </a:endParaRPr>
          </a:p>
          <a:p>
            <a:pPr marL="457200" indent="-457200">
              <a:buAutoNum type="arabicPeriod"/>
            </a:pPr>
            <a:r>
              <a:rPr lang="en-US" sz="2800" dirty="0">
                <a:solidFill>
                  <a:srgbClr val="000000"/>
                </a:solidFill>
              </a:rPr>
              <a:t>In Christian decision making, love is the ruling norm.</a:t>
            </a:r>
          </a:p>
          <a:p>
            <a:pPr marL="457200" indent="-457200">
              <a:buAutoNum type="arabicPeriod"/>
            </a:pPr>
            <a:endParaRPr lang="en-US" sz="1000" dirty="0">
              <a:solidFill>
                <a:srgbClr val="000000"/>
              </a:solidFill>
            </a:endParaRPr>
          </a:p>
          <a:p>
            <a:pPr marL="457200" indent="-457200">
              <a:buAutoNum type="arabicPeriod"/>
            </a:pPr>
            <a:r>
              <a:rPr lang="en-US" sz="2800" dirty="0">
                <a:solidFill>
                  <a:srgbClr val="000000"/>
                </a:solidFill>
              </a:rPr>
              <a:t>Justice is love distributed.</a:t>
            </a:r>
          </a:p>
          <a:p>
            <a:pPr marL="457200" indent="-457200">
              <a:buAutoNum type="arabicPeriod"/>
            </a:pPr>
            <a:endParaRPr lang="en-US" sz="1000" dirty="0">
              <a:solidFill>
                <a:srgbClr val="000000"/>
              </a:solidFill>
            </a:endParaRPr>
          </a:p>
          <a:p>
            <a:pPr marL="457200" indent="-457200">
              <a:buAutoNum type="arabicPeriod"/>
            </a:pPr>
            <a:r>
              <a:rPr lang="en-US" sz="2800" dirty="0">
                <a:solidFill>
                  <a:srgbClr val="000000"/>
                </a:solidFill>
              </a:rPr>
              <a:t>Love should be shown, regardless of relationship or personal hostility.</a:t>
            </a:r>
          </a:p>
          <a:p>
            <a:pPr marL="457200" indent="-457200">
              <a:buAutoNum type="arabicPeriod"/>
            </a:pPr>
            <a:endParaRPr lang="en-US" sz="1000" dirty="0">
              <a:solidFill>
                <a:srgbClr val="000000"/>
              </a:solidFill>
            </a:endParaRPr>
          </a:p>
          <a:p>
            <a:pPr marL="457200" indent="-457200">
              <a:buAutoNum type="arabicPeriod"/>
            </a:pPr>
            <a:r>
              <a:rPr lang="en-US" sz="2800" b="1" dirty="0">
                <a:solidFill>
                  <a:srgbClr val="000000"/>
                </a:solidFill>
              </a:rPr>
              <a:t>Only the loving outcome matters (the end justifies the means)</a:t>
            </a:r>
          </a:p>
          <a:p>
            <a:pPr marL="457200" indent="-457200">
              <a:buAutoNum type="arabicPeriod"/>
            </a:pPr>
            <a:endParaRPr lang="en-US" sz="1000" dirty="0">
              <a:solidFill>
                <a:srgbClr val="000000"/>
              </a:solidFill>
            </a:endParaRPr>
          </a:p>
        </p:txBody>
      </p:sp>
      <p:sp>
        <p:nvSpPr>
          <p:cNvPr id="4" name="TextBox 3">
            <a:extLst>
              <a:ext uri="{FF2B5EF4-FFF2-40B4-BE49-F238E27FC236}">
                <a16:creationId xmlns:a16="http://schemas.microsoft.com/office/drawing/2014/main" id="{36E4E0E0-A7E9-56EE-37C2-03D7BB1A67C2}"/>
              </a:ext>
            </a:extLst>
          </p:cNvPr>
          <p:cNvSpPr txBox="1"/>
          <p:nvPr/>
        </p:nvSpPr>
        <p:spPr>
          <a:xfrm>
            <a:off x="685800" y="1295400"/>
            <a:ext cx="10287000" cy="646331"/>
          </a:xfrm>
          <a:prstGeom prst="rect">
            <a:avLst/>
          </a:prstGeom>
          <a:noFill/>
        </p:spPr>
        <p:txBody>
          <a:bodyPr wrap="square" rtlCol="0">
            <a:spAutoFit/>
          </a:bodyPr>
          <a:lstStyle/>
          <a:p>
            <a:r>
              <a:rPr lang="en-US" sz="3600" dirty="0">
                <a:latin typeface="Rockwell Extra Bold" panose="02060903040505020403" pitchFamily="18" charset="0"/>
              </a:rPr>
              <a:t>Six Fundamental Principles:</a:t>
            </a:r>
          </a:p>
        </p:txBody>
      </p:sp>
    </p:spTree>
    <p:extLst>
      <p:ext uri="{BB962C8B-B14F-4D97-AF65-F5344CB8AC3E}">
        <p14:creationId xmlns:p14="http://schemas.microsoft.com/office/powerpoint/2010/main" val="1336621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6">
                                            <p:txEl>
                                              <p:pRg st="8" end="8"/>
                                            </p:txEl>
                                          </p:spTgt>
                                        </p:tgtEl>
                                        <p:attrNameLst>
                                          <p:attrName>style.visibility</p:attrName>
                                        </p:attrNameLst>
                                      </p:cBhvr>
                                      <p:to>
                                        <p:strVal val="visible"/>
                                      </p:to>
                                    </p:set>
                                    <p:anim calcmode="lin" valueType="num">
                                      <p:cBhvr additive="base">
                                        <p:cTn id="7" dur="500" fill="hold"/>
                                        <p:tgtEl>
                                          <p:spTgt spid="6">
                                            <p:txEl>
                                              <p:pRg st="8" end="8"/>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0E62215-E644-A4E0-69BF-CE1A8581A1C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8832EA-1E9C-C9F7-E7B1-EA184E840E5A}"/>
              </a:ext>
            </a:extLst>
          </p:cNvPr>
          <p:cNvSpPr>
            <a:spLocks noGrp="1"/>
          </p:cNvSpPr>
          <p:nvPr>
            <p:ph type="title"/>
          </p:nvPr>
        </p:nvSpPr>
        <p:spPr>
          <a:xfrm>
            <a:off x="0" y="0"/>
            <a:ext cx="10972800" cy="1066800"/>
          </a:xfrm>
          <a:solidFill>
            <a:schemeClr val="tx1"/>
          </a:solidFill>
        </p:spPr>
        <p:txBody>
          <a:bodyPr>
            <a:noAutofit/>
          </a:bodyPr>
          <a:lstStyle/>
          <a:p>
            <a:r>
              <a:rPr lang="en-US" sz="4000" dirty="0">
                <a:solidFill>
                  <a:schemeClr val="bg1"/>
                </a:solidFill>
                <a:latin typeface="Rockwell Extra Bold" panose="02060903040505020403" pitchFamily="18" charset="0"/>
              </a:rPr>
              <a:t>“Situation Ethics”</a:t>
            </a:r>
          </a:p>
        </p:txBody>
      </p:sp>
      <p:sp>
        <p:nvSpPr>
          <p:cNvPr id="6" name="TextBox 5">
            <a:extLst>
              <a:ext uri="{FF2B5EF4-FFF2-40B4-BE49-F238E27FC236}">
                <a16:creationId xmlns:a16="http://schemas.microsoft.com/office/drawing/2014/main" id="{21C2C6AF-685A-FA47-3631-30D6126F3B43}"/>
              </a:ext>
            </a:extLst>
          </p:cNvPr>
          <p:cNvSpPr txBox="1"/>
          <p:nvPr/>
        </p:nvSpPr>
        <p:spPr>
          <a:xfrm>
            <a:off x="533400" y="2108863"/>
            <a:ext cx="9906000" cy="4739759"/>
          </a:xfrm>
          <a:prstGeom prst="rect">
            <a:avLst/>
          </a:prstGeom>
          <a:noFill/>
        </p:spPr>
        <p:txBody>
          <a:bodyPr wrap="square">
            <a:spAutoFit/>
          </a:bodyPr>
          <a:lstStyle/>
          <a:p>
            <a:pPr marL="514350" indent="-514350">
              <a:buAutoNum type="arabicPeriod"/>
            </a:pPr>
            <a:r>
              <a:rPr lang="en-US" sz="2800" dirty="0">
                <a:solidFill>
                  <a:srgbClr val="000000"/>
                </a:solidFill>
              </a:rPr>
              <a:t>Only love is intrinsically good, nothing else.</a:t>
            </a:r>
          </a:p>
          <a:p>
            <a:pPr marL="514350" indent="-514350">
              <a:buAutoNum type="arabicPeriod"/>
            </a:pPr>
            <a:endParaRPr lang="en-US" sz="1000" dirty="0">
              <a:solidFill>
                <a:srgbClr val="000000"/>
              </a:solidFill>
            </a:endParaRPr>
          </a:p>
          <a:p>
            <a:pPr marL="457200" indent="-457200">
              <a:buAutoNum type="arabicPeriod"/>
            </a:pPr>
            <a:r>
              <a:rPr lang="en-US" sz="2800" dirty="0">
                <a:solidFill>
                  <a:srgbClr val="000000"/>
                </a:solidFill>
              </a:rPr>
              <a:t>In Christian decision making, love is the ruling norm.</a:t>
            </a:r>
          </a:p>
          <a:p>
            <a:pPr marL="457200" indent="-457200">
              <a:buAutoNum type="arabicPeriod"/>
            </a:pPr>
            <a:endParaRPr lang="en-US" sz="1000" dirty="0">
              <a:solidFill>
                <a:srgbClr val="000000"/>
              </a:solidFill>
            </a:endParaRPr>
          </a:p>
          <a:p>
            <a:pPr marL="457200" indent="-457200">
              <a:buAutoNum type="arabicPeriod"/>
            </a:pPr>
            <a:r>
              <a:rPr lang="en-US" sz="2800" dirty="0">
                <a:solidFill>
                  <a:srgbClr val="000000"/>
                </a:solidFill>
              </a:rPr>
              <a:t>Justice is love distributed.</a:t>
            </a:r>
          </a:p>
          <a:p>
            <a:pPr marL="457200" indent="-457200">
              <a:buAutoNum type="arabicPeriod"/>
            </a:pPr>
            <a:endParaRPr lang="en-US" sz="1000" dirty="0">
              <a:solidFill>
                <a:srgbClr val="000000"/>
              </a:solidFill>
            </a:endParaRPr>
          </a:p>
          <a:p>
            <a:pPr marL="457200" indent="-457200">
              <a:buAutoNum type="arabicPeriod"/>
            </a:pPr>
            <a:r>
              <a:rPr lang="en-US" sz="2800" dirty="0">
                <a:solidFill>
                  <a:srgbClr val="000000"/>
                </a:solidFill>
              </a:rPr>
              <a:t>Love should be shown, regardless of relationship or personal hostility.</a:t>
            </a:r>
          </a:p>
          <a:p>
            <a:pPr marL="457200" indent="-457200">
              <a:buAutoNum type="arabicPeriod"/>
            </a:pPr>
            <a:endParaRPr lang="en-US" sz="1000" dirty="0">
              <a:solidFill>
                <a:srgbClr val="000000"/>
              </a:solidFill>
            </a:endParaRPr>
          </a:p>
          <a:p>
            <a:pPr marL="457200" indent="-457200">
              <a:buAutoNum type="arabicPeriod"/>
            </a:pPr>
            <a:r>
              <a:rPr lang="en-US" sz="2800" dirty="0">
                <a:solidFill>
                  <a:srgbClr val="000000"/>
                </a:solidFill>
              </a:rPr>
              <a:t>Only the loving outcome matters (the end justifies the mean)</a:t>
            </a:r>
          </a:p>
          <a:p>
            <a:pPr marL="457200" indent="-457200">
              <a:buAutoNum type="arabicPeriod"/>
            </a:pPr>
            <a:endParaRPr lang="en-US" sz="1000" dirty="0">
              <a:solidFill>
                <a:srgbClr val="000000"/>
              </a:solidFill>
            </a:endParaRPr>
          </a:p>
          <a:p>
            <a:pPr marL="457200" indent="-457200">
              <a:buAutoNum type="arabicPeriod"/>
            </a:pPr>
            <a:r>
              <a:rPr lang="en-US" sz="2800" b="1" dirty="0">
                <a:solidFill>
                  <a:srgbClr val="000000"/>
                </a:solidFill>
              </a:rPr>
              <a:t>Decisions based on love should be made situationally, not prescriptively. This means that there should be no pre-existing rules governing one’s ethical decisions.</a:t>
            </a:r>
            <a:endParaRPr lang="en-US" sz="2800" b="1" dirty="0"/>
          </a:p>
        </p:txBody>
      </p:sp>
      <p:sp>
        <p:nvSpPr>
          <p:cNvPr id="4" name="TextBox 3">
            <a:extLst>
              <a:ext uri="{FF2B5EF4-FFF2-40B4-BE49-F238E27FC236}">
                <a16:creationId xmlns:a16="http://schemas.microsoft.com/office/drawing/2014/main" id="{95A6C6AF-97EE-55F8-BEFE-F07B425648CE}"/>
              </a:ext>
            </a:extLst>
          </p:cNvPr>
          <p:cNvSpPr txBox="1"/>
          <p:nvPr/>
        </p:nvSpPr>
        <p:spPr>
          <a:xfrm>
            <a:off x="685800" y="1295400"/>
            <a:ext cx="10287000" cy="646331"/>
          </a:xfrm>
          <a:prstGeom prst="rect">
            <a:avLst/>
          </a:prstGeom>
          <a:noFill/>
        </p:spPr>
        <p:txBody>
          <a:bodyPr wrap="square" rtlCol="0">
            <a:spAutoFit/>
          </a:bodyPr>
          <a:lstStyle/>
          <a:p>
            <a:r>
              <a:rPr lang="en-US" sz="3600" dirty="0">
                <a:latin typeface="Rockwell Extra Bold" panose="02060903040505020403" pitchFamily="18" charset="0"/>
              </a:rPr>
              <a:t>Six Fundamental Principles:</a:t>
            </a:r>
          </a:p>
        </p:txBody>
      </p:sp>
    </p:spTree>
    <p:extLst>
      <p:ext uri="{BB962C8B-B14F-4D97-AF65-F5344CB8AC3E}">
        <p14:creationId xmlns:p14="http://schemas.microsoft.com/office/powerpoint/2010/main" val="2097087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6">
                                            <p:txEl>
                                              <p:pRg st="10" end="10"/>
                                            </p:txEl>
                                          </p:spTgt>
                                        </p:tgtEl>
                                        <p:attrNameLst>
                                          <p:attrName>style.visibility</p:attrName>
                                        </p:attrNameLst>
                                      </p:cBhvr>
                                      <p:to>
                                        <p:strVal val="visible"/>
                                      </p:to>
                                    </p:set>
                                    <p:anim calcmode="lin" valueType="num">
                                      <p:cBhvr additive="base">
                                        <p:cTn id="7" dur="500" fill="hold"/>
                                        <p:tgtEl>
                                          <p:spTgt spid="6">
                                            <p:txEl>
                                              <p:pRg st="10" end="1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C2B2716-A341-EA30-FD3B-71FED22D0A2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ACF158-6780-2BE6-4CE0-DA1D2F017E23}"/>
              </a:ext>
            </a:extLst>
          </p:cNvPr>
          <p:cNvSpPr>
            <a:spLocks noGrp="1"/>
          </p:cNvSpPr>
          <p:nvPr>
            <p:ph type="title"/>
          </p:nvPr>
        </p:nvSpPr>
        <p:spPr>
          <a:xfrm>
            <a:off x="0" y="0"/>
            <a:ext cx="10972800" cy="1066800"/>
          </a:xfrm>
          <a:solidFill>
            <a:schemeClr val="tx1"/>
          </a:solidFill>
        </p:spPr>
        <p:txBody>
          <a:bodyPr>
            <a:noAutofit/>
          </a:bodyPr>
          <a:lstStyle/>
          <a:p>
            <a:r>
              <a:rPr lang="en-US" sz="4000" dirty="0">
                <a:solidFill>
                  <a:schemeClr val="bg1"/>
                </a:solidFill>
                <a:latin typeface="Rockwell Extra Bold" panose="02060903040505020403" pitchFamily="18" charset="0"/>
              </a:rPr>
              <a:t>“Situation Ethics”</a:t>
            </a:r>
          </a:p>
        </p:txBody>
      </p:sp>
      <p:sp>
        <p:nvSpPr>
          <p:cNvPr id="6" name="TextBox 5">
            <a:extLst>
              <a:ext uri="{FF2B5EF4-FFF2-40B4-BE49-F238E27FC236}">
                <a16:creationId xmlns:a16="http://schemas.microsoft.com/office/drawing/2014/main" id="{9FC3DBD5-F838-B0C2-49A2-8A1658D08E40}"/>
              </a:ext>
            </a:extLst>
          </p:cNvPr>
          <p:cNvSpPr txBox="1"/>
          <p:nvPr/>
        </p:nvSpPr>
        <p:spPr>
          <a:xfrm>
            <a:off x="533400" y="1828800"/>
            <a:ext cx="9906000" cy="4524315"/>
          </a:xfrm>
          <a:prstGeom prst="rect">
            <a:avLst/>
          </a:prstGeom>
          <a:noFill/>
        </p:spPr>
        <p:txBody>
          <a:bodyPr wrap="square">
            <a:spAutoFit/>
          </a:bodyPr>
          <a:lstStyle/>
          <a:p>
            <a:r>
              <a:rPr lang="en-US" sz="2800" dirty="0">
                <a:solidFill>
                  <a:srgbClr val="000000"/>
                </a:solidFill>
              </a:rPr>
              <a:t>Situation ethics was most famously championed by </a:t>
            </a:r>
          </a:p>
          <a:p>
            <a:r>
              <a:rPr lang="en-US" sz="2800" dirty="0">
                <a:solidFill>
                  <a:srgbClr val="000000"/>
                </a:solidFill>
              </a:rPr>
              <a:t>Joseph Fletcher (1905-1991). </a:t>
            </a:r>
          </a:p>
          <a:p>
            <a:endParaRPr lang="en-US" sz="2000" dirty="0">
              <a:solidFill>
                <a:srgbClr val="000000"/>
              </a:solidFill>
            </a:endParaRPr>
          </a:p>
          <a:p>
            <a:r>
              <a:rPr lang="en-US" sz="2800" dirty="0">
                <a:solidFill>
                  <a:srgbClr val="000000"/>
                </a:solidFill>
              </a:rPr>
              <a:t>He believed that we should follow the rules until we need to break them for reasons of love.</a:t>
            </a:r>
          </a:p>
          <a:p>
            <a:endParaRPr lang="en-US" sz="2000" dirty="0">
              <a:solidFill>
                <a:srgbClr val="000000"/>
              </a:solidFill>
            </a:endParaRPr>
          </a:p>
          <a:p>
            <a:r>
              <a:rPr lang="en-US" sz="2800" dirty="0">
                <a:solidFill>
                  <a:srgbClr val="000000"/>
                </a:solidFill>
              </a:rPr>
              <a:t>This theology is based on agape love (Christian unconditional love), and says that we should always do the most loving thing in </a:t>
            </a:r>
          </a:p>
          <a:p>
            <a:r>
              <a:rPr lang="en-US" sz="2800" dirty="0">
                <a:solidFill>
                  <a:srgbClr val="000000"/>
                </a:solidFill>
              </a:rPr>
              <a:t>any situation.</a:t>
            </a:r>
          </a:p>
          <a:p>
            <a:endParaRPr lang="en-US" sz="2800" dirty="0">
              <a:solidFill>
                <a:srgbClr val="000000"/>
              </a:solidFill>
            </a:endParaRPr>
          </a:p>
          <a:p>
            <a:pPr algn="r"/>
            <a:r>
              <a:rPr lang="en-US" sz="2400" i="1" dirty="0">
                <a:solidFill>
                  <a:schemeClr val="tx2"/>
                </a:solidFill>
              </a:rPr>
              <a:t>Situation Ethics – Revision World</a:t>
            </a:r>
            <a:endParaRPr lang="en-US" sz="2800" b="1" dirty="0"/>
          </a:p>
        </p:txBody>
      </p:sp>
    </p:spTree>
    <p:extLst>
      <p:ext uri="{BB962C8B-B14F-4D97-AF65-F5344CB8AC3E}">
        <p14:creationId xmlns:p14="http://schemas.microsoft.com/office/powerpoint/2010/main" val="2343993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4FF665A-FB6B-1949-1ABC-0C9A3449516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A964120-E640-7AB7-8327-C7C711B9220A}"/>
              </a:ext>
            </a:extLst>
          </p:cNvPr>
          <p:cNvSpPr>
            <a:spLocks noGrp="1"/>
          </p:cNvSpPr>
          <p:nvPr>
            <p:ph type="title"/>
          </p:nvPr>
        </p:nvSpPr>
        <p:spPr>
          <a:xfrm>
            <a:off x="0" y="0"/>
            <a:ext cx="10972800" cy="1066800"/>
          </a:xfrm>
          <a:solidFill>
            <a:schemeClr val="tx1"/>
          </a:solidFill>
        </p:spPr>
        <p:txBody>
          <a:bodyPr>
            <a:noAutofit/>
          </a:bodyPr>
          <a:lstStyle/>
          <a:p>
            <a:r>
              <a:rPr lang="en-US" sz="4000" dirty="0">
                <a:solidFill>
                  <a:schemeClr val="bg1"/>
                </a:solidFill>
                <a:latin typeface="Rockwell Extra Bold" panose="02060903040505020403" pitchFamily="18" charset="0"/>
              </a:rPr>
              <a:t>“Situation Ethics”</a:t>
            </a:r>
          </a:p>
        </p:txBody>
      </p:sp>
      <p:sp>
        <p:nvSpPr>
          <p:cNvPr id="6" name="TextBox 5">
            <a:extLst>
              <a:ext uri="{FF2B5EF4-FFF2-40B4-BE49-F238E27FC236}">
                <a16:creationId xmlns:a16="http://schemas.microsoft.com/office/drawing/2014/main" id="{C4BB986B-8341-5C79-5576-004B9FC75A70}"/>
              </a:ext>
            </a:extLst>
          </p:cNvPr>
          <p:cNvSpPr txBox="1"/>
          <p:nvPr/>
        </p:nvSpPr>
        <p:spPr>
          <a:xfrm>
            <a:off x="533400" y="1905000"/>
            <a:ext cx="9906000" cy="3908762"/>
          </a:xfrm>
          <a:prstGeom prst="rect">
            <a:avLst/>
          </a:prstGeom>
          <a:noFill/>
        </p:spPr>
        <p:txBody>
          <a:bodyPr wrap="square">
            <a:spAutoFit/>
          </a:bodyPr>
          <a:lstStyle/>
          <a:p>
            <a:r>
              <a:rPr lang="en-US" sz="2800" dirty="0">
                <a:solidFill>
                  <a:srgbClr val="000000"/>
                </a:solidFill>
              </a:rPr>
              <a:t>Fletcher’s view was influential in Christian communities both in America and Europe for decades, reaching its peak in the 1980’s, after which it began to wane.</a:t>
            </a:r>
          </a:p>
          <a:p>
            <a:endParaRPr lang="en-US" sz="2800" dirty="0">
              <a:solidFill>
                <a:srgbClr val="000000"/>
              </a:solidFill>
            </a:endParaRPr>
          </a:p>
          <a:p>
            <a:r>
              <a:rPr lang="en-US" sz="2800" dirty="0">
                <a:solidFill>
                  <a:srgbClr val="000000"/>
                </a:solidFill>
              </a:rPr>
              <a:t>His ethical framework bore strong affinities with the version of pragmatism proposed by the American philosopher, social reformer, and educator John Dewey.</a:t>
            </a:r>
          </a:p>
          <a:p>
            <a:endParaRPr lang="en-US" sz="2800" dirty="0">
              <a:solidFill>
                <a:srgbClr val="000000"/>
              </a:solidFill>
            </a:endParaRPr>
          </a:p>
          <a:p>
            <a:pPr algn="r"/>
            <a:r>
              <a:rPr lang="en-US" sz="2400" i="1" dirty="0">
                <a:solidFill>
                  <a:schemeClr val="tx2"/>
                </a:solidFill>
              </a:rPr>
              <a:t>Encyclopedia Britannica</a:t>
            </a:r>
            <a:endParaRPr lang="en-US" sz="2800" b="1" dirty="0"/>
          </a:p>
        </p:txBody>
      </p:sp>
    </p:spTree>
    <p:extLst>
      <p:ext uri="{BB962C8B-B14F-4D97-AF65-F5344CB8AC3E}">
        <p14:creationId xmlns:p14="http://schemas.microsoft.com/office/powerpoint/2010/main" val="22369241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DF57ED1-341E-DF73-C9A4-29E4BB82A7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F4E89A-2C21-393F-4002-BDF13EBF4A1E}"/>
              </a:ext>
            </a:extLst>
          </p:cNvPr>
          <p:cNvSpPr>
            <a:spLocks noGrp="1"/>
          </p:cNvSpPr>
          <p:nvPr>
            <p:ph type="title"/>
          </p:nvPr>
        </p:nvSpPr>
        <p:spPr>
          <a:xfrm>
            <a:off x="0" y="0"/>
            <a:ext cx="10972800" cy="1066800"/>
          </a:xfrm>
          <a:solidFill>
            <a:schemeClr val="tx1"/>
          </a:solidFill>
        </p:spPr>
        <p:txBody>
          <a:bodyPr>
            <a:noAutofit/>
          </a:bodyPr>
          <a:lstStyle/>
          <a:p>
            <a:r>
              <a:rPr lang="en-US" sz="4000" dirty="0">
                <a:solidFill>
                  <a:schemeClr val="bg1"/>
                </a:solidFill>
                <a:latin typeface="Rockwell Extra Bold" panose="02060903040505020403" pitchFamily="18" charset="0"/>
              </a:rPr>
              <a:t>“Situation Ethics”</a:t>
            </a:r>
          </a:p>
        </p:txBody>
      </p:sp>
      <p:sp>
        <p:nvSpPr>
          <p:cNvPr id="6" name="TextBox 5">
            <a:extLst>
              <a:ext uri="{FF2B5EF4-FFF2-40B4-BE49-F238E27FC236}">
                <a16:creationId xmlns:a16="http://schemas.microsoft.com/office/drawing/2014/main" id="{EF30FFC2-5DB2-5F01-DEA4-DBFF00236BC5}"/>
              </a:ext>
            </a:extLst>
          </p:cNvPr>
          <p:cNvSpPr txBox="1"/>
          <p:nvPr/>
        </p:nvSpPr>
        <p:spPr>
          <a:xfrm>
            <a:off x="533400" y="1828800"/>
            <a:ext cx="9906000" cy="4339650"/>
          </a:xfrm>
          <a:prstGeom prst="rect">
            <a:avLst/>
          </a:prstGeom>
          <a:noFill/>
        </p:spPr>
        <p:txBody>
          <a:bodyPr wrap="square">
            <a:spAutoFit/>
          </a:bodyPr>
          <a:lstStyle/>
          <a:p>
            <a:r>
              <a:rPr lang="en-US" sz="2800" dirty="0">
                <a:solidFill>
                  <a:srgbClr val="000000"/>
                </a:solidFill>
              </a:rPr>
              <a:t>In Dewey’s framework, moral principles are tools or instruments that are used because they work in resolving the conflicts within complex situations in the most harmonious way for all who are involved.</a:t>
            </a:r>
          </a:p>
          <a:p>
            <a:endParaRPr lang="en-US" sz="2800" dirty="0">
              <a:solidFill>
                <a:srgbClr val="000000"/>
              </a:solidFill>
            </a:endParaRPr>
          </a:p>
          <a:p>
            <a:r>
              <a:rPr lang="en-US" sz="2800" dirty="0">
                <a:solidFill>
                  <a:srgbClr val="000000"/>
                </a:solidFill>
              </a:rPr>
              <a:t>These principles are experimental hypotheses that are constantly subject to ongoing verification or revision by the demand of the unique conditions of experience.</a:t>
            </a:r>
          </a:p>
          <a:p>
            <a:endParaRPr lang="en-US" sz="2800" dirty="0">
              <a:solidFill>
                <a:srgbClr val="000000"/>
              </a:solidFill>
            </a:endParaRPr>
          </a:p>
          <a:p>
            <a:pPr algn="r"/>
            <a:r>
              <a:rPr lang="en-US" sz="2400" i="1" dirty="0">
                <a:solidFill>
                  <a:schemeClr val="tx2"/>
                </a:solidFill>
              </a:rPr>
              <a:t>Encyclopedia Britannica</a:t>
            </a:r>
            <a:endParaRPr lang="en-US" sz="2800" b="1" dirty="0"/>
          </a:p>
        </p:txBody>
      </p:sp>
    </p:spTree>
    <p:extLst>
      <p:ext uri="{BB962C8B-B14F-4D97-AF65-F5344CB8AC3E}">
        <p14:creationId xmlns:p14="http://schemas.microsoft.com/office/powerpoint/2010/main" val="2140251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07BE00-2E68-7350-1FBB-A8333295DA9B}"/>
            </a:ext>
          </a:extLst>
        </p:cNvPr>
        <p:cNvGrpSpPr/>
        <p:nvPr/>
      </p:nvGrpSpPr>
      <p:grpSpPr>
        <a:xfrm>
          <a:off x="0" y="0"/>
          <a:ext cx="0" cy="0"/>
          <a:chOff x="0" y="0"/>
          <a:chExt cx="0" cy="0"/>
        </a:xfrm>
      </p:grpSpPr>
      <p:pic>
        <p:nvPicPr>
          <p:cNvPr id="1026" name="Picture 2" descr="Thessalonica (BiblePlaces.com)">
            <a:extLst>
              <a:ext uri="{FF2B5EF4-FFF2-40B4-BE49-F238E27FC236}">
                <a16:creationId xmlns:a16="http://schemas.microsoft.com/office/drawing/2014/main" id="{1A4A9220-EFFA-5161-75D2-553B8AC43672}"/>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0" y="21102"/>
            <a:ext cx="10972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05A2A70D-195C-3CF6-0250-757643366032}"/>
              </a:ext>
            </a:extLst>
          </p:cNvPr>
          <p:cNvSpPr txBox="1">
            <a:spLocks/>
          </p:cNvSpPr>
          <p:nvPr/>
        </p:nvSpPr>
        <p:spPr>
          <a:xfrm>
            <a:off x="1150620" y="685800"/>
            <a:ext cx="8671560" cy="2362200"/>
          </a:xfrm>
          <a:prstGeom prst="rect">
            <a:avLst/>
          </a:prstGeom>
          <a:effectLst>
            <a:glow rad="127000">
              <a:srgbClr val="FFFF00"/>
            </a:glow>
          </a:effectLst>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6600" dirty="0">
                <a:effectLst>
                  <a:glow rad="127000">
                    <a:srgbClr val="FFC000"/>
                  </a:glow>
                </a:effectLst>
                <a:latin typeface="Rockwell Extra Bold" panose="02060903040505020403" pitchFamily="18" charset="0"/>
              </a:rPr>
              <a:t>THE CHURCH AT</a:t>
            </a:r>
            <a:br>
              <a:rPr lang="en-US" sz="6600" dirty="0">
                <a:effectLst>
                  <a:glow rad="127000">
                    <a:srgbClr val="FFC000"/>
                  </a:glow>
                </a:effectLst>
                <a:latin typeface="Rockwell Extra Bold" panose="02060903040505020403" pitchFamily="18" charset="0"/>
              </a:rPr>
            </a:br>
            <a:r>
              <a:rPr lang="en-US" sz="6600" dirty="0">
                <a:effectLst>
                  <a:glow rad="127000">
                    <a:srgbClr val="FFC000"/>
                  </a:glow>
                </a:effectLst>
                <a:latin typeface="Rockwell Extra Bold" panose="02060903040505020403" pitchFamily="18" charset="0"/>
              </a:rPr>
              <a:t>THESSALONICA </a:t>
            </a:r>
            <a:br>
              <a:rPr lang="en-US" sz="7200" dirty="0"/>
            </a:br>
            <a:r>
              <a:rPr lang="en-US" sz="7200" dirty="0"/>
              <a:t>	</a:t>
            </a:r>
            <a:endParaRPr lang="en-US" sz="2400" dirty="0">
              <a:solidFill>
                <a:schemeClr val="bg1"/>
              </a:solidFill>
              <a:latin typeface="Britannic Bold" panose="020B0903060703020204" pitchFamily="34" charset="0"/>
            </a:endParaRPr>
          </a:p>
        </p:txBody>
      </p:sp>
      <p:sp>
        <p:nvSpPr>
          <p:cNvPr id="4" name="TextBox 3">
            <a:extLst>
              <a:ext uri="{FF2B5EF4-FFF2-40B4-BE49-F238E27FC236}">
                <a16:creationId xmlns:a16="http://schemas.microsoft.com/office/drawing/2014/main" id="{80EC1254-54E0-96DC-A487-CDEEC611E6EF}"/>
              </a:ext>
            </a:extLst>
          </p:cNvPr>
          <p:cNvSpPr txBox="1"/>
          <p:nvPr/>
        </p:nvSpPr>
        <p:spPr>
          <a:xfrm>
            <a:off x="1371600" y="3429000"/>
            <a:ext cx="8450580" cy="1015663"/>
          </a:xfrm>
          <a:prstGeom prst="rect">
            <a:avLst/>
          </a:prstGeom>
          <a:noFill/>
          <a:effectLst>
            <a:glow rad="127000">
              <a:srgbClr val="FFFF00"/>
            </a:glow>
          </a:effectLst>
        </p:spPr>
        <p:txBody>
          <a:bodyPr wrap="square" rtlCol="0">
            <a:spAutoFit/>
          </a:bodyPr>
          <a:lstStyle/>
          <a:p>
            <a:r>
              <a:rPr lang="en-US" sz="6000" dirty="0">
                <a:effectLst>
                  <a:glow rad="127000">
                    <a:srgbClr val="FFC000"/>
                  </a:glow>
                </a:effectLst>
                <a:latin typeface="Britannic Bold" panose="020B0903060703020204" pitchFamily="34" charset="0"/>
              </a:rPr>
              <a:t>1 Thessalonians 1:1- 9</a:t>
            </a:r>
          </a:p>
        </p:txBody>
      </p:sp>
    </p:spTree>
    <p:extLst>
      <p:ext uri="{BB962C8B-B14F-4D97-AF65-F5344CB8AC3E}">
        <p14:creationId xmlns:p14="http://schemas.microsoft.com/office/powerpoint/2010/main" val="10501890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F8264E3-3090-7827-3E69-D823F5F6183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C61917F-3DAF-9B7E-9A17-9FBB3275FFC4}"/>
              </a:ext>
            </a:extLst>
          </p:cNvPr>
          <p:cNvSpPr>
            <a:spLocks noGrp="1"/>
          </p:cNvSpPr>
          <p:nvPr>
            <p:ph type="title"/>
          </p:nvPr>
        </p:nvSpPr>
        <p:spPr>
          <a:xfrm>
            <a:off x="0" y="0"/>
            <a:ext cx="10972800" cy="2438400"/>
          </a:xfrm>
          <a:solidFill>
            <a:schemeClr val="tx1"/>
          </a:solidFill>
        </p:spPr>
        <p:txBody>
          <a:bodyPr>
            <a:noAutofit/>
          </a:bodyPr>
          <a:lstStyle/>
          <a:p>
            <a:r>
              <a:rPr lang="en-US" sz="4000" dirty="0">
                <a:solidFill>
                  <a:schemeClr val="bg1"/>
                </a:solidFill>
                <a:latin typeface="Rockwell Extra Bold" panose="02060903040505020403" pitchFamily="18" charset="0"/>
              </a:rPr>
              <a:t>ABSTAIN </a:t>
            </a:r>
            <a:br>
              <a:rPr lang="en-US" sz="4000" dirty="0">
                <a:solidFill>
                  <a:schemeClr val="bg1"/>
                </a:solidFill>
                <a:latin typeface="Rockwell Extra Bold" panose="02060903040505020403" pitchFamily="18" charset="0"/>
              </a:rPr>
            </a:br>
            <a:r>
              <a:rPr lang="en-US" sz="1600" dirty="0">
                <a:solidFill>
                  <a:schemeClr val="bg1">
                    <a:lumMod val="75000"/>
                  </a:schemeClr>
                </a:solidFill>
                <a:latin typeface="Wide Latin" panose="020A0A07050505020404" pitchFamily="18" charset="0"/>
              </a:rPr>
              <a:t>FROM ALL </a:t>
            </a:r>
            <a:br>
              <a:rPr lang="en-US" sz="4000" dirty="0">
                <a:solidFill>
                  <a:schemeClr val="bg1">
                    <a:lumMod val="75000"/>
                  </a:schemeClr>
                </a:solidFill>
                <a:latin typeface="Rockwell Extra Bold" panose="02060903040505020403" pitchFamily="18" charset="0"/>
              </a:rPr>
            </a:br>
            <a:r>
              <a:rPr lang="en-US" sz="4000" dirty="0">
                <a:solidFill>
                  <a:schemeClr val="bg1"/>
                </a:solidFill>
                <a:latin typeface="Rockwell Extra Bold" panose="02060903040505020403" pitchFamily="18" charset="0"/>
              </a:rPr>
              <a:t>APPEARANCE </a:t>
            </a:r>
            <a:br>
              <a:rPr lang="en-US" sz="4000" dirty="0">
                <a:solidFill>
                  <a:schemeClr val="bg1"/>
                </a:solidFill>
                <a:latin typeface="Rockwell Extra Bold" panose="02060903040505020403" pitchFamily="18" charset="0"/>
              </a:rPr>
            </a:br>
            <a:r>
              <a:rPr lang="en-US" sz="4000" dirty="0">
                <a:solidFill>
                  <a:schemeClr val="bg1"/>
                </a:solidFill>
                <a:latin typeface="Rockwell Extra Bold" panose="02060903040505020403" pitchFamily="18" charset="0"/>
              </a:rPr>
              <a:t>     EVIL</a:t>
            </a:r>
          </a:p>
        </p:txBody>
      </p:sp>
      <p:sp>
        <p:nvSpPr>
          <p:cNvPr id="5" name="TextBox 4">
            <a:extLst>
              <a:ext uri="{FF2B5EF4-FFF2-40B4-BE49-F238E27FC236}">
                <a16:creationId xmlns:a16="http://schemas.microsoft.com/office/drawing/2014/main" id="{09D6347D-BCB3-3082-AD6A-9145AB039B14}"/>
              </a:ext>
            </a:extLst>
          </p:cNvPr>
          <p:cNvSpPr txBox="1"/>
          <p:nvPr/>
        </p:nvSpPr>
        <p:spPr>
          <a:xfrm>
            <a:off x="4267200" y="1676400"/>
            <a:ext cx="838200" cy="338554"/>
          </a:xfrm>
          <a:prstGeom prst="rect">
            <a:avLst/>
          </a:prstGeom>
          <a:noFill/>
        </p:spPr>
        <p:txBody>
          <a:bodyPr wrap="square" rtlCol="0">
            <a:spAutoFit/>
          </a:bodyPr>
          <a:lstStyle/>
          <a:p>
            <a:r>
              <a:rPr lang="en-US" sz="1600" dirty="0">
                <a:solidFill>
                  <a:schemeClr val="bg1">
                    <a:lumMod val="75000"/>
                  </a:schemeClr>
                </a:solidFill>
                <a:latin typeface="Wide Latin" panose="020A0A07050505020404" pitchFamily="18" charset="0"/>
              </a:rPr>
              <a:t>OF</a:t>
            </a:r>
          </a:p>
        </p:txBody>
      </p:sp>
      <p:sp>
        <p:nvSpPr>
          <p:cNvPr id="3" name="TextBox 2">
            <a:extLst>
              <a:ext uri="{FF2B5EF4-FFF2-40B4-BE49-F238E27FC236}">
                <a16:creationId xmlns:a16="http://schemas.microsoft.com/office/drawing/2014/main" id="{43F246DD-FA7E-CC4A-DE34-34E6ED01269D}"/>
              </a:ext>
            </a:extLst>
          </p:cNvPr>
          <p:cNvSpPr txBox="1"/>
          <p:nvPr/>
        </p:nvSpPr>
        <p:spPr>
          <a:xfrm>
            <a:off x="304800" y="2786584"/>
            <a:ext cx="10287000" cy="646331"/>
          </a:xfrm>
          <a:prstGeom prst="rect">
            <a:avLst/>
          </a:prstGeom>
          <a:noFill/>
        </p:spPr>
        <p:txBody>
          <a:bodyPr wrap="square" rtlCol="0">
            <a:spAutoFit/>
          </a:bodyPr>
          <a:lstStyle/>
          <a:p>
            <a:pPr algn="ctr"/>
            <a:r>
              <a:rPr lang="en-US" sz="3600" dirty="0">
                <a:latin typeface="Rockwell Extra Bold" panose="02060903040505020403" pitchFamily="18" charset="0"/>
              </a:rPr>
              <a:t>Jesus’ Response to Situation Ethics</a:t>
            </a:r>
          </a:p>
        </p:txBody>
      </p:sp>
      <p:sp>
        <p:nvSpPr>
          <p:cNvPr id="4" name="TextBox 3">
            <a:extLst>
              <a:ext uri="{FF2B5EF4-FFF2-40B4-BE49-F238E27FC236}">
                <a16:creationId xmlns:a16="http://schemas.microsoft.com/office/drawing/2014/main" id="{A8E3F2BB-1C5E-7CFF-D2B9-FF7F7D1EDBF0}"/>
              </a:ext>
            </a:extLst>
          </p:cNvPr>
          <p:cNvSpPr txBox="1"/>
          <p:nvPr/>
        </p:nvSpPr>
        <p:spPr>
          <a:xfrm>
            <a:off x="228600" y="4333018"/>
            <a:ext cx="10287000" cy="830997"/>
          </a:xfrm>
          <a:prstGeom prst="rect">
            <a:avLst/>
          </a:prstGeom>
          <a:noFill/>
        </p:spPr>
        <p:txBody>
          <a:bodyPr wrap="square" rtlCol="0">
            <a:spAutoFit/>
          </a:bodyPr>
          <a:lstStyle/>
          <a:p>
            <a:pPr algn="ctr"/>
            <a:r>
              <a:rPr lang="en-US" sz="4800" dirty="0">
                <a:latin typeface="Rockwell Extra Bold" panose="02060903040505020403" pitchFamily="18" charset="0"/>
              </a:rPr>
              <a:t>Matthew 12:1-8</a:t>
            </a:r>
          </a:p>
        </p:txBody>
      </p:sp>
    </p:spTree>
    <p:extLst>
      <p:ext uri="{BB962C8B-B14F-4D97-AF65-F5344CB8AC3E}">
        <p14:creationId xmlns:p14="http://schemas.microsoft.com/office/powerpoint/2010/main" val="16951328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57E8BC3-EF4F-7FB2-5682-E314CC1744A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6C2D84C-D866-8274-4ABF-4DADD3AA3256}"/>
              </a:ext>
            </a:extLst>
          </p:cNvPr>
          <p:cNvSpPr>
            <a:spLocks noGrp="1"/>
          </p:cNvSpPr>
          <p:nvPr>
            <p:ph type="title"/>
          </p:nvPr>
        </p:nvSpPr>
        <p:spPr>
          <a:xfrm>
            <a:off x="0" y="0"/>
            <a:ext cx="10972800" cy="2438400"/>
          </a:xfrm>
          <a:solidFill>
            <a:schemeClr val="tx1"/>
          </a:solidFill>
        </p:spPr>
        <p:txBody>
          <a:bodyPr>
            <a:noAutofit/>
          </a:bodyPr>
          <a:lstStyle/>
          <a:p>
            <a:r>
              <a:rPr lang="en-US" sz="4000" dirty="0">
                <a:solidFill>
                  <a:schemeClr val="bg1"/>
                </a:solidFill>
                <a:latin typeface="Rockwell Extra Bold" panose="02060903040505020403" pitchFamily="18" charset="0"/>
              </a:rPr>
              <a:t>ABSTAIN </a:t>
            </a:r>
            <a:br>
              <a:rPr lang="en-US" sz="4000" dirty="0">
                <a:solidFill>
                  <a:schemeClr val="bg1"/>
                </a:solidFill>
                <a:latin typeface="Rockwell Extra Bold" panose="02060903040505020403" pitchFamily="18" charset="0"/>
              </a:rPr>
            </a:br>
            <a:r>
              <a:rPr lang="en-US" sz="1600" dirty="0">
                <a:solidFill>
                  <a:schemeClr val="bg1">
                    <a:lumMod val="75000"/>
                  </a:schemeClr>
                </a:solidFill>
                <a:latin typeface="Wide Latin" panose="020A0A07050505020404" pitchFamily="18" charset="0"/>
              </a:rPr>
              <a:t>FROM ALL </a:t>
            </a:r>
            <a:br>
              <a:rPr lang="en-US" sz="4000" dirty="0">
                <a:solidFill>
                  <a:schemeClr val="bg1">
                    <a:lumMod val="75000"/>
                  </a:schemeClr>
                </a:solidFill>
                <a:latin typeface="Rockwell Extra Bold" panose="02060903040505020403" pitchFamily="18" charset="0"/>
              </a:rPr>
            </a:br>
            <a:r>
              <a:rPr lang="en-US" sz="4000" dirty="0">
                <a:solidFill>
                  <a:schemeClr val="bg1"/>
                </a:solidFill>
                <a:latin typeface="Rockwell Extra Bold" panose="02060903040505020403" pitchFamily="18" charset="0"/>
              </a:rPr>
              <a:t>APPEARANCE </a:t>
            </a:r>
            <a:br>
              <a:rPr lang="en-US" sz="4000" dirty="0">
                <a:solidFill>
                  <a:schemeClr val="bg1"/>
                </a:solidFill>
                <a:latin typeface="Rockwell Extra Bold" panose="02060903040505020403" pitchFamily="18" charset="0"/>
              </a:rPr>
            </a:br>
            <a:r>
              <a:rPr lang="en-US" sz="4000" dirty="0">
                <a:solidFill>
                  <a:schemeClr val="bg1"/>
                </a:solidFill>
                <a:latin typeface="Rockwell Extra Bold" panose="02060903040505020403" pitchFamily="18" charset="0"/>
              </a:rPr>
              <a:t>     EVIL</a:t>
            </a:r>
          </a:p>
        </p:txBody>
      </p:sp>
      <p:sp>
        <p:nvSpPr>
          <p:cNvPr id="5" name="TextBox 4">
            <a:extLst>
              <a:ext uri="{FF2B5EF4-FFF2-40B4-BE49-F238E27FC236}">
                <a16:creationId xmlns:a16="http://schemas.microsoft.com/office/drawing/2014/main" id="{D93D1F6E-FB09-9EF0-A926-A86BC3814B21}"/>
              </a:ext>
            </a:extLst>
          </p:cNvPr>
          <p:cNvSpPr txBox="1"/>
          <p:nvPr/>
        </p:nvSpPr>
        <p:spPr>
          <a:xfrm>
            <a:off x="4267200" y="1676400"/>
            <a:ext cx="838200" cy="338554"/>
          </a:xfrm>
          <a:prstGeom prst="rect">
            <a:avLst/>
          </a:prstGeom>
          <a:noFill/>
        </p:spPr>
        <p:txBody>
          <a:bodyPr wrap="square" rtlCol="0">
            <a:spAutoFit/>
          </a:bodyPr>
          <a:lstStyle/>
          <a:p>
            <a:r>
              <a:rPr lang="en-US" sz="1600" dirty="0">
                <a:solidFill>
                  <a:schemeClr val="bg1">
                    <a:lumMod val="75000"/>
                  </a:schemeClr>
                </a:solidFill>
                <a:latin typeface="Wide Latin" panose="020A0A07050505020404" pitchFamily="18" charset="0"/>
              </a:rPr>
              <a:t>OF</a:t>
            </a:r>
          </a:p>
        </p:txBody>
      </p:sp>
      <p:sp>
        <p:nvSpPr>
          <p:cNvPr id="3" name="TextBox 2">
            <a:extLst>
              <a:ext uri="{FF2B5EF4-FFF2-40B4-BE49-F238E27FC236}">
                <a16:creationId xmlns:a16="http://schemas.microsoft.com/office/drawing/2014/main" id="{1F346EC1-176C-471E-8497-342A306789E2}"/>
              </a:ext>
            </a:extLst>
          </p:cNvPr>
          <p:cNvSpPr txBox="1"/>
          <p:nvPr/>
        </p:nvSpPr>
        <p:spPr>
          <a:xfrm>
            <a:off x="342900" y="3691354"/>
            <a:ext cx="10287000" cy="1754326"/>
          </a:xfrm>
          <a:prstGeom prst="rect">
            <a:avLst/>
          </a:prstGeom>
          <a:noFill/>
        </p:spPr>
        <p:txBody>
          <a:bodyPr wrap="square" rtlCol="0">
            <a:spAutoFit/>
          </a:bodyPr>
          <a:lstStyle/>
          <a:p>
            <a:pPr algn="ctr"/>
            <a:r>
              <a:rPr lang="en-US" sz="5400" dirty="0">
                <a:solidFill>
                  <a:srgbClr val="C00000"/>
                </a:solidFill>
                <a:latin typeface="Rockwell Extra Bold" panose="02060903040505020403" pitchFamily="18" charset="0"/>
              </a:rPr>
              <a:t>God is Always Correct </a:t>
            </a:r>
          </a:p>
          <a:p>
            <a:pPr algn="ctr"/>
            <a:r>
              <a:rPr lang="en-US" sz="5400" dirty="0">
                <a:solidFill>
                  <a:srgbClr val="C00000"/>
                </a:solidFill>
                <a:latin typeface="Rockwell Extra Bold" panose="02060903040505020403" pitchFamily="18" charset="0"/>
              </a:rPr>
              <a:t>in His Guidance</a:t>
            </a:r>
          </a:p>
        </p:txBody>
      </p:sp>
    </p:spTree>
    <p:extLst>
      <p:ext uri="{BB962C8B-B14F-4D97-AF65-F5344CB8AC3E}">
        <p14:creationId xmlns:p14="http://schemas.microsoft.com/office/powerpoint/2010/main" val="42044549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E3E38BF-9FFC-DA92-5A9A-94626E1620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333C96E-32C3-D6F8-DCF8-C6FF1A11E0AA}"/>
              </a:ext>
            </a:extLst>
          </p:cNvPr>
          <p:cNvSpPr>
            <a:spLocks noGrp="1"/>
          </p:cNvSpPr>
          <p:nvPr>
            <p:ph type="title"/>
          </p:nvPr>
        </p:nvSpPr>
        <p:spPr>
          <a:xfrm>
            <a:off x="0" y="0"/>
            <a:ext cx="10972800" cy="2438400"/>
          </a:xfrm>
          <a:solidFill>
            <a:schemeClr val="tx1"/>
          </a:solidFill>
        </p:spPr>
        <p:txBody>
          <a:bodyPr>
            <a:noAutofit/>
          </a:bodyPr>
          <a:lstStyle/>
          <a:p>
            <a:r>
              <a:rPr lang="en-US" sz="4000" dirty="0">
                <a:solidFill>
                  <a:schemeClr val="bg1"/>
                </a:solidFill>
                <a:latin typeface="Rockwell Extra Bold" panose="02060903040505020403" pitchFamily="18" charset="0"/>
              </a:rPr>
              <a:t>ABSTAIN </a:t>
            </a:r>
            <a:br>
              <a:rPr lang="en-US" sz="4000" dirty="0">
                <a:solidFill>
                  <a:schemeClr val="bg1"/>
                </a:solidFill>
                <a:latin typeface="Rockwell Extra Bold" panose="02060903040505020403" pitchFamily="18" charset="0"/>
              </a:rPr>
            </a:br>
            <a:r>
              <a:rPr lang="en-US" sz="1600" dirty="0">
                <a:solidFill>
                  <a:schemeClr val="bg1">
                    <a:lumMod val="75000"/>
                  </a:schemeClr>
                </a:solidFill>
                <a:latin typeface="Wide Latin" panose="020A0A07050505020404" pitchFamily="18" charset="0"/>
              </a:rPr>
              <a:t>FROM ALL </a:t>
            </a:r>
            <a:br>
              <a:rPr lang="en-US" sz="4000" dirty="0">
                <a:solidFill>
                  <a:schemeClr val="bg1">
                    <a:lumMod val="75000"/>
                  </a:schemeClr>
                </a:solidFill>
                <a:latin typeface="Rockwell Extra Bold" panose="02060903040505020403" pitchFamily="18" charset="0"/>
              </a:rPr>
            </a:br>
            <a:r>
              <a:rPr lang="en-US" sz="4000" dirty="0">
                <a:solidFill>
                  <a:schemeClr val="bg1"/>
                </a:solidFill>
                <a:latin typeface="Rockwell Extra Bold" panose="02060903040505020403" pitchFamily="18" charset="0"/>
              </a:rPr>
              <a:t>APPEARANCE </a:t>
            </a:r>
            <a:br>
              <a:rPr lang="en-US" sz="4000" dirty="0">
                <a:solidFill>
                  <a:schemeClr val="bg1"/>
                </a:solidFill>
                <a:latin typeface="Rockwell Extra Bold" panose="02060903040505020403" pitchFamily="18" charset="0"/>
              </a:rPr>
            </a:br>
            <a:r>
              <a:rPr lang="en-US" sz="4000" dirty="0">
                <a:solidFill>
                  <a:schemeClr val="bg1"/>
                </a:solidFill>
                <a:latin typeface="Rockwell Extra Bold" panose="02060903040505020403" pitchFamily="18" charset="0"/>
              </a:rPr>
              <a:t>     EVIL</a:t>
            </a:r>
          </a:p>
        </p:txBody>
      </p:sp>
      <p:sp>
        <p:nvSpPr>
          <p:cNvPr id="5" name="TextBox 4">
            <a:extLst>
              <a:ext uri="{FF2B5EF4-FFF2-40B4-BE49-F238E27FC236}">
                <a16:creationId xmlns:a16="http://schemas.microsoft.com/office/drawing/2014/main" id="{C3FE2C94-C8B5-0DEE-053A-F8A930FB0720}"/>
              </a:ext>
            </a:extLst>
          </p:cNvPr>
          <p:cNvSpPr txBox="1"/>
          <p:nvPr/>
        </p:nvSpPr>
        <p:spPr>
          <a:xfrm>
            <a:off x="4267200" y="1676400"/>
            <a:ext cx="838200" cy="338554"/>
          </a:xfrm>
          <a:prstGeom prst="rect">
            <a:avLst/>
          </a:prstGeom>
          <a:noFill/>
        </p:spPr>
        <p:txBody>
          <a:bodyPr wrap="square" rtlCol="0">
            <a:spAutoFit/>
          </a:bodyPr>
          <a:lstStyle/>
          <a:p>
            <a:r>
              <a:rPr lang="en-US" sz="1600" dirty="0">
                <a:solidFill>
                  <a:schemeClr val="bg1">
                    <a:lumMod val="75000"/>
                  </a:schemeClr>
                </a:solidFill>
                <a:latin typeface="Wide Latin" panose="020A0A07050505020404" pitchFamily="18" charset="0"/>
              </a:rPr>
              <a:t>OF</a:t>
            </a:r>
          </a:p>
        </p:txBody>
      </p:sp>
      <p:sp>
        <p:nvSpPr>
          <p:cNvPr id="6" name="TextBox 5">
            <a:extLst>
              <a:ext uri="{FF2B5EF4-FFF2-40B4-BE49-F238E27FC236}">
                <a16:creationId xmlns:a16="http://schemas.microsoft.com/office/drawing/2014/main" id="{355933D8-C805-659B-9183-EE9753C1947E}"/>
              </a:ext>
            </a:extLst>
          </p:cNvPr>
          <p:cNvSpPr txBox="1"/>
          <p:nvPr/>
        </p:nvSpPr>
        <p:spPr>
          <a:xfrm>
            <a:off x="685800" y="3886200"/>
            <a:ext cx="9677400" cy="1723549"/>
          </a:xfrm>
          <a:prstGeom prst="rect">
            <a:avLst/>
          </a:prstGeom>
          <a:noFill/>
        </p:spPr>
        <p:txBody>
          <a:bodyPr wrap="square">
            <a:spAutoFit/>
          </a:bodyPr>
          <a:lstStyle/>
          <a:p>
            <a:pPr algn="ctr"/>
            <a:r>
              <a:rPr lang="en-US" sz="3200" b="1" i="1" dirty="0">
                <a:solidFill>
                  <a:srgbClr val="000000"/>
                </a:solidFill>
                <a:effectLst/>
              </a:rPr>
              <a:t>“O Lord, I know the way of man is not in himself;</a:t>
            </a:r>
          </a:p>
          <a:p>
            <a:pPr algn="ctr"/>
            <a:r>
              <a:rPr lang="en-US" sz="3200" b="1" i="1" dirty="0">
                <a:solidFill>
                  <a:srgbClr val="000000"/>
                </a:solidFill>
                <a:effectLst/>
              </a:rPr>
              <a:t>It is not in man who walks to direct his own steps.”</a:t>
            </a:r>
          </a:p>
          <a:p>
            <a:pPr algn="ctr"/>
            <a:endParaRPr lang="en-US" sz="1800" b="1" i="1" dirty="0">
              <a:solidFill>
                <a:srgbClr val="000000"/>
              </a:solidFill>
            </a:endParaRPr>
          </a:p>
          <a:p>
            <a:pPr algn="ctr"/>
            <a:r>
              <a:rPr lang="en-US" sz="2400" dirty="0">
                <a:solidFill>
                  <a:srgbClr val="000000"/>
                </a:solidFill>
              </a:rPr>
              <a:t>Jeremiah 10:23</a:t>
            </a:r>
            <a:endParaRPr lang="en-US" sz="2400" dirty="0"/>
          </a:p>
        </p:txBody>
      </p:sp>
      <p:sp>
        <p:nvSpPr>
          <p:cNvPr id="4" name="TextBox 3">
            <a:extLst>
              <a:ext uri="{FF2B5EF4-FFF2-40B4-BE49-F238E27FC236}">
                <a16:creationId xmlns:a16="http://schemas.microsoft.com/office/drawing/2014/main" id="{A9B41E9E-1ED7-8026-8E03-916FECDAF9F8}"/>
              </a:ext>
            </a:extLst>
          </p:cNvPr>
          <p:cNvSpPr txBox="1"/>
          <p:nvPr/>
        </p:nvSpPr>
        <p:spPr>
          <a:xfrm>
            <a:off x="0" y="2786584"/>
            <a:ext cx="10972800" cy="646331"/>
          </a:xfrm>
          <a:prstGeom prst="rect">
            <a:avLst/>
          </a:prstGeom>
          <a:noFill/>
        </p:spPr>
        <p:txBody>
          <a:bodyPr wrap="square" rtlCol="0">
            <a:spAutoFit/>
          </a:bodyPr>
          <a:lstStyle/>
          <a:p>
            <a:pPr algn="ctr"/>
            <a:r>
              <a:rPr lang="en-US" sz="3600" dirty="0">
                <a:latin typeface="Rockwell Extra Bold" panose="02060903040505020403" pitchFamily="18" charset="0"/>
              </a:rPr>
              <a:t>God is Always Correct in His Guidance</a:t>
            </a:r>
          </a:p>
        </p:txBody>
      </p:sp>
    </p:spTree>
    <p:extLst>
      <p:ext uri="{BB962C8B-B14F-4D97-AF65-F5344CB8AC3E}">
        <p14:creationId xmlns:p14="http://schemas.microsoft.com/office/powerpoint/2010/main" val="321735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DA961ED-0FDD-C09F-EF03-78D0FF7CEAE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12628E-52C4-E15A-5EB8-BB083DE37AB2}"/>
              </a:ext>
            </a:extLst>
          </p:cNvPr>
          <p:cNvSpPr>
            <a:spLocks noGrp="1"/>
          </p:cNvSpPr>
          <p:nvPr>
            <p:ph type="title"/>
          </p:nvPr>
        </p:nvSpPr>
        <p:spPr>
          <a:xfrm>
            <a:off x="0" y="0"/>
            <a:ext cx="10972800" cy="2438400"/>
          </a:xfrm>
          <a:solidFill>
            <a:schemeClr val="tx1"/>
          </a:solidFill>
        </p:spPr>
        <p:txBody>
          <a:bodyPr>
            <a:noAutofit/>
          </a:bodyPr>
          <a:lstStyle/>
          <a:p>
            <a:r>
              <a:rPr lang="en-US" sz="4000" dirty="0">
                <a:solidFill>
                  <a:schemeClr val="bg1"/>
                </a:solidFill>
                <a:latin typeface="Rockwell Extra Bold" panose="02060903040505020403" pitchFamily="18" charset="0"/>
              </a:rPr>
              <a:t>ABSTAIN </a:t>
            </a:r>
            <a:br>
              <a:rPr lang="en-US" sz="4000" dirty="0">
                <a:solidFill>
                  <a:schemeClr val="bg1"/>
                </a:solidFill>
                <a:latin typeface="Rockwell Extra Bold" panose="02060903040505020403" pitchFamily="18" charset="0"/>
              </a:rPr>
            </a:br>
            <a:r>
              <a:rPr lang="en-US" sz="1600" dirty="0">
                <a:solidFill>
                  <a:schemeClr val="bg1">
                    <a:lumMod val="75000"/>
                  </a:schemeClr>
                </a:solidFill>
                <a:latin typeface="Wide Latin" panose="020A0A07050505020404" pitchFamily="18" charset="0"/>
              </a:rPr>
              <a:t>FROM ALL </a:t>
            </a:r>
            <a:br>
              <a:rPr lang="en-US" sz="4000" dirty="0">
                <a:solidFill>
                  <a:schemeClr val="bg1">
                    <a:lumMod val="75000"/>
                  </a:schemeClr>
                </a:solidFill>
                <a:latin typeface="Rockwell Extra Bold" panose="02060903040505020403" pitchFamily="18" charset="0"/>
              </a:rPr>
            </a:br>
            <a:r>
              <a:rPr lang="en-US" sz="4000" dirty="0">
                <a:solidFill>
                  <a:schemeClr val="bg1"/>
                </a:solidFill>
                <a:latin typeface="Rockwell Extra Bold" panose="02060903040505020403" pitchFamily="18" charset="0"/>
              </a:rPr>
              <a:t>APPEARANCE </a:t>
            </a:r>
            <a:br>
              <a:rPr lang="en-US" sz="4000" dirty="0">
                <a:solidFill>
                  <a:schemeClr val="bg1"/>
                </a:solidFill>
                <a:latin typeface="Rockwell Extra Bold" panose="02060903040505020403" pitchFamily="18" charset="0"/>
              </a:rPr>
            </a:br>
            <a:r>
              <a:rPr lang="en-US" sz="4000" dirty="0">
                <a:solidFill>
                  <a:schemeClr val="bg1"/>
                </a:solidFill>
                <a:latin typeface="Rockwell Extra Bold" panose="02060903040505020403" pitchFamily="18" charset="0"/>
              </a:rPr>
              <a:t>     EVIL</a:t>
            </a:r>
          </a:p>
        </p:txBody>
      </p:sp>
      <p:sp>
        <p:nvSpPr>
          <p:cNvPr id="5" name="TextBox 4">
            <a:extLst>
              <a:ext uri="{FF2B5EF4-FFF2-40B4-BE49-F238E27FC236}">
                <a16:creationId xmlns:a16="http://schemas.microsoft.com/office/drawing/2014/main" id="{E7CCEEFB-5DAE-6269-B116-F847549AFAF2}"/>
              </a:ext>
            </a:extLst>
          </p:cNvPr>
          <p:cNvSpPr txBox="1"/>
          <p:nvPr/>
        </p:nvSpPr>
        <p:spPr>
          <a:xfrm>
            <a:off x="4267200" y="1676400"/>
            <a:ext cx="838200" cy="338554"/>
          </a:xfrm>
          <a:prstGeom prst="rect">
            <a:avLst/>
          </a:prstGeom>
          <a:noFill/>
        </p:spPr>
        <p:txBody>
          <a:bodyPr wrap="square" rtlCol="0">
            <a:spAutoFit/>
          </a:bodyPr>
          <a:lstStyle/>
          <a:p>
            <a:r>
              <a:rPr lang="en-US" sz="1600" dirty="0">
                <a:solidFill>
                  <a:schemeClr val="bg1">
                    <a:lumMod val="75000"/>
                  </a:schemeClr>
                </a:solidFill>
                <a:latin typeface="Wide Latin" panose="020A0A07050505020404" pitchFamily="18" charset="0"/>
              </a:rPr>
              <a:t>OF</a:t>
            </a:r>
          </a:p>
        </p:txBody>
      </p:sp>
      <p:sp>
        <p:nvSpPr>
          <p:cNvPr id="6" name="TextBox 5">
            <a:extLst>
              <a:ext uri="{FF2B5EF4-FFF2-40B4-BE49-F238E27FC236}">
                <a16:creationId xmlns:a16="http://schemas.microsoft.com/office/drawing/2014/main" id="{A22A3AAC-3400-3F4D-8086-8E37AFD6A8DC}"/>
              </a:ext>
            </a:extLst>
          </p:cNvPr>
          <p:cNvSpPr txBox="1"/>
          <p:nvPr/>
        </p:nvSpPr>
        <p:spPr>
          <a:xfrm>
            <a:off x="685800" y="3886200"/>
            <a:ext cx="9677400" cy="1723549"/>
          </a:xfrm>
          <a:prstGeom prst="rect">
            <a:avLst/>
          </a:prstGeom>
          <a:noFill/>
        </p:spPr>
        <p:txBody>
          <a:bodyPr wrap="square">
            <a:spAutoFit/>
          </a:bodyPr>
          <a:lstStyle/>
          <a:p>
            <a:pPr algn="ctr"/>
            <a:r>
              <a:rPr lang="en-US" sz="3200" b="1" i="1" dirty="0">
                <a:solidFill>
                  <a:srgbClr val="000000"/>
                </a:solidFill>
                <a:effectLst/>
              </a:rPr>
              <a:t>“The way of a fool is right in his own eyes,</a:t>
            </a:r>
          </a:p>
          <a:p>
            <a:pPr algn="ctr"/>
            <a:r>
              <a:rPr lang="en-US" sz="3200" b="1" i="1" dirty="0">
                <a:solidFill>
                  <a:srgbClr val="000000"/>
                </a:solidFill>
                <a:effectLst/>
              </a:rPr>
              <a:t>But he who heeds counsel is wise.”</a:t>
            </a:r>
          </a:p>
          <a:p>
            <a:pPr algn="ctr"/>
            <a:endParaRPr lang="en-US" sz="1800" b="1" i="1" dirty="0">
              <a:solidFill>
                <a:srgbClr val="000000"/>
              </a:solidFill>
            </a:endParaRPr>
          </a:p>
          <a:p>
            <a:pPr algn="ctr"/>
            <a:r>
              <a:rPr lang="en-US" sz="2400" dirty="0">
                <a:solidFill>
                  <a:srgbClr val="000000"/>
                </a:solidFill>
              </a:rPr>
              <a:t>Proverb 12:15</a:t>
            </a:r>
            <a:endParaRPr lang="en-US" sz="2400" dirty="0"/>
          </a:p>
        </p:txBody>
      </p:sp>
      <p:sp>
        <p:nvSpPr>
          <p:cNvPr id="4" name="TextBox 3">
            <a:extLst>
              <a:ext uri="{FF2B5EF4-FFF2-40B4-BE49-F238E27FC236}">
                <a16:creationId xmlns:a16="http://schemas.microsoft.com/office/drawing/2014/main" id="{090A687E-22CF-37DD-85F5-3008E0E77F1E}"/>
              </a:ext>
            </a:extLst>
          </p:cNvPr>
          <p:cNvSpPr txBox="1"/>
          <p:nvPr/>
        </p:nvSpPr>
        <p:spPr>
          <a:xfrm>
            <a:off x="0" y="2786584"/>
            <a:ext cx="10972800" cy="646331"/>
          </a:xfrm>
          <a:prstGeom prst="rect">
            <a:avLst/>
          </a:prstGeom>
          <a:noFill/>
        </p:spPr>
        <p:txBody>
          <a:bodyPr wrap="square" rtlCol="0">
            <a:spAutoFit/>
          </a:bodyPr>
          <a:lstStyle/>
          <a:p>
            <a:pPr algn="ctr"/>
            <a:r>
              <a:rPr lang="en-US" sz="3600" dirty="0">
                <a:latin typeface="Rockwell Extra Bold" panose="02060903040505020403" pitchFamily="18" charset="0"/>
              </a:rPr>
              <a:t>God is Always Correct in His Guidance</a:t>
            </a:r>
          </a:p>
        </p:txBody>
      </p:sp>
    </p:spTree>
    <p:extLst>
      <p:ext uri="{BB962C8B-B14F-4D97-AF65-F5344CB8AC3E}">
        <p14:creationId xmlns:p14="http://schemas.microsoft.com/office/powerpoint/2010/main" val="33189818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1BD21DE-504C-5454-2AD5-44F62A70449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8096673-44AC-2D18-FBF6-DDF2A91C9859}"/>
              </a:ext>
            </a:extLst>
          </p:cNvPr>
          <p:cNvSpPr>
            <a:spLocks noGrp="1"/>
          </p:cNvSpPr>
          <p:nvPr>
            <p:ph type="title"/>
          </p:nvPr>
        </p:nvSpPr>
        <p:spPr>
          <a:xfrm>
            <a:off x="0" y="0"/>
            <a:ext cx="10972800" cy="2438400"/>
          </a:xfrm>
          <a:solidFill>
            <a:schemeClr val="tx1"/>
          </a:solidFill>
        </p:spPr>
        <p:txBody>
          <a:bodyPr>
            <a:noAutofit/>
          </a:bodyPr>
          <a:lstStyle/>
          <a:p>
            <a:r>
              <a:rPr lang="en-US" sz="4000" dirty="0">
                <a:solidFill>
                  <a:schemeClr val="bg1"/>
                </a:solidFill>
                <a:latin typeface="Rockwell Extra Bold" panose="02060903040505020403" pitchFamily="18" charset="0"/>
              </a:rPr>
              <a:t>ABSTAIN </a:t>
            </a:r>
            <a:br>
              <a:rPr lang="en-US" sz="4000" dirty="0">
                <a:solidFill>
                  <a:schemeClr val="bg1"/>
                </a:solidFill>
                <a:latin typeface="Rockwell Extra Bold" panose="02060903040505020403" pitchFamily="18" charset="0"/>
              </a:rPr>
            </a:br>
            <a:r>
              <a:rPr lang="en-US" sz="1600" dirty="0">
                <a:solidFill>
                  <a:schemeClr val="bg1">
                    <a:lumMod val="75000"/>
                  </a:schemeClr>
                </a:solidFill>
                <a:latin typeface="Wide Latin" panose="020A0A07050505020404" pitchFamily="18" charset="0"/>
              </a:rPr>
              <a:t>FROM ALL </a:t>
            </a:r>
            <a:br>
              <a:rPr lang="en-US" sz="4000" dirty="0">
                <a:solidFill>
                  <a:schemeClr val="bg1">
                    <a:lumMod val="75000"/>
                  </a:schemeClr>
                </a:solidFill>
                <a:latin typeface="Rockwell Extra Bold" panose="02060903040505020403" pitchFamily="18" charset="0"/>
              </a:rPr>
            </a:br>
            <a:r>
              <a:rPr lang="en-US" sz="4000" dirty="0">
                <a:solidFill>
                  <a:schemeClr val="bg1"/>
                </a:solidFill>
                <a:latin typeface="Rockwell Extra Bold" panose="02060903040505020403" pitchFamily="18" charset="0"/>
              </a:rPr>
              <a:t>APPEARANCE </a:t>
            </a:r>
            <a:br>
              <a:rPr lang="en-US" sz="4000" dirty="0">
                <a:solidFill>
                  <a:schemeClr val="bg1"/>
                </a:solidFill>
                <a:latin typeface="Rockwell Extra Bold" panose="02060903040505020403" pitchFamily="18" charset="0"/>
              </a:rPr>
            </a:br>
            <a:r>
              <a:rPr lang="en-US" sz="4000" dirty="0">
                <a:solidFill>
                  <a:schemeClr val="bg1"/>
                </a:solidFill>
                <a:latin typeface="Rockwell Extra Bold" panose="02060903040505020403" pitchFamily="18" charset="0"/>
              </a:rPr>
              <a:t>     EVIL</a:t>
            </a:r>
          </a:p>
        </p:txBody>
      </p:sp>
      <p:sp>
        <p:nvSpPr>
          <p:cNvPr id="5" name="TextBox 4">
            <a:extLst>
              <a:ext uri="{FF2B5EF4-FFF2-40B4-BE49-F238E27FC236}">
                <a16:creationId xmlns:a16="http://schemas.microsoft.com/office/drawing/2014/main" id="{2AC013B5-39EE-06F0-844B-F900C524668E}"/>
              </a:ext>
            </a:extLst>
          </p:cNvPr>
          <p:cNvSpPr txBox="1"/>
          <p:nvPr/>
        </p:nvSpPr>
        <p:spPr>
          <a:xfrm>
            <a:off x="4267200" y="1676400"/>
            <a:ext cx="838200" cy="338554"/>
          </a:xfrm>
          <a:prstGeom prst="rect">
            <a:avLst/>
          </a:prstGeom>
          <a:noFill/>
        </p:spPr>
        <p:txBody>
          <a:bodyPr wrap="square" rtlCol="0">
            <a:spAutoFit/>
          </a:bodyPr>
          <a:lstStyle/>
          <a:p>
            <a:r>
              <a:rPr lang="en-US" sz="1600" dirty="0">
                <a:solidFill>
                  <a:schemeClr val="bg1">
                    <a:lumMod val="75000"/>
                  </a:schemeClr>
                </a:solidFill>
                <a:latin typeface="Wide Latin" panose="020A0A07050505020404" pitchFamily="18" charset="0"/>
              </a:rPr>
              <a:t>OF</a:t>
            </a:r>
          </a:p>
        </p:txBody>
      </p:sp>
      <p:sp>
        <p:nvSpPr>
          <p:cNvPr id="6" name="TextBox 5">
            <a:extLst>
              <a:ext uri="{FF2B5EF4-FFF2-40B4-BE49-F238E27FC236}">
                <a16:creationId xmlns:a16="http://schemas.microsoft.com/office/drawing/2014/main" id="{D479FB7D-9547-C034-E9E3-592893BAEF3E}"/>
              </a:ext>
            </a:extLst>
          </p:cNvPr>
          <p:cNvSpPr txBox="1"/>
          <p:nvPr/>
        </p:nvSpPr>
        <p:spPr>
          <a:xfrm>
            <a:off x="685800" y="3886200"/>
            <a:ext cx="9677400" cy="1723549"/>
          </a:xfrm>
          <a:prstGeom prst="rect">
            <a:avLst/>
          </a:prstGeom>
          <a:noFill/>
        </p:spPr>
        <p:txBody>
          <a:bodyPr wrap="square">
            <a:spAutoFit/>
          </a:bodyPr>
          <a:lstStyle/>
          <a:p>
            <a:pPr algn="ctr"/>
            <a:r>
              <a:rPr lang="en-US" sz="3200" b="1" i="1" dirty="0">
                <a:solidFill>
                  <a:srgbClr val="000000"/>
                </a:solidFill>
                <a:effectLst/>
              </a:rPr>
              <a:t>“Every way of a man is right in his own eyes,</a:t>
            </a:r>
          </a:p>
          <a:p>
            <a:pPr algn="ctr"/>
            <a:r>
              <a:rPr lang="en-US" sz="3200" b="1" i="1" dirty="0">
                <a:solidFill>
                  <a:srgbClr val="000000"/>
                </a:solidFill>
                <a:effectLst/>
              </a:rPr>
              <a:t>But the Lord weighs the hearts.”</a:t>
            </a:r>
          </a:p>
          <a:p>
            <a:pPr algn="ctr"/>
            <a:endParaRPr lang="en-US" sz="1800" b="1" i="1" dirty="0">
              <a:solidFill>
                <a:srgbClr val="000000"/>
              </a:solidFill>
            </a:endParaRPr>
          </a:p>
          <a:p>
            <a:pPr algn="ctr"/>
            <a:r>
              <a:rPr lang="en-US" sz="2400" dirty="0">
                <a:solidFill>
                  <a:srgbClr val="000000"/>
                </a:solidFill>
              </a:rPr>
              <a:t>Proverb 21:2</a:t>
            </a:r>
            <a:endParaRPr lang="en-US" sz="2400" dirty="0"/>
          </a:p>
        </p:txBody>
      </p:sp>
      <p:sp>
        <p:nvSpPr>
          <p:cNvPr id="4" name="TextBox 3">
            <a:extLst>
              <a:ext uri="{FF2B5EF4-FFF2-40B4-BE49-F238E27FC236}">
                <a16:creationId xmlns:a16="http://schemas.microsoft.com/office/drawing/2014/main" id="{4F96D9F2-C6A4-FA1D-A97E-AF56942595C2}"/>
              </a:ext>
            </a:extLst>
          </p:cNvPr>
          <p:cNvSpPr txBox="1"/>
          <p:nvPr/>
        </p:nvSpPr>
        <p:spPr>
          <a:xfrm>
            <a:off x="0" y="2786584"/>
            <a:ext cx="10972800" cy="646331"/>
          </a:xfrm>
          <a:prstGeom prst="rect">
            <a:avLst/>
          </a:prstGeom>
          <a:noFill/>
        </p:spPr>
        <p:txBody>
          <a:bodyPr wrap="square" rtlCol="0">
            <a:spAutoFit/>
          </a:bodyPr>
          <a:lstStyle/>
          <a:p>
            <a:pPr algn="ctr"/>
            <a:r>
              <a:rPr lang="en-US" sz="3600" dirty="0">
                <a:latin typeface="Rockwell Extra Bold" panose="02060903040505020403" pitchFamily="18" charset="0"/>
              </a:rPr>
              <a:t>God is Always Correct in His Guidance</a:t>
            </a:r>
          </a:p>
        </p:txBody>
      </p:sp>
    </p:spTree>
    <p:extLst>
      <p:ext uri="{BB962C8B-B14F-4D97-AF65-F5344CB8AC3E}">
        <p14:creationId xmlns:p14="http://schemas.microsoft.com/office/powerpoint/2010/main" val="27374863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FAAD22E-CFDD-ABC6-EB85-FFE878A6CDF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619A54F-C0A1-E5C3-F02A-F54229E5AFB1}"/>
              </a:ext>
            </a:extLst>
          </p:cNvPr>
          <p:cNvSpPr>
            <a:spLocks noGrp="1"/>
          </p:cNvSpPr>
          <p:nvPr>
            <p:ph type="title"/>
          </p:nvPr>
        </p:nvSpPr>
        <p:spPr>
          <a:xfrm>
            <a:off x="0" y="0"/>
            <a:ext cx="10972800" cy="2438400"/>
          </a:xfrm>
          <a:solidFill>
            <a:schemeClr val="tx1"/>
          </a:solidFill>
        </p:spPr>
        <p:txBody>
          <a:bodyPr>
            <a:noAutofit/>
          </a:bodyPr>
          <a:lstStyle/>
          <a:p>
            <a:r>
              <a:rPr lang="en-US" sz="4000" dirty="0">
                <a:solidFill>
                  <a:schemeClr val="bg1"/>
                </a:solidFill>
                <a:latin typeface="Rockwell Extra Bold" panose="02060903040505020403" pitchFamily="18" charset="0"/>
              </a:rPr>
              <a:t>ABSTAIN </a:t>
            </a:r>
            <a:br>
              <a:rPr lang="en-US" sz="4000" dirty="0">
                <a:solidFill>
                  <a:schemeClr val="bg1"/>
                </a:solidFill>
                <a:latin typeface="Rockwell Extra Bold" panose="02060903040505020403" pitchFamily="18" charset="0"/>
              </a:rPr>
            </a:br>
            <a:r>
              <a:rPr lang="en-US" sz="1600" dirty="0">
                <a:solidFill>
                  <a:schemeClr val="bg1">
                    <a:lumMod val="75000"/>
                  </a:schemeClr>
                </a:solidFill>
                <a:latin typeface="Wide Latin" panose="020A0A07050505020404" pitchFamily="18" charset="0"/>
              </a:rPr>
              <a:t>FROM ALL </a:t>
            </a:r>
            <a:br>
              <a:rPr lang="en-US" sz="4000" dirty="0">
                <a:solidFill>
                  <a:schemeClr val="bg1">
                    <a:lumMod val="75000"/>
                  </a:schemeClr>
                </a:solidFill>
                <a:latin typeface="Rockwell Extra Bold" panose="02060903040505020403" pitchFamily="18" charset="0"/>
              </a:rPr>
            </a:br>
            <a:r>
              <a:rPr lang="en-US" sz="4000" dirty="0">
                <a:solidFill>
                  <a:schemeClr val="bg1"/>
                </a:solidFill>
                <a:latin typeface="Rockwell Extra Bold" panose="02060903040505020403" pitchFamily="18" charset="0"/>
              </a:rPr>
              <a:t>APPEARANCE </a:t>
            </a:r>
            <a:br>
              <a:rPr lang="en-US" sz="4000" dirty="0">
                <a:solidFill>
                  <a:schemeClr val="bg1"/>
                </a:solidFill>
                <a:latin typeface="Rockwell Extra Bold" panose="02060903040505020403" pitchFamily="18" charset="0"/>
              </a:rPr>
            </a:br>
            <a:r>
              <a:rPr lang="en-US" sz="4000" dirty="0">
                <a:solidFill>
                  <a:schemeClr val="bg1"/>
                </a:solidFill>
                <a:latin typeface="Rockwell Extra Bold" panose="02060903040505020403" pitchFamily="18" charset="0"/>
              </a:rPr>
              <a:t>     EVIL</a:t>
            </a:r>
          </a:p>
        </p:txBody>
      </p:sp>
      <p:sp>
        <p:nvSpPr>
          <p:cNvPr id="5" name="TextBox 4">
            <a:extLst>
              <a:ext uri="{FF2B5EF4-FFF2-40B4-BE49-F238E27FC236}">
                <a16:creationId xmlns:a16="http://schemas.microsoft.com/office/drawing/2014/main" id="{90BD04E3-2A11-2F88-B3BB-DA48134B0F7C}"/>
              </a:ext>
            </a:extLst>
          </p:cNvPr>
          <p:cNvSpPr txBox="1"/>
          <p:nvPr/>
        </p:nvSpPr>
        <p:spPr>
          <a:xfrm>
            <a:off x="4267200" y="1676400"/>
            <a:ext cx="838200" cy="338554"/>
          </a:xfrm>
          <a:prstGeom prst="rect">
            <a:avLst/>
          </a:prstGeom>
          <a:noFill/>
        </p:spPr>
        <p:txBody>
          <a:bodyPr wrap="square" rtlCol="0">
            <a:spAutoFit/>
          </a:bodyPr>
          <a:lstStyle/>
          <a:p>
            <a:r>
              <a:rPr lang="en-US" sz="1600" dirty="0">
                <a:solidFill>
                  <a:schemeClr val="bg1">
                    <a:lumMod val="75000"/>
                  </a:schemeClr>
                </a:solidFill>
                <a:latin typeface="Wide Latin" panose="020A0A07050505020404" pitchFamily="18" charset="0"/>
              </a:rPr>
              <a:t>OF</a:t>
            </a:r>
          </a:p>
        </p:txBody>
      </p:sp>
      <p:sp>
        <p:nvSpPr>
          <p:cNvPr id="6" name="TextBox 5">
            <a:extLst>
              <a:ext uri="{FF2B5EF4-FFF2-40B4-BE49-F238E27FC236}">
                <a16:creationId xmlns:a16="http://schemas.microsoft.com/office/drawing/2014/main" id="{693C1325-E9D1-65B7-BDD4-1BBD0A40C1F0}"/>
              </a:ext>
            </a:extLst>
          </p:cNvPr>
          <p:cNvSpPr txBox="1"/>
          <p:nvPr/>
        </p:nvSpPr>
        <p:spPr>
          <a:xfrm>
            <a:off x="685800" y="3886200"/>
            <a:ext cx="9677400" cy="2708434"/>
          </a:xfrm>
          <a:prstGeom prst="rect">
            <a:avLst/>
          </a:prstGeom>
          <a:noFill/>
        </p:spPr>
        <p:txBody>
          <a:bodyPr wrap="square">
            <a:spAutoFit/>
          </a:bodyPr>
          <a:lstStyle/>
          <a:p>
            <a:pPr algn="ctr"/>
            <a:r>
              <a:rPr lang="en-US" sz="3200" b="1" i="1" dirty="0">
                <a:solidFill>
                  <a:srgbClr val="000000"/>
                </a:solidFill>
                <a:effectLst/>
              </a:rPr>
              <a:t>“Who is wise? Let him understand these things.</a:t>
            </a:r>
          </a:p>
          <a:p>
            <a:pPr algn="ctr"/>
            <a:r>
              <a:rPr lang="en-US" sz="3200" b="1" i="1" dirty="0">
                <a:solidFill>
                  <a:srgbClr val="000000"/>
                </a:solidFill>
                <a:effectLst/>
              </a:rPr>
              <a:t>Who is prudent? Let him know them. </a:t>
            </a:r>
          </a:p>
          <a:p>
            <a:pPr algn="ctr"/>
            <a:r>
              <a:rPr lang="en-US" sz="3200" b="1" i="1" dirty="0">
                <a:solidFill>
                  <a:srgbClr val="000000"/>
                </a:solidFill>
                <a:effectLst/>
              </a:rPr>
              <a:t>For the ways of the Lord are right; The righteous walk in them, But transgressors stumble in them.”</a:t>
            </a:r>
          </a:p>
          <a:p>
            <a:pPr algn="ctr"/>
            <a:endParaRPr lang="en-US" sz="1800" b="1" i="1" dirty="0">
              <a:solidFill>
                <a:srgbClr val="000000"/>
              </a:solidFill>
            </a:endParaRPr>
          </a:p>
          <a:p>
            <a:pPr algn="ctr"/>
            <a:r>
              <a:rPr lang="en-US" sz="2400" dirty="0">
                <a:solidFill>
                  <a:srgbClr val="000000"/>
                </a:solidFill>
              </a:rPr>
              <a:t>Hosea 14:9</a:t>
            </a:r>
            <a:endParaRPr lang="en-US" sz="2400" dirty="0"/>
          </a:p>
        </p:txBody>
      </p:sp>
      <p:sp>
        <p:nvSpPr>
          <p:cNvPr id="4" name="TextBox 3">
            <a:extLst>
              <a:ext uri="{FF2B5EF4-FFF2-40B4-BE49-F238E27FC236}">
                <a16:creationId xmlns:a16="http://schemas.microsoft.com/office/drawing/2014/main" id="{2E17CD07-01EF-F0BD-D92A-53E3C03E8E74}"/>
              </a:ext>
            </a:extLst>
          </p:cNvPr>
          <p:cNvSpPr txBox="1"/>
          <p:nvPr/>
        </p:nvSpPr>
        <p:spPr>
          <a:xfrm>
            <a:off x="0" y="2786584"/>
            <a:ext cx="10972800" cy="646331"/>
          </a:xfrm>
          <a:prstGeom prst="rect">
            <a:avLst/>
          </a:prstGeom>
          <a:noFill/>
        </p:spPr>
        <p:txBody>
          <a:bodyPr wrap="square" rtlCol="0">
            <a:spAutoFit/>
          </a:bodyPr>
          <a:lstStyle/>
          <a:p>
            <a:pPr algn="ctr"/>
            <a:r>
              <a:rPr lang="en-US" sz="3600" dirty="0">
                <a:latin typeface="Rockwell Extra Bold" panose="02060903040505020403" pitchFamily="18" charset="0"/>
              </a:rPr>
              <a:t>God is Always Correct in His Guidance</a:t>
            </a:r>
          </a:p>
        </p:txBody>
      </p:sp>
    </p:spTree>
    <p:extLst>
      <p:ext uri="{BB962C8B-B14F-4D97-AF65-F5344CB8AC3E}">
        <p14:creationId xmlns:p14="http://schemas.microsoft.com/office/powerpoint/2010/main" val="37002811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C76A5C1-5BE9-4D4B-6CBE-4DE85406959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55307B-8384-1FD9-DADD-F610ED4BC866}"/>
              </a:ext>
            </a:extLst>
          </p:cNvPr>
          <p:cNvSpPr>
            <a:spLocks noGrp="1"/>
          </p:cNvSpPr>
          <p:nvPr>
            <p:ph type="title"/>
          </p:nvPr>
        </p:nvSpPr>
        <p:spPr>
          <a:xfrm>
            <a:off x="0" y="0"/>
            <a:ext cx="10972800" cy="2438400"/>
          </a:xfrm>
          <a:solidFill>
            <a:schemeClr val="tx1"/>
          </a:solidFill>
        </p:spPr>
        <p:txBody>
          <a:bodyPr>
            <a:noAutofit/>
          </a:bodyPr>
          <a:lstStyle/>
          <a:p>
            <a:r>
              <a:rPr lang="en-US" sz="4000" dirty="0">
                <a:solidFill>
                  <a:schemeClr val="bg1"/>
                </a:solidFill>
                <a:latin typeface="Rockwell Extra Bold" panose="02060903040505020403" pitchFamily="18" charset="0"/>
              </a:rPr>
              <a:t>ABSTAIN </a:t>
            </a:r>
            <a:br>
              <a:rPr lang="en-US" sz="4000" dirty="0">
                <a:solidFill>
                  <a:schemeClr val="bg1"/>
                </a:solidFill>
                <a:latin typeface="Rockwell Extra Bold" panose="02060903040505020403" pitchFamily="18" charset="0"/>
              </a:rPr>
            </a:br>
            <a:r>
              <a:rPr lang="en-US" sz="1600" dirty="0">
                <a:solidFill>
                  <a:schemeClr val="bg1">
                    <a:lumMod val="75000"/>
                  </a:schemeClr>
                </a:solidFill>
                <a:latin typeface="Wide Latin" panose="020A0A07050505020404" pitchFamily="18" charset="0"/>
              </a:rPr>
              <a:t>FROM ALL </a:t>
            </a:r>
            <a:br>
              <a:rPr lang="en-US" sz="4000" dirty="0">
                <a:solidFill>
                  <a:schemeClr val="bg1">
                    <a:lumMod val="75000"/>
                  </a:schemeClr>
                </a:solidFill>
                <a:latin typeface="Rockwell Extra Bold" panose="02060903040505020403" pitchFamily="18" charset="0"/>
              </a:rPr>
            </a:br>
            <a:r>
              <a:rPr lang="en-US" sz="4000" dirty="0">
                <a:solidFill>
                  <a:schemeClr val="bg1"/>
                </a:solidFill>
                <a:latin typeface="Rockwell Extra Bold" panose="02060903040505020403" pitchFamily="18" charset="0"/>
              </a:rPr>
              <a:t>APPEARANCE </a:t>
            </a:r>
            <a:br>
              <a:rPr lang="en-US" sz="4000" dirty="0">
                <a:solidFill>
                  <a:schemeClr val="bg1"/>
                </a:solidFill>
                <a:latin typeface="Rockwell Extra Bold" panose="02060903040505020403" pitchFamily="18" charset="0"/>
              </a:rPr>
            </a:br>
            <a:r>
              <a:rPr lang="en-US" sz="4000" dirty="0">
                <a:solidFill>
                  <a:schemeClr val="bg1"/>
                </a:solidFill>
                <a:latin typeface="Rockwell Extra Bold" panose="02060903040505020403" pitchFamily="18" charset="0"/>
              </a:rPr>
              <a:t>     EVIL</a:t>
            </a:r>
          </a:p>
        </p:txBody>
      </p:sp>
      <p:sp>
        <p:nvSpPr>
          <p:cNvPr id="5" name="TextBox 4">
            <a:extLst>
              <a:ext uri="{FF2B5EF4-FFF2-40B4-BE49-F238E27FC236}">
                <a16:creationId xmlns:a16="http://schemas.microsoft.com/office/drawing/2014/main" id="{08B537E2-5E15-767A-6622-BCC2D158D363}"/>
              </a:ext>
            </a:extLst>
          </p:cNvPr>
          <p:cNvSpPr txBox="1"/>
          <p:nvPr/>
        </p:nvSpPr>
        <p:spPr>
          <a:xfrm>
            <a:off x="4267200" y="1676400"/>
            <a:ext cx="838200" cy="338554"/>
          </a:xfrm>
          <a:prstGeom prst="rect">
            <a:avLst/>
          </a:prstGeom>
          <a:noFill/>
        </p:spPr>
        <p:txBody>
          <a:bodyPr wrap="square" rtlCol="0">
            <a:spAutoFit/>
          </a:bodyPr>
          <a:lstStyle/>
          <a:p>
            <a:r>
              <a:rPr lang="en-US" sz="1600" dirty="0">
                <a:solidFill>
                  <a:schemeClr val="bg1">
                    <a:lumMod val="75000"/>
                  </a:schemeClr>
                </a:solidFill>
                <a:latin typeface="Wide Latin" panose="020A0A07050505020404" pitchFamily="18" charset="0"/>
              </a:rPr>
              <a:t>OF</a:t>
            </a:r>
          </a:p>
        </p:txBody>
      </p:sp>
      <p:sp>
        <p:nvSpPr>
          <p:cNvPr id="6" name="TextBox 5">
            <a:extLst>
              <a:ext uri="{FF2B5EF4-FFF2-40B4-BE49-F238E27FC236}">
                <a16:creationId xmlns:a16="http://schemas.microsoft.com/office/drawing/2014/main" id="{4D8603EF-22A9-606E-8418-2C304F8B3BD9}"/>
              </a:ext>
            </a:extLst>
          </p:cNvPr>
          <p:cNvSpPr txBox="1"/>
          <p:nvPr/>
        </p:nvSpPr>
        <p:spPr>
          <a:xfrm>
            <a:off x="647700" y="4146452"/>
            <a:ext cx="9677400" cy="1231106"/>
          </a:xfrm>
          <a:prstGeom prst="rect">
            <a:avLst/>
          </a:prstGeom>
          <a:noFill/>
        </p:spPr>
        <p:txBody>
          <a:bodyPr wrap="square">
            <a:spAutoFit/>
          </a:bodyPr>
          <a:lstStyle/>
          <a:p>
            <a:pPr algn="ctr"/>
            <a:r>
              <a:rPr lang="en-US" sz="3200" b="1" i="1" dirty="0">
                <a:solidFill>
                  <a:srgbClr val="000000"/>
                </a:solidFill>
                <a:effectLst/>
              </a:rPr>
              <a:t>“Abstain from every form (appearance) of evil.”</a:t>
            </a:r>
          </a:p>
          <a:p>
            <a:pPr algn="ctr"/>
            <a:endParaRPr lang="en-US" sz="1800" b="1" i="1" dirty="0">
              <a:solidFill>
                <a:srgbClr val="000000"/>
              </a:solidFill>
            </a:endParaRPr>
          </a:p>
          <a:p>
            <a:pPr algn="ctr"/>
            <a:r>
              <a:rPr lang="en-US" sz="2400" dirty="0">
                <a:solidFill>
                  <a:srgbClr val="000000"/>
                </a:solidFill>
              </a:rPr>
              <a:t>1 Thessalonians 5:22</a:t>
            </a:r>
            <a:endParaRPr lang="en-US" sz="2400" dirty="0"/>
          </a:p>
        </p:txBody>
      </p:sp>
      <p:sp>
        <p:nvSpPr>
          <p:cNvPr id="4" name="TextBox 3">
            <a:extLst>
              <a:ext uri="{FF2B5EF4-FFF2-40B4-BE49-F238E27FC236}">
                <a16:creationId xmlns:a16="http://schemas.microsoft.com/office/drawing/2014/main" id="{C7BE1B22-558D-01D6-538C-B2D58B9ECBD9}"/>
              </a:ext>
            </a:extLst>
          </p:cNvPr>
          <p:cNvSpPr txBox="1"/>
          <p:nvPr/>
        </p:nvSpPr>
        <p:spPr>
          <a:xfrm>
            <a:off x="0" y="2786584"/>
            <a:ext cx="10972800" cy="646331"/>
          </a:xfrm>
          <a:prstGeom prst="rect">
            <a:avLst/>
          </a:prstGeom>
          <a:noFill/>
        </p:spPr>
        <p:txBody>
          <a:bodyPr wrap="square" rtlCol="0">
            <a:spAutoFit/>
          </a:bodyPr>
          <a:lstStyle/>
          <a:p>
            <a:pPr algn="ctr"/>
            <a:r>
              <a:rPr lang="en-US" sz="3600" dirty="0">
                <a:latin typeface="Rockwell Extra Bold" panose="02060903040505020403" pitchFamily="18" charset="0"/>
              </a:rPr>
              <a:t>God is Always Correct in His Guidance</a:t>
            </a:r>
          </a:p>
        </p:txBody>
      </p:sp>
    </p:spTree>
    <p:extLst>
      <p:ext uri="{BB962C8B-B14F-4D97-AF65-F5344CB8AC3E}">
        <p14:creationId xmlns:p14="http://schemas.microsoft.com/office/powerpoint/2010/main" val="42823860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0409BE8-53B4-D2C3-679F-4EC88C68900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EF29B4-12D6-6DC0-90BC-0BDFDE24E761}"/>
              </a:ext>
            </a:extLst>
          </p:cNvPr>
          <p:cNvSpPr>
            <a:spLocks noGrp="1"/>
          </p:cNvSpPr>
          <p:nvPr>
            <p:ph type="title"/>
          </p:nvPr>
        </p:nvSpPr>
        <p:spPr>
          <a:xfrm>
            <a:off x="0" y="0"/>
            <a:ext cx="10972800" cy="2438400"/>
          </a:xfrm>
          <a:solidFill>
            <a:schemeClr val="tx1"/>
          </a:solidFill>
        </p:spPr>
        <p:txBody>
          <a:bodyPr>
            <a:noAutofit/>
          </a:bodyPr>
          <a:lstStyle/>
          <a:p>
            <a:r>
              <a:rPr lang="en-US" sz="4000" dirty="0">
                <a:solidFill>
                  <a:schemeClr val="bg1"/>
                </a:solidFill>
                <a:latin typeface="Rockwell Extra Bold" panose="02060903040505020403" pitchFamily="18" charset="0"/>
              </a:rPr>
              <a:t>ABSTAIN </a:t>
            </a:r>
            <a:br>
              <a:rPr lang="en-US" sz="4000" dirty="0">
                <a:solidFill>
                  <a:schemeClr val="bg1"/>
                </a:solidFill>
                <a:latin typeface="Rockwell Extra Bold" panose="02060903040505020403" pitchFamily="18" charset="0"/>
              </a:rPr>
            </a:br>
            <a:r>
              <a:rPr lang="en-US" sz="1600" dirty="0">
                <a:solidFill>
                  <a:schemeClr val="bg1">
                    <a:lumMod val="75000"/>
                  </a:schemeClr>
                </a:solidFill>
                <a:latin typeface="Wide Latin" panose="020A0A07050505020404" pitchFamily="18" charset="0"/>
              </a:rPr>
              <a:t>FROM ALL </a:t>
            </a:r>
            <a:br>
              <a:rPr lang="en-US" sz="4000" dirty="0">
                <a:solidFill>
                  <a:schemeClr val="bg1">
                    <a:lumMod val="75000"/>
                  </a:schemeClr>
                </a:solidFill>
                <a:latin typeface="Rockwell Extra Bold" panose="02060903040505020403" pitchFamily="18" charset="0"/>
              </a:rPr>
            </a:br>
            <a:r>
              <a:rPr lang="en-US" sz="4000" dirty="0">
                <a:solidFill>
                  <a:schemeClr val="bg1"/>
                </a:solidFill>
                <a:latin typeface="Rockwell Extra Bold" panose="02060903040505020403" pitchFamily="18" charset="0"/>
              </a:rPr>
              <a:t>APPEARANCE </a:t>
            </a:r>
            <a:br>
              <a:rPr lang="en-US" sz="4000" dirty="0">
                <a:solidFill>
                  <a:schemeClr val="bg1"/>
                </a:solidFill>
                <a:latin typeface="Rockwell Extra Bold" panose="02060903040505020403" pitchFamily="18" charset="0"/>
              </a:rPr>
            </a:br>
            <a:r>
              <a:rPr lang="en-US" sz="4000" dirty="0">
                <a:solidFill>
                  <a:schemeClr val="bg1"/>
                </a:solidFill>
                <a:latin typeface="Rockwell Extra Bold" panose="02060903040505020403" pitchFamily="18" charset="0"/>
              </a:rPr>
              <a:t>     EVIL</a:t>
            </a:r>
          </a:p>
        </p:txBody>
      </p:sp>
      <p:sp>
        <p:nvSpPr>
          <p:cNvPr id="5" name="TextBox 4">
            <a:extLst>
              <a:ext uri="{FF2B5EF4-FFF2-40B4-BE49-F238E27FC236}">
                <a16:creationId xmlns:a16="http://schemas.microsoft.com/office/drawing/2014/main" id="{9808C809-63EF-51B9-4F5C-FB88DC48D686}"/>
              </a:ext>
            </a:extLst>
          </p:cNvPr>
          <p:cNvSpPr txBox="1"/>
          <p:nvPr/>
        </p:nvSpPr>
        <p:spPr>
          <a:xfrm>
            <a:off x="4267200" y="1676400"/>
            <a:ext cx="838200" cy="338554"/>
          </a:xfrm>
          <a:prstGeom prst="rect">
            <a:avLst/>
          </a:prstGeom>
          <a:noFill/>
        </p:spPr>
        <p:txBody>
          <a:bodyPr wrap="square" rtlCol="0">
            <a:spAutoFit/>
          </a:bodyPr>
          <a:lstStyle/>
          <a:p>
            <a:r>
              <a:rPr lang="en-US" sz="1600" dirty="0">
                <a:solidFill>
                  <a:schemeClr val="bg1">
                    <a:lumMod val="75000"/>
                  </a:schemeClr>
                </a:solidFill>
                <a:latin typeface="Wide Latin" panose="020A0A07050505020404" pitchFamily="18" charset="0"/>
              </a:rPr>
              <a:t>OF</a:t>
            </a:r>
          </a:p>
        </p:txBody>
      </p:sp>
      <p:sp>
        <p:nvSpPr>
          <p:cNvPr id="6" name="TextBox 5">
            <a:extLst>
              <a:ext uri="{FF2B5EF4-FFF2-40B4-BE49-F238E27FC236}">
                <a16:creationId xmlns:a16="http://schemas.microsoft.com/office/drawing/2014/main" id="{5AFBD16F-9A0A-7A0E-86E8-0695E6DAFF05}"/>
              </a:ext>
            </a:extLst>
          </p:cNvPr>
          <p:cNvSpPr txBox="1"/>
          <p:nvPr/>
        </p:nvSpPr>
        <p:spPr>
          <a:xfrm>
            <a:off x="647700" y="4146452"/>
            <a:ext cx="9677400" cy="2215991"/>
          </a:xfrm>
          <a:prstGeom prst="rect">
            <a:avLst/>
          </a:prstGeom>
          <a:noFill/>
        </p:spPr>
        <p:txBody>
          <a:bodyPr wrap="square">
            <a:spAutoFit/>
          </a:bodyPr>
          <a:lstStyle/>
          <a:p>
            <a:pPr algn="ctr"/>
            <a:r>
              <a:rPr lang="en-US" sz="3200" b="1" i="1" dirty="0">
                <a:solidFill>
                  <a:srgbClr val="000000"/>
                </a:solidFill>
                <a:effectLst/>
              </a:rPr>
              <a:t>“He who rejects Me, and does not receive My words, has that which judges him—the word that I have spoken will judge him in the last day.”</a:t>
            </a:r>
          </a:p>
          <a:p>
            <a:pPr algn="ctr"/>
            <a:endParaRPr lang="en-US" sz="1800" b="1" i="1" dirty="0">
              <a:solidFill>
                <a:srgbClr val="000000"/>
              </a:solidFill>
            </a:endParaRPr>
          </a:p>
          <a:p>
            <a:pPr algn="ctr"/>
            <a:r>
              <a:rPr lang="en-US" sz="2400" dirty="0">
                <a:solidFill>
                  <a:srgbClr val="000000"/>
                </a:solidFill>
              </a:rPr>
              <a:t>John 12:48</a:t>
            </a:r>
            <a:endParaRPr lang="en-US" sz="2400" dirty="0"/>
          </a:p>
        </p:txBody>
      </p:sp>
      <p:sp>
        <p:nvSpPr>
          <p:cNvPr id="4" name="TextBox 3">
            <a:extLst>
              <a:ext uri="{FF2B5EF4-FFF2-40B4-BE49-F238E27FC236}">
                <a16:creationId xmlns:a16="http://schemas.microsoft.com/office/drawing/2014/main" id="{288B3E4B-04E2-73D2-FF37-CD2CDE2B2BC0}"/>
              </a:ext>
            </a:extLst>
          </p:cNvPr>
          <p:cNvSpPr txBox="1"/>
          <p:nvPr/>
        </p:nvSpPr>
        <p:spPr>
          <a:xfrm>
            <a:off x="0" y="2786584"/>
            <a:ext cx="10972800" cy="646331"/>
          </a:xfrm>
          <a:prstGeom prst="rect">
            <a:avLst/>
          </a:prstGeom>
          <a:noFill/>
        </p:spPr>
        <p:txBody>
          <a:bodyPr wrap="square" rtlCol="0">
            <a:spAutoFit/>
          </a:bodyPr>
          <a:lstStyle/>
          <a:p>
            <a:pPr algn="ctr"/>
            <a:r>
              <a:rPr lang="en-US" sz="3600" dirty="0">
                <a:latin typeface="Rockwell Extra Bold" panose="02060903040505020403" pitchFamily="18" charset="0"/>
              </a:rPr>
              <a:t>God is Always Correct in His Guidance</a:t>
            </a:r>
          </a:p>
        </p:txBody>
      </p:sp>
    </p:spTree>
    <p:extLst>
      <p:ext uri="{BB962C8B-B14F-4D97-AF65-F5344CB8AC3E}">
        <p14:creationId xmlns:p14="http://schemas.microsoft.com/office/powerpoint/2010/main" val="36665376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FE37EE6-4BD7-E2D8-93B1-0B3E25120F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CA68E87-A14E-73CB-069E-F9DADE4559C9}"/>
              </a:ext>
            </a:extLst>
          </p:cNvPr>
          <p:cNvSpPr>
            <a:spLocks noGrp="1"/>
          </p:cNvSpPr>
          <p:nvPr>
            <p:ph type="title"/>
          </p:nvPr>
        </p:nvSpPr>
        <p:spPr>
          <a:xfrm>
            <a:off x="1150620" y="685800"/>
            <a:ext cx="8671560" cy="5257800"/>
          </a:xfrm>
        </p:spPr>
        <p:txBody>
          <a:bodyPr/>
          <a:lstStyle/>
          <a:p>
            <a:pPr algn="l"/>
            <a:r>
              <a:rPr lang="en-US" sz="8000" dirty="0">
                <a:solidFill>
                  <a:schemeClr val="bg1"/>
                </a:solidFill>
                <a:latin typeface="Rockwell Extra Bold" panose="02060903040505020403" pitchFamily="18" charset="0"/>
              </a:rPr>
              <a:t>ABSTAIN</a:t>
            </a:r>
            <a:r>
              <a:rPr lang="en-US" sz="7200" dirty="0">
                <a:solidFill>
                  <a:schemeClr val="bg1"/>
                </a:solidFill>
                <a:latin typeface="Rockwell Extra Bold" panose="02060903040505020403" pitchFamily="18" charset="0"/>
              </a:rPr>
              <a:t> </a:t>
            </a:r>
            <a:r>
              <a:rPr lang="en-US" sz="800" dirty="0">
                <a:solidFill>
                  <a:schemeClr val="bg1"/>
                </a:solidFill>
                <a:latin typeface="Rockwell Extra Bold" panose="02060903040505020403" pitchFamily="18" charset="0"/>
              </a:rPr>
              <a:t> </a:t>
            </a:r>
            <a:br>
              <a:rPr lang="en-US" sz="800" dirty="0">
                <a:solidFill>
                  <a:schemeClr val="bg1"/>
                </a:solidFill>
                <a:latin typeface="Rockwell Extra Bold" panose="02060903040505020403" pitchFamily="18" charset="0"/>
              </a:rPr>
            </a:br>
            <a:r>
              <a:rPr lang="en-US" sz="2800" dirty="0">
                <a:solidFill>
                  <a:schemeClr val="bg1">
                    <a:lumMod val="75000"/>
                  </a:schemeClr>
                </a:solidFill>
                <a:latin typeface="Wide Latin" panose="020A0A07050505020404" pitchFamily="18" charset="0"/>
              </a:rPr>
              <a:t>FROM ALL </a:t>
            </a:r>
            <a:br>
              <a:rPr lang="en-US" dirty="0">
                <a:solidFill>
                  <a:schemeClr val="bg1"/>
                </a:solidFill>
              </a:rPr>
            </a:br>
            <a:r>
              <a:rPr lang="en-US" sz="8000" dirty="0">
                <a:solidFill>
                  <a:schemeClr val="bg1"/>
                </a:solidFill>
                <a:latin typeface="Rockwell Extra Bold" panose="02060903040505020403" pitchFamily="18" charset="0"/>
              </a:rPr>
              <a:t>APPEARANCE</a:t>
            </a:r>
            <a:r>
              <a:rPr lang="en-US" sz="7200" dirty="0">
                <a:solidFill>
                  <a:schemeClr val="bg1"/>
                </a:solidFill>
              </a:rPr>
              <a:t> </a:t>
            </a:r>
            <a:br>
              <a:rPr lang="en-US" sz="7200" dirty="0">
                <a:solidFill>
                  <a:schemeClr val="bg1"/>
                </a:solidFill>
              </a:rPr>
            </a:br>
            <a:r>
              <a:rPr lang="en-US" sz="7200" dirty="0">
                <a:solidFill>
                  <a:schemeClr val="bg1"/>
                </a:solidFill>
              </a:rPr>
              <a:t>	  </a:t>
            </a:r>
            <a:r>
              <a:rPr lang="en-US" sz="8000" dirty="0">
                <a:solidFill>
                  <a:schemeClr val="bg1"/>
                </a:solidFill>
                <a:latin typeface="Rockwell Extra Bold" panose="02060903040505020403" pitchFamily="18" charset="0"/>
              </a:rPr>
              <a:t>EVIL</a:t>
            </a:r>
          </a:p>
        </p:txBody>
      </p:sp>
      <p:sp>
        <p:nvSpPr>
          <p:cNvPr id="3" name="TextBox 2">
            <a:extLst>
              <a:ext uri="{FF2B5EF4-FFF2-40B4-BE49-F238E27FC236}">
                <a16:creationId xmlns:a16="http://schemas.microsoft.com/office/drawing/2014/main" id="{1E8FDCA9-557D-A86A-92B7-04F469966EB8}"/>
              </a:ext>
            </a:extLst>
          </p:cNvPr>
          <p:cNvSpPr txBox="1"/>
          <p:nvPr/>
        </p:nvSpPr>
        <p:spPr>
          <a:xfrm>
            <a:off x="1159998" y="4258676"/>
            <a:ext cx="1219200" cy="523220"/>
          </a:xfrm>
          <a:prstGeom prst="rect">
            <a:avLst/>
          </a:prstGeom>
          <a:noFill/>
        </p:spPr>
        <p:txBody>
          <a:bodyPr wrap="square" rtlCol="0">
            <a:spAutoFit/>
          </a:bodyPr>
          <a:lstStyle/>
          <a:p>
            <a:r>
              <a:rPr lang="en-US" sz="2800" dirty="0">
                <a:solidFill>
                  <a:schemeClr val="bg1">
                    <a:lumMod val="75000"/>
                  </a:schemeClr>
                </a:solidFill>
                <a:latin typeface="Wide Latin" panose="020A0A07050505020404" pitchFamily="18" charset="0"/>
              </a:rPr>
              <a:t>OF</a:t>
            </a:r>
          </a:p>
        </p:txBody>
      </p:sp>
      <p:sp>
        <p:nvSpPr>
          <p:cNvPr id="4" name="TextBox 3">
            <a:extLst>
              <a:ext uri="{FF2B5EF4-FFF2-40B4-BE49-F238E27FC236}">
                <a16:creationId xmlns:a16="http://schemas.microsoft.com/office/drawing/2014/main" id="{44000442-D353-07DA-CA7F-321F7981F32B}"/>
              </a:ext>
            </a:extLst>
          </p:cNvPr>
          <p:cNvSpPr txBox="1"/>
          <p:nvPr/>
        </p:nvSpPr>
        <p:spPr>
          <a:xfrm>
            <a:off x="6666328" y="5532676"/>
            <a:ext cx="3124200" cy="437940"/>
          </a:xfrm>
          <a:prstGeom prst="rect">
            <a:avLst/>
          </a:prstGeom>
          <a:noFill/>
        </p:spPr>
        <p:txBody>
          <a:bodyPr wrap="square" rtlCol="0">
            <a:spAutoFit/>
          </a:bodyPr>
          <a:lstStyle/>
          <a:p>
            <a:r>
              <a:rPr lang="en-US" dirty="0">
                <a:solidFill>
                  <a:schemeClr val="bg1">
                    <a:lumMod val="75000"/>
                  </a:schemeClr>
                </a:solidFill>
                <a:latin typeface="Britannic Bold" panose="020B0903060703020204" pitchFamily="34" charset="0"/>
              </a:rPr>
              <a:t>1 Thessalonians 5:22</a:t>
            </a:r>
          </a:p>
        </p:txBody>
      </p:sp>
    </p:spTree>
    <p:extLst>
      <p:ext uri="{BB962C8B-B14F-4D97-AF65-F5344CB8AC3E}">
        <p14:creationId xmlns:p14="http://schemas.microsoft.com/office/powerpoint/2010/main" val="21825532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3576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B7CA6D-D664-558E-BE5D-3EF1F894742D}"/>
            </a:ext>
          </a:extLst>
        </p:cNvPr>
        <p:cNvGrpSpPr/>
        <p:nvPr/>
      </p:nvGrpSpPr>
      <p:grpSpPr>
        <a:xfrm>
          <a:off x="0" y="0"/>
          <a:ext cx="0" cy="0"/>
          <a:chOff x="0" y="0"/>
          <a:chExt cx="0" cy="0"/>
        </a:xfrm>
      </p:grpSpPr>
      <p:pic>
        <p:nvPicPr>
          <p:cNvPr id="1026" name="Picture 2" descr="Thessalonica (BiblePlaces.com)">
            <a:extLst>
              <a:ext uri="{FF2B5EF4-FFF2-40B4-BE49-F238E27FC236}">
                <a16:creationId xmlns:a16="http://schemas.microsoft.com/office/drawing/2014/main" id="{9C7EE9A1-2ABA-3FAC-0659-B43083647DC7}"/>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0" y="21102"/>
            <a:ext cx="10972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503102C-331C-9554-01B1-2E0D3A8D1805}"/>
              </a:ext>
            </a:extLst>
          </p:cNvPr>
          <p:cNvSpPr txBox="1">
            <a:spLocks/>
          </p:cNvSpPr>
          <p:nvPr/>
        </p:nvSpPr>
        <p:spPr>
          <a:xfrm>
            <a:off x="1150620" y="685800"/>
            <a:ext cx="8671560" cy="2362200"/>
          </a:xfrm>
          <a:prstGeom prst="rect">
            <a:avLst/>
          </a:prstGeom>
          <a:effectLst>
            <a:glow rad="127000">
              <a:srgbClr val="FFFF00"/>
            </a:glow>
          </a:effectLst>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6600" dirty="0">
                <a:effectLst>
                  <a:glow rad="127000">
                    <a:srgbClr val="FFC000"/>
                  </a:glow>
                </a:effectLst>
                <a:latin typeface="Rockwell Extra Bold" panose="02060903040505020403" pitchFamily="18" charset="0"/>
              </a:rPr>
              <a:t>THE CHURCH AT</a:t>
            </a:r>
            <a:br>
              <a:rPr lang="en-US" sz="6600" dirty="0">
                <a:effectLst>
                  <a:glow rad="127000">
                    <a:srgbClr val="FFC000"/>
                  </a:glow>
                </a:effectLst>
                <a:latin typeface="Rockwell Extra Bold" panose="02060903040505020403" pitchFamily="18" charset="0"/>
              </a:rPr>
            </a:br>
            <a:r>
              <a:rPr lang="en-US" sz="6600" dirty="0">
                <a:effectLst>
                  <a:glow rad="127000">
                    <a:srgbClr val="FFC000"/>
                  </a:glow>
                </a:effectLst>
                <a:latin typeface="Rockwell Extra Bold" panose="02060903040505020403" pitchFamily="18" charset="0"/>
              </a:rPr>
              <a:t>THESSALONICA </a:t>
            </a:r>
            <a:br>
              <a:rPr lang="en-US" sz="7200" dirty="0"/>
            </a:br>
            <a:r>
              <a:rPr lang="en-US" sz="7200" dirty="0"/>
              <a:t>	</a:t>
            </a:r>
            <a:endParaRPr lang="en-US" sz="2400" dirty="0">
              <a:solidFill>
                <a:schemeClr val="bg1"/>
              </a:solidFill>
              <a:latin typeface="Britannic Bold" panose="020B0903060703020204" pitchFamily="34" charset="0"/>
            </a:endParaRPr>
          </a:p>
        </p:txBody>
      </p:sp>
      <p:sp>
        <p:nvSpPr>
          <p:cNvPr id="3" name="TextBox 2">
            <a:extLst>
              <a:ext uri="{FF2B5EF4-FFF2-40B4-BE49-F238E27FC236}">
                <a16:creationId xmlns:a16="http://schemas.microsoft.com/office/drawing/2014/main" id="{2ED71DDC-F629-B7E3-4B68-3968C6187800}"/>
              </a:ext>
            </a:extLst>
          </p:cNvPr>
          <p:cNvSpPr txBox="1"/>
          <p:nvPr/>
        </p:nvSpPr>
        <p:spPr>
          <a:xfrm>
            <a:off x="1383323" y="3450102"/>
            <a:ext cx="8438857" cy="2308324"/>
          </a:xfrm>
          <a:prstGeom prst="rect">
            <a:avLst/>
          </a:prstGeom>
          <a:noFill/>
          <a:effectLst>
            <a:glow rad="127000">
              <a:srgbClr val="FFFF00"/>
            </a:glow>
          </a:effectLst>
        </p:spPr>
        <p:txBody>
          <a:bodyPr wrap="square" rtlCol="0">
            <a:spAutoFit/>
          </a:bodyPr>
          <a:lstStyle/>
          <a:p>
            <a:r>
              <a:rPr lang="en-US" sz="7200" dirty="0">
                <a:effectLst>
                  <a:glow rad="127000">
                    <a:srgbClr val="FFC000"/>
                  </a:glow>
                </a:effectLst>
                <a:latin typeface="Britannic Bold" panose="020B0903060703020204" pitchFamily="34" charset="0"/>
              </a:rPr>
              <a:t>- Great example of </a:t>
            </a:r>
          </a:p>
          <a:p>
            <a:r>
              <a:rPr lang="en-US" sz="7200" dirty="0">
                <a:effectLst>
                  <a:glow rad="127000">
                    <a:srgbClr val="FFC000"/>
                  </a:glow>
                </a:effectLst>
                <a:latin typeface="Britannic Bold" panose="020B0903060703020204" pitchFamily="34" charset="0"/>
              </a:rPr>
              <a:t>   Holy Living</a:t>
            </a:r>
          </a:p>
        </p:txBody>
      </p:sp>
    </p:spTree>
    <p:extLst>
      <p:ext uri="{BB962C8B-B14F-4D97-AF65-F5344CB8AC3E}">
        <p14:creationId xmlns:p14="http://schemas.microsoft.com/office/powerpoint/2010/main" val="1586741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1174AB6-4EFE-F24E-9149-72ACCE8A7B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6E3625E-6202-1F2E-C435-7FD1153DEC95}"/>
              </a:ext>
            </a:extLst>
          </p:cNvPr>
          <p:cNvSpPr>
            <a:spLocks noGrp="1"/>
          </p:cNvSpPr>
          <p:nvPr>
            <p:ph type="title"/>
          </p:nvPr>
        </p:nvSpPr>
        <p:spPr>
          <a:xfrm>
            <a:off x="0" y="0"/>
            <a:ext cx="10972800" cy="2438400"/>
          </a:xfrm>
          <a:solidFill>
            <a:schemeClr val="tx1"/>
          </a:solidFill>
        </p:spPr>
        <p:txBody>
          <a:bodyPr>
            <a:noAutofit/>
          </a:bodyPr>
          <a:lstStyle/>
          <a:p>
            <a:r>
              <a:rPr lang="en-US" sz="4000" dirty="0">
                <a:solidFill>
                  <a:schemeClr val="bg1"/>
                </a:solidFill>
                <a:latin typeface="Rockwell Extra Bold" panose="02060903040505020403" pitchFamily="18" charset="0"/>
              </a:rPr>
              <a:t>ABSTAIN </a:t>
            </a:r>
            <a:br>
              <a:rPr lang="en-US" sz="4000" dirty="0">
                <a:solidFill>
                  <a:schemeClr val="bg1"/>
                </a:solidFill>
                <a:latin typeface="Rockwell Extra Bold" panose="02060903040505020403" pitchFamily="18" charset="0"/>
              </a:rPr>
            </a:br>
            <a:r>
              <a:rPr lang="en-US" sz="1600" dirty="0">
                <a:solidFill>
                  <a:schemeClr val="bg1">
                    <a:lumMod val="75000"/>
                  </a:schemeClr>
                </a:solidFill>
                <a:latin typeface="Wide Latin" panose="020A0A07050505020404" pitchFamily="18" charset="0"/>
              </a:rPr>
              <a:t>FROM ALL </a:t>
            </a:r>
            <a:br>
              <a:rPr lang="en-US" sz="4000" dirty="0">
                <a:solidFill>
                  <a:schemeClr val="bg1">
                    <a:lumMod val="75000"/>
                  </a:schemeClr>
                </a:solidFill>
                <a:latin typeface="Rockwell Extra Bold" panose="02060903040505020403" pitchFamily="18" charset="0"/>
              </a:rPr>
            </a:br>
            <a:r>
              <a:rPr lang="en-US" sz="4000" dirty="0">
                <a:solidFill>
                  <a:schemeClr val="bg1"/>
                </a:solidFill>
                <a:latin typeface="Rockwell Extra Bold" panose="02060903040505020403" pitchFamily="18" charset="0"/>
              </a:rPr>
              <a:t>APPEARANCE </a:t>
            </a:r>
            <a:br>
              <a:rPr lang="en-US" sz="4000" dirty="0">
                <a:solidFill>
                  <a:schemeClr val="bg1"/>
                </a:solidFill>
                <a:latin typeface="Rockwell Extra Bold" panose="02060903040505020403" pitchFamily="18" charset="0"/>
              </a:rPr>
            </a:br>
            <a:r>
              <a:rPr lang="en-US" sz="4000" dirty="0">
                <a:solidFill>
                  <a:schemeClr val="bg1"/>
                </a:solidFill>
                <a:latin typeface="Rockwell Extra Bold" panose="02060903040505020403" pitchFamily="18" charset="0"/>
              </a:rPr>
              <a:t>     EVIL</a:t>
            </a:r>
          </a:p>
        </p:txBody>
      </p:sp>
      <p:sp>
        <p:nvSpPr>
          <p:cNvPr id="5" name="TextBox 4">
            <a:extLst>
              <a:ext uri="{FF2B5EF4-FFF2-40B4-BE49-F238E27FC236}">
                <a16:creationId xmlns:a16="http://schemas.microsoft.com/office/drawing/2014/main" id="{C2D66C96-2247-C3B0-8982-48EB27FE0818}"/>
              </a:ext>
            </a:extLst>
          </p:cNvPr>
          <p:cNvSpPr txBox="1"/>
          <p:nvPr/>
        </p:nvSpPr>
        <p:spPr>
          <a:xfrm>
            <a:off x="4267200" y="1676400"/>
            <a:ext cx="838200" cy="338554"/>
          </a:xfrm>
          <a:prstGeom prst="rect">
            <a:avLst/>
          </a:prstGeom>
          <a:noFill/>
        </p:spPr>
        <p:txBody>
          <a:bodyPr wrap="square" rtlCol="0">
            <a:spAutoFit/>
          </a:bodyPr>
          <a:lstStyle/>
          <a:p>
            <a:r>
              <a:rPr lang="en-US" sz="1600" dirty="0">
                <a:solidFill>
                  <a:schemeClr val="bg1">
                    <a:lumMod val="75000"/>
                  </a:schemeClr>
                </a:solidFill>
                <a:latin typeface="Wide Latin" panose="020A0A07050505020404" pitchFamily="18" charset="0"/>
              </a:rPr>
              <a:t>OF</a:t>
            </a:r>
          </a:p>
        </p:txBody>
      </p:sp>
      <p:sp>
        <p:nvSpPr>
          <p:cNvPr id="3" name="TextBox 2">
            <a:extLst>
              <a:ext uri="{FF2B5EF4-FFF2-40B4-BE49-F238E27FC236}">
                <a16:creationId xmlns:a16="http://schemas.microsoft.com/office/drawing/2014/main" id="{885F4360-046A-6AD3-F34D-1BB41451FC47}"/>
              </a:ext>
            </a:extLst>
          </p:cNvPr>
          <p:cNvSpPr txBox="1"/>
          <p:nvPr/>
        </p:nvSpPr>
        <p:spPr>
          <a:xfrm>
            <a:off x="304800" y="2786584"/>
            <a:ext cx="10287000" cy="646331"/>
          </a:xfrm>
          <a:prstGeom prst="rect">
            <a:avLst/>
          </a:prstGeom>
          <a:noFill/>
        </p:spPr>
        <p:txBody>
          <a:bodyPr wrap="square" rtlCol="0">
            <a:spAutoFit/>
          </a:bodyPr>
          <a:lstStyle/>
          <a:p>
            <a:pPr algn="ctr"/>
            <a:r>
              <a:rPr lang="en-US" sz="3600" dirty="0">
                <a:latin typeface="Rockwell Extra Bold" panose="02060903040505020403" pitchFamily="18" charset="0"/>
              </a:rPr>
              <a:t>The Authority of the Bible &amp; Ethics</a:t>
            </a:r>
          </a:p>
        </p:txBody>
      </p:sp>
    </p:spTree>
    <p:extLst>
      <p:ext uri="{BB962C8B-B14F-4D97-AF65-F5344CB8AC3E}">
        <p14:creationId xmlns:p14="http://schemas.microsoft.com/office/powerpoint/2010/main" val="2360298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7B78AF2-8BA9-8E04-199C-23115D286E4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331617-9D99-5A86-46D3-1AB92FC00C26}"/>
              </a:ext>
            </a:extLst>
          </p:cNvPr>
          <p:cNvSpPr>
            <a:spLocks noGrp="1"/>
          </p:cNvSpPr>
          <p:nvPr>
            <p:ph type="title"/>
          </p:nvPr>
        </p:nvSpPr>
        <p:spPr>
          <a:xfrm>
            <a:off x="0" y="0"/>
            <a:ext cx="10972800" cy="2438400"/>
          </a:xfrm>
          <a:solidFill>
            <a:schemeClr val="tx1"/>
          </a:solidFill>
        </p:spPr>
        <p:txBody>
          <a:bodyPr>
            <a:noAutofit/>
          </a:bodyPr>
          <a:lstStyle/>
          <a:p>
            <a:r>
              <a:rPr lang="en-US" sz="4000" dirty="0">
                <a:solidFill>
                  <a:schemeClr val="bg1"/>
                </a:solidFill>
                <a:latin typeface="Rockwell Extra Bold" panose="02060903040505020403" pitchFamily="18" charset="0"/>
              </a:rPr>
              <a:t>ABSTAIN </a:t>
            </a:r>
            <a:br>
              <a:rPr lang="en-US" sz="4000" dirty="0">
                <a:solidFill>
                  <a:schemeClr val="bg1"/>
                </a:solidFill>
                <a:latin typeface="Rockwell Extra Bold" panose="02060903040505020403" pitchFamily="18" charset="0"/>
              </a:rPr>
            </a:br>
            <a:r>
              <a:rPr lang="en-US" sz="1600" dirty="0">
                <a:solidFill>
                  <a:schemeClr val="bg1">
                    <a:lumMod val="75000"/>
                  </a:schemeClr>
                </a:solidFill>
                <a:latin typeface="Wide Latin" panose="020A0A07050505020404" pitchFamily="18" charset="0"/>
              </a:rPr>
              <a:t>FROM ALL </a:t>
            </a:r>
            <a:br>
              <a:rPr lang="en-US" sz="4000" dirty="0">
                <a:solidFill>
                  <a:schemeClr val="bg1">
                    <a:lumMod val="75000"/>
                  </a:schemeClr>
                </a:solidFill>
                <a:latin typeface="Rockwell Extra Bold" panose="02060903040505020403" pitchFamily="18" charset="0"/>
              </a:rPr>
            </a:br>
            <a:r>
              <a:rPr lang="en-US" sz="4000" dirty="0">
                <a:solidFill>
                  <a:schemeClr val="bg1"/>
                </a:solidFill>
                <a:latin typeface="Rockwell Extra Bold" panose="02060903040505020403" pitchFamily="18" charset="0"/>
              </a:rPr>
              <a:t>APPEARANCE </a:t>
            </a:r>
            <a:br>
              <a:rPr lang="en-US" sz="4000" dirty="0">
                <a:solidFill>
                  <a:schemeClr val="bg1"/>
                </a:solidFill>
                <a:latin typeface="Rockwell Extra Bold" panose="02060903040505020403" pitchFamily="18" charset="0"/>
              </a:rPr>
            </a:br>
            <a:r>
              <a:rPr lang="en-US" sz="4000" dirty="0">
                <a:solidFill>
                  <a:schemeClr val="bg1"/>
                </a:solidFill>
                <a:latin typeface="Rockwell Extra Bold" panose="02060903040505020403" pitchFamily="18" charset="0"/>
              </a:rPr>
              <a:t>     EVIL</a:t>
            </a:r>
          </a:p>
        </p:txBody>
      </p:sp>
      <p:sp>
        <p:nvSpPr>
          <p:cNvPr id="5" name="TextBox 4">
            <a:extLst>
              <a:ext uri="{FF2B5EF4-FFF2-40B4-BE49-F238E27FC236}">
                <a16:creationId xmlns:a16="http://schemas.microsoft.com/office/drawing/2014/main" id="{BBE8150D-6339-DDFB-AEBB-D8409AC8B990}"/>
              </a:ext>
            </a:extLst>
          </p:cNvPr>
          <p:cNvSpPr txBox="1"/>
          <p:nvPr/>
        </p:nvSpPr>
        <p:spPr>
          <a:xfrm>
            <a:off x="4267200" y="1676400"/>
            <a:ext cx="838200" cy="338554"/>
          </a:xfrm>
          <a:prstGeom prst="rect">
            <a:avLst/>
          </a:prstGeom>
          <a:noFill/>
        </p:spPr>
        <p:txBody>
          <a:bodyPr wrap="square" rtlCol="0">
            <a:spAutoFit/>
          </a:bodyPr>
          <a:lstStyle/>
          <a:p>
            <a:r>
              <a:rPr lang="en-US" sz="1600" dirty="0">
                <a:solidFill>
                  <a:schemeClr val="bg1">
                    <a:lumMod val="75000"/>
                  </a:schemeClr>
                </a:solidFill>
                <a:latin typeface="Wide Latin" panose="020A0A07050505020404" pitchFamily="18" charset="0"/>
              </a:rPr>
              <a:t>OF</a:t>
            </a:r>
          </a:p>
        </p:txBody>
      </p:sp>
      <p:sp>
        <p:nvSpPr>
          <p:cNvPr id="3" name="TextBox 2">
            <a:extLst>
              <a:ext uri="{FF2B5EF4-FFF2-40B4-BE49-F238E27FC236}">
                <a16:creationId xmlns:a16="http://schemas.microsoft.com/office/drawing/2014/main" id="{02F66FFD-F8FD-F978-7C8E-B8172CBB4862}"/>
              </a:ext>
            </a:extLst>
          </p:cNvPr>
          <p:cNvSpPr txBox="1"/>
          <p:nvPr/>
        </p:nvSpPr>
        <p:spPr>
          <a:xfrm>
            <a:off x="304800" y="2786584"/>
            <a:ext cx="10287000" cy="2062103"/>
          </a:xfrm>
          <a:prstGeom prst="rect">
            <a:avLst/>
          </a:prstGeom>
          <a:noFill/>
        </p:spPr>
        <p:txBody>
          <a:bodyPr wrap="square" rtlCol="0">
            <a:spAutoFit/>
          </a:bodyPr>
          <a:lstStyle/>
          <a:p>
            <a:pPr algn="ctr"/>
            <a:r>
              <a:rPr lang="en-US" sz="3600" dirty="0">
                <a:latin typeface="Rockwell Extra Bold" panose="02060903040505020403" pitchFamily="18" charset="0"/>
              </a:rPr>
              <a:t>The Authority of the Bible &amp; Ethics</a:t>
            </a:r>
          </a:p>
          <a:p>
            <a:pPr algn="ctr"/>
            <a:endParaRPr lang="en-US" sz="3600" dirty="0">
              <a:latin typeface="Rockwell Extra Bold" panose="02060903040505020403" pitchFamily="18" charset="0"/>
            </a:endParaRPr>
          </a:p>
          <a:p>
            <a:pPr marL="457200" indent="-457200">
              <a:buFont typeface="Arial" panose="020B0604020202020204" pitchFamily="34" charset="0"/>
              <a:buChar char="•"/>
            </a:pPr>
            <a:r>
              <a:rPr lang="en-US" sz="2800" dirty="0">
                <a:solidFill>
                  <a:srgbClr val="C00000"/>
                </a:solidFill>
                <a:latin typeface="Rockwell Extra Bold" panose="02060903040505020403" pitchFamily="18" charset="0"/>
              </a:rPr>
              <a:t>Authority</a:t>
            </a:r>
            <a:r>
              <a:rPr lang="en-US" sz="2800" dirty="0">
                <a:latin typeface="Rockwell Extra Bold" panose="02060903040505020403" pitchFamily="18" charset="0"/>
              </a:rPr>
              <a:t> –  the power or right </a:t>
            </a:r>
          </a:p>
          <a:p>
            <a:r>
              <a:rPr lang="en-US" sz="2800" dirty="0">
                <a:latin typeface="Rockwell Extra Bold" panose="02060903040505020403" pitchFamily="18" charset="0"/>
              </a:rPr>
              <a:t>		       to act or command</a:t>
            </a:r>
          </a:p>
        </p:txBody>
      </p:sp>
    </p:spTree>
    <p:extLst>
      <p:ext uri="{BB962C8B-B14F-4D97-AF65-F5344CB8AC3E}">
        <p14:creationId xmlns:p14="http://schemas.microsoft.com/office/powerpoint/2010/main" val="2662869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2201AA8-0B40-3698-D32D-82B45966F4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924C5B4-B73C-80B4-7139-49642F03D156}"/>
              </a:ext>
            </a:extLst>
          </p:cNvPr>
          <p:cNvSpPr>
            <a:spLocks noGrp="1"/>
          </p:cNvSpPr>
          <p:nvPr>
            <p:ph type="title"/>
          </p:nvPr>
        </p:nvSpPr>
        <p:spPr>
          <a:xfrm>
            <a:off x="0" y="0"/>
            <a:ext cx="10972800" cy="2438400"/>
          </a:xfrm>
          <a:solidFill>
            <a:schemeClr val="tx1"/>
          </a:solidFill>
        </p:spPr>
        <p:txBody>
          <a:bodyPr>
            <a:noAutofit/>
          </a:bodyPr>
          <a:lstStyle/>
          <a:p>
            <a:r>
              <a:rPr lang="en-US" sz="4000" dirty="0">
                <a:solidFill>
                  <a:schemeClr val="bg1"/>
                </a:solidFill>
                <a:latin typeface="Rockwell Extra Bold" panose="02060903040505020403" pitchFamily="18" charset="0"/>
              </a:rPr>
              <a:t>ABSTAIN </a:t>
            </a:r>
            <a:br>
              <a:rPr lang="en-US" sz="4000" dirty="0">
                <a:solidFill>
                  <a:schemeClr val="bg1"/>
                </a:solidFill>
                <a:latin typeface="Rockwell Extra Bold" panose="02060903040505020403" pitchFamily="18" charset="0"/>
              </a:rPr>
            </a:br>
            <a:r>
              <a:rPr lang="en-US" sz="1600" dirty="0">
                <a:solidFill>
                  <a:schemeClr val="bg1">
                    <a:lumMod val="75000"/>
                  </a:schemeClr>
                </a:solidFill>
                <a:latin typeface="Wide Latin" panose="020A0A07050505020404" pitchFamily="18" charset="0"/>
              </a:rPr>
              <a:t>FROM ALL </a:t>
            </a:r>
            <a:br>
              <a:rPr lang="en-US" sz="4000" dirty="0">
                <a:solidFill>
                  <a:schemeClr val="bg1">
                    <a:lumMod val="75000"/>
                  </a:schemeClr>
                </a:solidFill>
                <a:latin typeface="Rockwell Extra Bold" panose="02060903040505020403" pitchFamily="18" charset="0"/>
              </a:rPr>
            </a:br>
            <a:r>
              <a:rPr lang="en-US" sz="4000" dirty="0">
                <a:solidFill>
                  <a:schemeClr val="bg1"/>
                </a:solidFill>
                <a:latin typeface="Rockwell Extra Bold" panose="02060903040505020403" pitchFamily="18" charset="0"/>
              </a:rPr>
              <a:t>APPEARANCE </a:t>
            </a:r>
            <a:br>
              <a:rPr lang="en-US" sz="4000" dirty="0">
                <a:solidFill>
                  <a:schemeClr val="bg1"/>
                </a:solidFill>
                <a:latin typeface="Rockwell Extra Bold" panose="02060903040505020403" pitchFamily="18" charset="0"/>
              </a:rPr>
            </a:br>
            <a:r>
              <a:rPr lang="en-US" sz="4000" dirty="0">
                <a:solidFill>
                  <a:schemeClr val="bg1"/>
                </a:solidFill>
                <a:latin typeface="Rockwell Extra Bold" panose="02060903040505020403" pitchFamily="18" charset="0"/>
              </a:rPr>
              <a:t>     EVIL</a:t>
            </a:r>
          </a:p>
        </p:txBody>
      </p:sp>
      <p:sp>
        <p:nvSpPr>
          <p:cNvPr id="5" name="TextBox 4">
            <a:extLst>
              <a:ext uri="{FF2B5EF4-FFF2-40B4-BE49-F238E27FC236}">
                <a16:creationId xmlns:a16="http://schemas.microsoft.com/office/drawing/2014/main" id="{B6C249E1-4146-5583-2219-4B4E088788D9}"/>
              </a:ext>
            </a:extLst>
          </p:cNvPr>
          <p:cNvSpPr txBox="1"/>
          <p:nvPr/>
        </p:nvSpPr>
        <p:spPr>
          <a:xfrm>
            <a:off x="4267200" y="1676400"/>
            <a:ext cx="838200" cy="338554"/>
          </a:xfrm>
          <a:prstGeom prst="rect">
            <a:avLst/>
          </a:prstGeom>
          <a:noFill/>
        </p:spPr>
        <p:txBody>
          <a:bodyPr wrap="square" rtlCol="0">
            <a:spAutoFit/>
          </a:bodyPr>
          <a:lstStyle/>
          <a:p>
            <a:r>
              <a:rPr lang="en-US" sz="1600" dirty="0">
                <a:solidFill>
                  <a:schemeClr val="bg1">
                    <a:lumMod val="75000"/>
                  </a:schemeClr>
                </a:solidFill>
                <a:latin typeface="Wide Latin" panose="020A0A07050505020404" pitchFamily="18" charset="0"/>
              </a:rPr>
              <a:t>OF</a:t>
            </a:r>
          </a:p>
        </p:txBody>
      </p:sp>
      <p:sp>
        <p:nvSpPr>
          <p:cNvPr id="3" name="TextBox 2">
            <a:extLst>
              <a:ext uri="{FF2B5EF4-FFF2-40B4-BE49-F238E27FC236}">
                <a16:creationId xmlns:a16="http://schemas.microsoft.com/office/drawing/2014/main" id="{744A0A3B-0B66-6F1C-41FB-6302A5641C5C}"/>
              </a:ext>
            </a:extLst>
          </p:cNvPr>
          <p:cNvSpPr txBox="1"/>
          <p:nvPr/>
        </p:nvSpPr>
        <p:spPr>
          <a:xfrm>
            <a:off x="304800" y="2786584"/>
            <a:ext cx="10287000" cy="3785652"/>
          </a:xfrm>
          <a:prstGeom prst="rect">
            <a:avLst/>
          </a:prstGeom>
          <a:noFill/>
        </p:spPr>
        <p:txBody>
          <a:bodyPr wrap="square" rtlCol="0">
            <a:spAutoFit/>
          </a:bodyPr>
          <a:lstStyle/>
          <a:p>
            <a:pPr algn="ctr"/>
            <a:r>
              <a:rPr lang="en-US" sz="3600" dirty="0">
                <a:latin typeface="Rockwell Extra Bold" panose="02060903040505020403" pitchFamily="18" charset="0"/>
              </a:rPr>
              <a:t>The Authority of the Bible &amp; Ethics</a:t>
            </a:r>
          </a:p>
          <a:p>
            <a:pPr algn="ctr"/>
            <a:endParaRPr lang="en-US" sz="3600" dirty="0">
              <a:latin typeface="Rockwell Extra Bold" panose="02060903040505020403" pitchFamily="18" charset="0"/>
            </a:endParaRPr>
          </a:p>
          <a:p>
            <a:pPr marL="457200" indent="-457200">
              <a:buFont typeface="Arial" panose="020B0604020202020204" pitchFamily="34" charset="0"/>
              <a:buChar char="•"/>
            </a:pPr>
            <a:r>
              <a:rPr lang="en-US" sz="2800" dirty="0">
                <a:solidFill>
                  <a:srgbClr val="C00000"/>
                </a:solidFill>
                <a:latin typeface="Rockwell Extra Bold" panose="02060903040505020403" pitchFamily="18" charset="0"/>
              </a:rPr>
              <a:t>Authority</a:t>
            </a:r>
            <a:r>
              <a:rPr lang="en-US" sz="2800" dirty="0">
                <a:latin typeface="Rockwell Extra Bold" panose="02060903040505020403" pitchFamily="18" charset="0"/>
              </a:rPr>
              <a:t> –  the power or right </a:t>
            </a:r>
          </a:p>
          <a:p>
            <a:r>
              <a:rPr lang="en-US" sz="2800" dirty="0">
                <a:latin typeface="Rockwell Extra Bold" panose="02060903040505020403" pitchFamily="18" charset="0"/>
              </a:rPr>
              <a:t>		       to act or command</a:t>
            </a:r>
          </a:p>
          <a:p>
            <a:endParaRPr lang="en-US" sz="2800" dirty="0">
              <a:latin typeface="Rockwell Extra Bold" panose="02060903040505020403" pitchFamily="18" charset="0"/>
            </a:endParaRPr>
          </a:p>
          <a:p>
            <a:pPr marL="457200" indent="-457200">
              <a:buFont typeface="Arial" panose="020B0604020202020204" pitchFamily="34" charset="0"/>
              <a:buChar char="•"/>
            </a:pPr>
            <a:r>
              <a:rPr lang="en-US" sz="2800" dirty="0">
                <a:solidFill>
                  <a:srgbClr val="C00000"/>
                </a:solidFill>
                <a:latin typeface="Rockwell Extra Bold" panose="02060903040505020403" pitchFamily="18" charset="0"/>
              </a:rPr>
              <a:t>Ethics </a:t>
            </a:r>
            <a:r>
              <a:rPr lang="en-US" sz="2800" dirty="0">
                <a:latin typeface="Rockwell Extra Bold" panose="02060903040505020403" pitchFamily="18" charset="0"/>
              </a:rPr>
              <a:t>– a set of moral principles or values; 	           the principles or conduct governing 	           an individual or group</a:t>
            </a:r>
            <a:endParaRPr lang="en-US" sz="2800" dirty="0">
              <a:solidFill>
                <a:srgbClr val="C00000"/>
              </a:solidFill>
              <a:latin typeface="Rockwell Extra Bold" panose="02060903040505020403" pitchFamily="18" charset="0"/>
            </a:endParaRPr>
          </a:p>
        </p:txBody>
      </p:sp>
    </p:spTree>
    <p:extLst>
      <p:ext uri="{BB962C8B-B14F-4D97-AF65-F5344CB8AC3E}">
        <p14:creationId xmlns:p14="http://schemas.microsoft.com/office/powerpoint/2010/main" val="468771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24D7021-6F06-3D29-7909-950316E62DB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2E87532-6EA4-54C3-C43D-E14B3F3A60F8}"/>
              </a:ext>
            </a:extLst>
          </p:cNvPr>
          <p:cNvSpPr>
            <a:spLocks noGrp="1"/>
          </p:cNvSpPr>
          <p:nvPr>
            <p:ph type="title"/>
          </p:nvPr>
        </p:nvSpPr>
        <p:spPr>
          <a:xfrm>
            <a:off x="0" y="0"/>
            <a:ext cx="10972800" cy="2438400"/>
          </a:xfrm>
          <a:solidFill>
            <a:schemeClr val="tx1"/>
          </a:solidFill>
        </p:spPr>
        <p:txBody>
          <a:bodyPr>
            <a:noAutofit/>
          </a:bodyPr>
          <a:lstStyle/>
          <a:p>
            <a:r>
              <a:rPr lang="en-US" sz="4000" dirty="0">
                <a:solidFill>
                  <a:schemeClr val="bg1"/>
                </a:solidFill>
                <a:latin typeface="Rockwell Extra Bold" panose="02060903040505020403" pitchFamily="18" charset="0"/>
              </a:rPr>
              <a:t>ABSTAIN </a:t>
            </a:r>
            <a:br>
              <a:rPr lang="en-US" sz="4000" dirty="0">
                <a:solidFill>
                  <a:schemeClr val="bg1"/>
                </a:solidFill>
                <a:latin typeface="Rockwell Extra Bold" panose="02060903040505020403" pitchFamily="18" charset="0"/>
              </a:rPr>
            </a:br>
            <a:r>
              <a:rPr lang="en-US" sz="1600" dirty="0">
                <a:solidFill>
                  <a:schemeClr val="bg1">
                    <a:lumMod val="75000"/>
                  </a:schemeClr>
                </a:solidFill>
                <a:latin typeface="Wide Latin" panose="020A0A07050505020404" pitchFamily="18" charset="0"/>
              </a:rPr>
              <a:t>FROM ALL </a:t>
            </a:r>
            <a:br>
              <a:rPr lang="en-US" sz="4000" dirty="0">
                <a:solidFill>
                  <a:schemeClr val="bg1">
                    <a:lumMod val="75000"/>
                  </a:schemeClr>
                </a:solidFill>
                <a:latin typeface="Rockwell Extra Bold" panose="02060903040505020403" pitchFamily="18" charset="0"/>
              </a:rPr>
            </a:br>
            <a:r>
              <a:rPr lang="en-US" sz="4000" dirty="0">
                <a:solidFill>
                  <a:schemeClr val="bg1"/>
                </a:solidFill>
                <a:latin typeface="Rockwell Extra Bold" panose="02060903040505020403" pitchFamily="18" charset="0"/>
              </a:rPr>
              <a:t>APPEARANCE </a:t>
            </a:r>
            <a:br>
              <a:rPr lang="en-US" sz="4000" dirty="0">
                <a:solidFill>
                  <a:schemeClr val="bg1"/>
                </a:solidFill>
                <a:latin typeface="Rockwell Extra Bold" panose="02060903040505020403" pitchFamily="18" charset="0"/>
              </a:rPr>
            </a:br>
            <a:r>
              <a:rPr lang="en-US" sz="4000" dirty="0">
                <a:solidFill>
                  <a:schemeClr val="bg1"/>
                </a:solidFill>
                <a:latin typeface="Rockwell Extra Bold" panose="02060903040505020403" pitchFamily="18" charset="0"/>
              </a:rPr>
              <a:t>     EVIL</a:t>
            </a:r>
          </a:p>
        </p:txBody>
      </p:sp>
      <p:sp>
        <p:nvSpPr>
          <p:cNvPr id="5" name="TextBox 4">
            <a:extLst>
              <a:ext uri="{FF2B5EF4-FFF2-40B4-BE49-F238E27FC236}">
                <a16:creationId xmlns:a16="http://schemas.microsoft.com/office/drawing/2014/main" id="{60C92FFC-300F-02C3-BBF7-0F1B217BAF8E}"/>
              </a:ext>
            </a:extLst>
          </p:cNvPr>
          <p:cNvSpPr txBox="1"/>
          <p:nvPr/>
        </p:nvSpPr>
        <p:spPr>
          <a:xfrm>
            <a:off x="4267200" y="1676400"/>
            <a:ext cx="838200" cy="338554"/>
          </a:xfrm>
          <a:prstGeom prst="rect">
            <a:avLst/>
          </a:prstGeom>
          <a:noFill/>
        </p:spPr>
        <p:txBody>
          <a:bodyPr wrap="square" rtlCol="0">
            <a:spAutoFit/>
          </a:bodyPr>
          <a:lstStyle/>
          <a:p>
            <a:r>
              <a:rPr lang="en-US" sz="1600" dirty="0">
                <a:solidFill>
                  <a:schemeClr val="bg1">
                    <a:lumMod val="75000"/>
                  </a:schemeClr>
                </a:solidFill>
                <a:latin typeface="Wide Latin" panose="020A0A07050505020404" pitchFamily="18" charset="0"/>
              </a:rPr>
              <a:t>OF</a:t>
            </a:r>
          </a:p>
        </p:txBody>
      </p:sp>
      <p:sp>
        <p:nvSpPr>
          <p:cNvPr id="3" name="TextBox 2">
            <a:extLst>
              <a:ext uri="{FF2B5EF4-FFF2-40B4-BE49-F238E27FC236}">
                <a16:creationId xmlns:a16="http://schemas.microsoft.com/office/drawing/2014/main" id="{8933AA90-6CCD-2F08-F2A1-83FEC28EA612}"/>
              </a:ext>
            </a:extLst>
          </p:cNvPr>
          <p:cNvSpPr txBox="1"/>
          <p:nvPr/>
        </p:nvSpPr>
        <p:spPr>
          <a:xfrm>
            <a:off x="304800" y="2786584"/>
            <a:ext cx="10287000" cy="646331"/>
          </a:xfrm>
          <a:prstGeom prst="rect">
            <a:avLst/>
          </a:prstGeom>
          <a:noFill/>
        </p:spPr>
        <p:txBody>
          <a:bodyPr wrap="square" rtlCol="0">
            <a:spAutoFit/>
          </a:bodyPr>
          <a:lstStyle/>
          <a:p>
            <a:pPr algn="ctr"/>
            <a:r>
              <a:rPr lang="en-US" sz="3600" dirty="0">
                <a:latin typeface="Rockwell Extra Bold" panose="02060903040505020403" pitchFamily="18" charset="0"/>
              </a:rPr>
              <a:t>The Authority of the Bible</a:t>
            </a:r>
          </a:p>
        </p:txBody>
      </p:sp>
      <p:sp>
        <p:nvSpPr>
          <p:cNvPr id="6" name="TextBox 5">
            <a:extLst>
              <a:ext uri="{FF2B5EF4-FFF2-40B4-BE49-F238E27FC236}">
                <a16:creationId xmlns:a16="http://schemas.microsoft.com/office/drawing/2014/main" id="{4146B6CB-1FC9-EE24-FDB0-133405414C6A}"/>
              </a:ext>
            </a:extLst>
          </p:cNvPr>
          <p:cNvSpPr txBox="1"/>
          <p:nvPr/>
        </p:nvSpPr>
        <p:spPr>
          <a:xfrm>
            <a:off x="685800" y="3886200"/>
            <a:ext cx="9677400" cy="2708434"/>
          </a:xfrm>
          <a:prstGeom prst="rect">
            <a:avLst/>
          </a:prstGeom>
          <a:noFill/>
        </p:spPr>
        <p:txBody>
          <a:bodyPr wrap="square">
            <a:spAutoFit/>
          </a:bodyPr>
          <a:lstStyle/>
          <a:p>
            <a:pPr algn="ctr"/>
            <a:r>
              <a:rPr lang="en-US" sz="3200" b="1" i="1" dirty="0">
                <a:solidFill>
                  <a:srgbClr val="000000"/>
                </a:solidFill>
                <a:effectLst/>
              </a:rPr>
              <a:t>“Now when He came into the temple, the chief priests and the elders of the people confronted Him as He was teaching, and said, “By what authority are You doing these things? And who gave You this authority?”</a:t>
            </a:r>
          </a:p>
          <a:p>
            <a:pPr algn="ctr"/>
            <a:endParaRPr lang="en-US" sz="1800" b="1" i="1" dirty="0">
              <a:solidFill>
                <a:srgbClr val="000000"/>
              </a:solidFill>
            </a:endParaRPr>
          </a:p>
          <a:p>
            <a:pPr algn="ctr"/>
            <a:r>
              <a:rPr lang="en-US" sz="2400" dirty="0">
                <a:solidFill>
                  <a:srgbClr val="000000"/>
                </a:solidFill>
              </a:rPr>
              <a:t>Matthew 21:23</a:t>
            </a:r>
            <a:endParaRPr lang="en-US" sz="2400" dirty="0"/>
          </a:p>
        </p:txBody>
      </p:sp>
    </p:spTree>
    <p:extLst>
      <p:ext uri="{BB962C8B-B14F-4D97-AF65-F5344CB8AC3E}">
        <p14:creationId xmlns:p14="http://schemas.microsoft.com/office/powerpoint/2010/main" val="2846608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AAACDB5-890C-CA06-52B6-FDD2F4FAE44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C3B1DE2-6D21-B87A-A8FD-571B85EA72EA}"/>
              </a:ext>
            </a:extLst>
          </p:cNvPr>
          <p:cNvSpPr>
            <a:spLocks noGrp="1"/>
          </p:cNvSpPr>
          <p:nvPr>
            <p:ph type="title"/>
          </p:nvPr>
        </p:nvSpPr>
        <p:spPr>
          <a:xfrm>
            <a:off x="0" y="0"/>
            <a:ext cx="10972800" cy="2438400"/>
          </a:xfrm>
          <a:solidFill>
            <a:schemeClr val="tx1"/>
          </a:solidFill>
        </p:spPr>
        <p:txBody>
          <a:bodyPr>
            <a:noAutofit/>
          </a:bodyPr>
          <a:lstStyle/>
          <a:p>
            <a:r>
              <a:rPr lang="en-US" sz="4000" dirty="0">
                <a:solidFill>
                  <a:schemeClr val="bg1"/>
                </a:solidFill>
                <a:latin typeface="Rockwell Extra Bold" panose="02060903040505020403" pitchFamily="18" charset="0"/>
              </a:rPr>
              <a:t>ABSTAIN </a:t>
            </a:r>
            <a:br>
              <a:rPr lang="en-US" sz="4000" dirty="0">
                <a:solidFill>
                  <a:schemeClr val="bg1"/>
                </a:solidFill>
                <a:latin typeface="Rockwell Extra Bold" panose="02060903040505020403" pitchFamily="18" charset="0"/>
              </a:rPr>
            </a:br>
            <a:r>
              <a:rPr lang="en-US" sz="1600" dirty="0">
                <a:solidFill>
                  <a:schemeClr val="bg1">
                    <a:lumMod val="75000"/>
                  </a:schemeClr>
                </a:solidFill>
                <a:latin typeface="Wide Latin" panose="020A0A07050505020404" pitchFamily="18" charset="0"/>
              </a:rPr>
              <a:t>FROM ALL </a:t>
            </a:r>
            <a:br>
              <a:rPr lang="en-US" sz="4000" dirty="0">
                <a:solidFill>
                  <a:schemeClr val="bg1">
                    <a:lumMod val="75000"/>
                  </a:schemeClr>
                </a:solidFill>
                <a:latin typeface="Rockwell Extra Bold" panose="02060903040505020403" pitchFamily="18" charset="0"/>
              </a:rPr>
            </a:br>
            <a:r>
              <a:rPr lang="en-US" sz="4000" dirty="0">
                <a:solidFill>
                  <a:schemeClr val="bg1"/>
                </a:solidFill>
                <a:latin typeface="Rockwell Extra Bold" panose="02060903040505020403" pitchFamily="18" charset="0"/>
              </a:rPr>
              <a:t>APPEARANCE </a:t>
            </a:r>
            <a:br>
              <a:rPr lang="en-US" sz="4000" dirty="0">
                <a:solidFill>
                  <a:schemeClr val="bg1"/>
                </a:solidFill>
                <a:latin typeface="Rockwell Extra Bold" panose="02060903040505020403" pitchFamily="18" charset="0"/>
              </a:rPr>
            </a:br>
            <a:r>
              <a:rPr lang="en-US" sz="4000" dirty="0">
                <a:solidFill>
                  <a:schemeClr val="bg1"/>
                </a:solidFill>
                <a:latin typeface="Rockwell Extra Bold" panose="02060903040505020403" pitchFamily="18" charset="0"/>
              </a:rPr>
              <a:t>     EVIL</a:t>
            </a:r>
          </a:p>
        </p:txBody>
      </p:sp>
      <p:sp>
        <p:nvSpPr>
          <p:cNvPr id="5" name="TextBox 4">
            <a:extLst>
              <a:ext uri="{FF2B5EF4-FFF2-40B4-BE49-F238E27FC236}">
                <a16:creationId xmlns:a16="http://schemas.microsoft.com/office/drawing/2014/main" id="{4A5E033C-AC9E-0261-62DE-3DF17868E90F}"/>
              </a:ext>
            </a:extLst>
          </p:cNvPr>
          <p:cNvSpPr txBox="1"/>
          <p:nvPr/>
        </p:nvSpPr>
        <p:spPr>
          <a:xfrm>
            <a:off x="4267200" y="1676400"/>
            <a:ext cx="838200" cy="338554"/>
          </a:xfrm>
          <a:prstGeom prst="rect">
            <a:avLst/>
          </a:prstGeom>
          <a:noFill/>
        </p:spPr>
        <p:txBody>
          <a:bodyPr wrap="square" rtlCol="0">
            <a:spAutoFit/>
          </a:bodyPr>
          <a:lstStyle/>
          <a:p>
            <a:r>
              <a:rPr lang="en-US" sz="1600" dirty="0">
                <a:solidFill>
                  <a:schemeClr val="bg1">
                    <a:lumMod val="75000"/>
                  </a:schemeClr>
                </a:solidFill>
                <a:latin typeface="Wide Latin" panose="020A0A07050505020404" pitchFamily="18" charset="0"/>
              </a:rPr>
              <a:t>OF</a:t>
            </a:r>
          </a:p>
        </p:txBody>
      </p:sp>
      <p:sp>
        <p:nvSpPr>
          <p:cNvPr id="6" name="TextBox 5">
            <a:extLst>
              <a:ext uri="{FF2B5EF4-FFF2-40B4-BE49-F238E27FC236}">
                <a16:creationId xmlns:a16="http://schemas.microsoft.com/office/drawing/2014/main" id="{29CB5C02-C538-FD5F-0CB9-6A95D9809330}"/>
              </a:ext>
            </a:extLst>
          </p:cNvPr>
          <p:cNvSpPr txBox="1"/>
          <p:nvPr/>
        </p:nvSpPr>
        <p:spPr>
          <a:xfrm>
            <a:off x="685800" y="3886200"/>
            <a:ext cx="9677400" cy="2708434"/>
          </a:xfrm>
          <a:prstGeom prst="rect">
            <a:avLst/>
          </a:prstGeom>
          <a:noFill/>
        </p:spPr>
        <p:txBody>
          <a:bodyPr wrap="square">
            <a:spAutoFit/>
          </a:bodyPr>
          <a:lstStyle/>
          <a:p>
            <a:pPr algn="ctr"/>
            <a:r>
              <a:rPr lang="en-US" sz="3200" b="1" i="1" dirty="0">
                <a:solidFill>
                  <a:srgbClr val="000000"/>
                </a:solidFill>
                <a:effectLst/>
              </a:rPr>
              <a:t>“but if I am delayed, I write so that you may know how you ought to conduct yourself in the house of God, which is the church of the living God, </a:t>
            </a:r>
          </a:p>
          <a:p>
            <a:pPr algn="ctr"/>
            <a:r>
              <a:rPr lang="en-US" sz="3200" b="1" i="1" dirty="0">
                <a:solidFill>
                  <a:srgbClr val="C00000"/>
                </a:solidFill>
                <a:effectLst/>
              </a:rPr>
              <a:t>the pillar and ground of the truth</a:t>
            </a:r>
            <a:r>
              <a:rPr lang="en-US" sz="3200" b="1" i="1" dirty="0">
                <a:solidFill>
                  <a:srgbClr val="000000"/>
                </a:solidFill>
                <a:effectLst/>
              </a:rPr>
              <a:t>.”</a:t>
            </a:r>
          </a:p>
          <a:p>
            <a:pPr algn="ctr"/>
            <a:endParaRPr lang="en-US" sz="1800" b="1" i="1" dirty="0">
              <a:solidFill>
                <a:srgbClr val="000000"/>
              </a:solidFill>
            </a:endParaRPr>
          </a:p>
          <a:p>
            <a:pPr algn="ctr"/>
            <a:r>
              <a:rPr lang="en-US" sz="2400" dirty="0">
                <a:solidFill>
                  <a:srgbClr val="000000"/>
                </a:solidFill>
              </a:rPr>
              <a:t>1 Timothy 3:15</a:t>
            </a:r>
            <a:endParaRPr lang="en-US" sz="2400" dirty="0"/>
          </a:p>
        </p:txBody>
      </p:sp>
      <p:sp>
        <p:nvSpPr>
          <p:cNvPr id="4" name="TextBox 3">
            <a:extLst>
              <a:ext uri="{FF2B5EF4-FFF2-40B4-BE49-F238E27FC236}">
                <a16:creationId xmlns:a16="http://schemas.microsoft.com/office/drawing/2014/main" id="{20B42F95-E772-24E1-BEB7-0CFE7314C888}"/>
              </a:ext>
            </a:extLst>
          </p:cNvPr>
          <p:cNvSpPr txBox="1"/>
          <p:nvPr/>
        </p:nvSpPr>
        <p:spPr>
          <a:xfrm>
            <a:off x="304800" y="2786584"/>
            <a:ext cx="10287000" cy="646331"/>
          </a:xfrm>
          <a:prstGeom prst="rect">
            <a:avLst/>
          </a:prstGeom>
          <a:noFill/>
        </p:spPr>
        <p:txBody>
          <a:bodyPr wrap="square" rtlCol="0">
            <a:spAutoFit/>
          </a:bodyPr>
          <a:lstStyle/>
          <a:p>
            <a:pPr algn="ctr"/>
            <a:r>
              <a:rPr lang="en-US" sz="3600" dirty="0">
                <a:latin typeface="Rockwell Extra Bold" panose="02060903040505020403" pitchFamily="18" charset="0"/>
              </a:rPr>
              <a:t>The Authority of the Bible</a:t>
            </a:r>
          </a:p>
        </p:txBody>
      </p:sp>
    </p:spTree>
    <p:extLst>
      <p:ext uri="{BB962C8B-B14F-4D97-AF65-F5344CB8AC3E}">
        <p14:creationId xmlns:p14="http://schemas.microsoft.com/office/powerpoint/2010/main" val="2763917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B054464-65D8-3D2D-BF69-81BE73B1053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0716607-A5E7-6385-CFC9-E71DD211065F}"/>
              </a:ext>
            </a:extLst>
          </p:cNvPr>
          <p:cNvSpPr>
            <a:spLocks noGrp="1"/>
          </p:cNvSpPr>
          <p:nvPr>
            <p:ph type="title"/>
          </p:nvPr>
        </p:nvSpPr>
        <p:spPr>
          <a:xfrm>
            <a:off x="0" y="0"/>
            <a:ext cx="10972800" cy="2438400"/>
          </a:xfrm>
          <a:solidFill>
            <a:schemeClr val="tx1"/>
          </a:solidFill>
        </p:spPr>
        <p:txBody>
          <a:bodyPr>
            <a:noAutofit/>
          </a:bodyPr>
          <a:lstStyle/>
          <a:p>
            <a:r>
              <a:rPr lang="en-US" sz="4000" dirty="0">
                <a:solidFill>
                  <a:schemeClr val="bg1"/>
                </a:solidFill>
                <a:latin typeface="Rockwell Extra Bold" panose="02060903040505020403" pitchFamily="18" charset="0"/>
              </a:rPr>
              <a:t>ABSTAIN </a:t>
            </a:r>
            <a:br>
              <a:rPr lang="en-US" sz="4000" dirty="0">
                <a:solidFill>
                  <a:schemeClr val="bg1"/>
                </a:solidFill>
                <a:latin typeface="Rockwell Extra Bold" panose="02060903040505020403" pitchFamily="18" charset="0"/>
              </a:rPr>
            </a:br>
            <a:r>
              <a:rPr lang="en-US" sz="1600" dirty="0">
                <a:solidFill>
                  <a:schemeClr val="bg1">
                    <a:lumMod val="75000"/>
                  </a:schemeClr>
                </a:solidFill>
                <a:latin typeface="Wide Latin" panose="020A0A07050505020404" pitchFamily="18" charset="0"/>
              </a:rPr>
              <a:t>FROM ALL </a:t>
            </a:r>
            <a:br>
              <a:rPr lang="en-US" sz="4000" dirty="0">
                <a:solidFill>
                  <a:schemeClr val="bg1">
                    <a:lumMod val="75000"/>
                  </a:schemeClr>
                </a:solidFill>
                <a:latin typeface="Rockwell Extra Bold" panose="02060903040505020403" pitchFamily="18" charset="0"/>
              </a:rPr>
            </a:br>
            <a:r>
              <a:rPr lang="en-US" sz="4000" dirty="0">
                <a:solidFill>
                  <a:schemeClr val="bg1"/>
                </a:solidFill>
                <a:latin typeface="Rockwell Extra Bold" panose="02060903040505020403" pitchFamily="18" charset="0"/>
              </a:rPr>
              <a:t>APPEARANCE </a:t>
            </a:r>
            <a:br>
              <a:rPr lang="en-US" sz="4000" dirty="0">
                <a:solidFill>
                  <a:schemeClr val="bg1"/>
                </a:solidFill>
                <a:latin typeface="Rockwell Extra Bold" panose="02060903040505020403" pitchFamily="18" charset="0"/>
              </a:rPr>
            </a:br>
            <a:r>
              <a:rPr lang="en-US" sz="4000" dirty="0">
                <a:solidFill>
                  <a:schemeClr val="bg1"/>
                </a:solidFill>
                <a:latin typeface="Rockwell Extra Bold" panose="02060903040505020403" pitchFamily="18" charset="0"/>
              </a:rPr>
              <a:t>     EVIL</a:t>
            </a:r>
          </a:p>
        </p:txBody>
      </p:sp>
      <p:sp>
        <p:nvSpPr>
          <p:cNvPr id="5" name="TextBox 4">
            <a:extLst>
              <a:ext uri="{FF2B5EF4-FFF2-40B4-BE49-F238E27FC236}">
                <a16:creationId xmlns:a16="http://schemas.microsoft.com/office/drawing/2014/main" id="{7C82B45B-7D61-A11B-AA1B-7556742B546C}"/>
              </a:ext>
            </a:extLst>
          </p:cNvPr>
          <p:cNvSpPr txBox="1"/>
          <p:nvPr/>
        </p:nvSpPr>
        <p:spPr>
          <a:xfrm>
            <a:off x="4267200" y="1676400"/>
            <a:ext cx="838200" cy="338554"/>
          </a:xfrm>
          <a:prstGeom prst="rect">
            <a:avLst/>
          </a:prstGeom>
          <a:noFill/>
        </p:spPr>
        <p:txBody>
          <a:bodyPr wrap="square" rtlCol="0">
            <a:spAutoFit/>
          </a:bodyPr>
          <a:lstStyle/>
          <a:p>
            <a:r>
              <a:rPr lang="en-US" sz="1600" dirty="0">
                <a:solidFill>
                  <a:schemeClr val="bg1">
                    <a:lumMod val="75000"/>
                  </a:schemeClr>
                </a:solidFill>
                <a:latin typeface="Wide Latin" panose="020A0A07050505020404" pitchFamily="18" charset="0"/>
              </a:rPr>
              <a:t>OF</a:t>
            </a:r>
          </a:p>
        </p:txBody>
      </p:sp>
      <p:sp>
        <p:nvSpPr>
          <p:cNvPr id="4" name="TextBox 3">
            <a:extLst>
              <a:ext uri="{FF2B5EF4-FFF2-40B4-BE49-F238E27FC236}">
                <a16:creationId xmlns:a16="http://schemas.microsoft.com/office/drawing/2014/main" id="{D6E90BF6-59A7-CB1A-4667-D581C959F233}"/>
              </a:ext>
            </a:extLst>
          </p:cNvPr>
          <p:cNvSpPr txBox="1"/>
          <p:nvPr/>
        </p:nvSpPr>
        <p:spPr>
          <a:xfrm>
            <a:off x="228600" y="3427274"/>
            <a:ext cx="10287000" cy="2308324"/>
          </a:xfrm>
          <a:prstGeom prst="rect">
            <a:avLst/>
          </a:prstGeom>
          <a:noFill/>
        </p:spPr>
        <p:txBody>
          <a:bodyPr wrap="square" rtlCol="0">
            <a:spAutoFit/>
          </a:bodyPr>
          <a:lstStyle/>
          <a:p>
            <a:pPr algn="ctr"/>
            <a:r>
              <a:rPr lang="en-US" sz="4800" dirty="0">
                <a:latin typeface="Rockwell Extra Bold" panose="02060903040505020403" pitchFamily="18" charset="0"/>
              </a:rPr>
              <a:t>Absolute Ethics </a:t>
            </a:r>
          </a:p>
          <a:p>
            <a:pPr algn="ctr"/>
            <a:r>
              <a:rPr lang="en-US" sz="4800" dirty="0">
                <a:latin typeface="Rockwell Extra Bold" panose="02060903040505020403" pitchFamily="18" charset="0"/>
              </a:rPr>
              <a:t>vs. </a:t>
            </a:r>
          </a:p>
          <a:p>
            <a:pPr algn="ctr"/>
            <a:r>
              <a:rPr lang="en-US" sz="4800" dirty="0">
                <a:latin typeface="Rockwell Extra Bold" panose="02060903040505020403" pitchFamily="18" charset="0"/>
              </a:rPr>
              <a:t>Human “Situation Ethics”</a:t>
            </a:r>
          </a:p>
        </p:txBody>
      </p:sp>
    </p:spTree>
    <p:extLst>
      <p:ext uri="{BB962C8B-B14F-4D97-AF65-F5344CB8AC3E}">
        <p14:creationId xmlns:p14="http://schemas.microsoft.com/office/powerpoint/2010/main" val="40014900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2217</TotalTime>
  <Words>1080</Words>
  <Application>Microsoft Office PowerPoint</Application>
  <PresentationFormat>Custom</PresentationFormat>
  <Paragraphs>174</Paragraphs>
  <Slides>29</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Britannic Bold</vt:lpstr>
      <vt:lpstr>Calibri</vt:lpstr>
      <vt:lpstr>Rockwell Extra Bold</vt:lpstr>
      <vt:lpstr>Wide Latin</vt:lpstr>
      <vt:lpstr>Office Theme</vt:lpstr>
      <vt:lpstr>ABSTAIN   FROM ALL  APPEARANCE     EVIL</vt:lpstr>
      <vt:lpstr>PowerPoint Presentation</vt:lpstr>
      <vt:lpstr>PowerPoint Presentation</vt:lpstr>
      <vt:lpstr>ABSTAIN  FROM ALL  APPEARANCE       EVIL</vt:lpstr>
      <vt:lpstr>ABSTAIN  FROM ALL  APPEARANCE       EVIL</vt:lpstr>
      <vt:lpstr>ABSTAIN  FROM ALL  APPEARANCE       EVIL</vt:lpstr>
      <vt:lpstr>ABSTAIN  FROM ALL  APPEARANCE       EVIL</vt:lpstr>
      <vt:lpstr>ABSTAIN  FROM ALL  APPEARANCE       EVIL</vt:lpstr>
      <vt:lpstr>ABSTAIN  FROM ALL  APPEARANCE       EVIL</vt:lpstr>
      <vt:lpstr>ABSTAIN  FROM ALL  APPEARANCE       EVIL</vt:lpstr>
      <vt:lpstr>“Situation Ethics”</vt:lpstr>
      <vt:lpstr>“Situation Ethics”</vt:lpstr>
      <vt:lpstr>“Situation Ethics”</vt:lpstr>
      <vt:lpstr>“Situation Ethics”</vt:lpstr>
      <vt:lpstr>“Situation Ethics”</vt:lpstr>
      <vt:lpstr>“Situation Ethics”</vt:lpstr>
      <vt:lpstr>“Situation Ethics”</vt:lpstr>
      <vt:lpstr>“Situation Ethics”</vt:lpstr>
      <vt:lpstr>“Situation Ethics”</vt:lpstr>
      <vt:lpstr>ABSTAIN  FROM ALL  APPEARANCE       EVIL</vt:lpstr>
      <vt:lpstr>ABSTAIN  FROM ALL  APPEARANCE       EVIL</vt:lpstr>
      <vt:lpstr>ABSTAIN  FROM ALL  APPEARANCE       EVIL</vt:lpstr>
      <vt:lpstr>ABSTAIN  FROM ALL  APPEARANCE       EVIL</vt:lpstr>
      <vt:lpstr>ABSTAIN  FROM ALL  APPEARANCE       EVIL</vt:lpstr>
      <vt:lpstr>ABSTAIN  FROM ALL  APPEARANCE       EVIL</vt:lpstr>
      <vt:lpstr>ABSTAIN  FROM ALL  APPEARANCE       EVIL</vt:lpstr>
      <vt:lpstr>ABSTAIN  FROM ALL  APPEARANCE       EVIL</vt:lpstr>
      <vt:lpstr>ABSTAIN   FROM ALL  APPEARANCE     EVIL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Chapman</dc:creator>
  <cp:lastModifiedBy>Lenny</cp:lastModifiedBy>
  <cp:revision>112</cp:revision>
  <dcterms:created xsi:type="dcterms:W3CDTF">2013-10-19T22:18:57Z</dcterms:created>
  <dcterms:modified xsi:type="dcterms:W3CDTF">2024-02-11T19:55:02Z</dcterms:modified>
</cp:coreProperties>
</file>