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84" r:id="rId2"/>
    <p:sldId id="285" r:id="rId3"/>
    <p:sldId id="404" r:id="rId4"/>
    <p:sldId id="405" r:id="rId5"/>
    <p:sldId id="406" r:id="rId6"/>
    <p:sldId id="407" r:id="rId7"/>
    <p:sldId id="408" r:id="rId8"/>
    <p:sldId id="409" r:id="rId9"/>
    <p:sldId id="410" r:id="rId10"/>
    <p:sldId id="403" r:id="rId11"/>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A39"/>
    <a:srgbClr val="B6BFCF"/>
    <a:srgbClr val="343F36"/>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9/23/2022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Notebook</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3531498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547124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Enduringword.com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10069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Enduringword.com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327210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3605234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458455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3240847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10</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9/23/2022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9/23/2022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9/23/2022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9/23/2022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9/23/2022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9/23/2022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9/23/2022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9/23/2022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9/23/2022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9/23/2022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9/23/2022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9/23/2022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Justification Illustrated</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4:9-17</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Circumcision (9-12)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200" dirty="0">
                <a:latin typeface="system-ui"/>
                <a:ea typeface="ＭＳ Ｐゴシック" panose="020B0600070205080204" pitchFamily="34" charset="-128"/>
                <a:cs typeface="Times New Roman" panose="02020603050405020304" pitchFamily="18" charset="0"/>
              </a:rPr>
              <a:t>Rom 4:9-10 “</a:t>
            </a:r>
            <a:r>
              <a:rPr lang="en-US" sz="2200" b="1" i="0" baseline="30000" dirty="0">
                <a:solidFill>
                  <a:srgbClr val="000000"/>
                </a:solidFill>
                <a:effectLst/>
                <a:latin typeface="system-ui"/>
              </a:rPr>
              <a:t>9 </a:t>
            </a:r>
            <a:r>
              <a:rPr lang="en-US" sz="2200" b="0" i="1" dirty="0">
                <a:solidFill>
                  <a:srgbClr val="000000"/>
                </a:solidFill>
                <a:effectLst/>
                <a:latin typeface="system-ui"/>
              </a:rPr>
              <a:t>Does</a:t>
            </a:r>
            <a:r>
              <a:rPr lang="en-US" sz="2200" b="0" i="0" dirty="0">
                <a:solidFill>
                  <a:srgbClr val="000000"/>
                </a:solidFill>
                <a:effectLst/>
                <a:latin typeface="system-ui"/>
              </a:rPr>
              <a:t> this blessedness then </a:t>
            </a:r>
            <a:r>
              <a:rPr lang="en-US" sz="2200" b="0" i="1" dirty="0">
                <a:solidFill>
                  <a:srgbClr val="000000"/>
                </a:solidFill>
                <a:effectLst/>
                <a:latin typeface="system-ui"/>
              </a:rPr>
              <a:t>come</a:t>
            </a:r>
            <a:r>
              <a:rPr lang="en-US" sz="2200" b="0" i="0" dirty="0">
                <a:solidFill>
                  <a:srgbClr val="000000"/>
                </a:solidFill>
                <a:effectLst/>
                <a:latin typeface="system-ui"/>
              </a:rPr>
              <a:t> upon the circumcised </a:t>
            </a:r>
            <a:r>
              <a:rPr lang="en-US" sz="2200" b="0" i="1" dirty="0">
                <a:solidFill>
                  <a:srgbClr val="000000"/>
                </a:solidFill>
                <a:effectLst/>
                <a:latin typeface="system-ui"/>
              </a:rPr>
              <a:t>only,</a:t>
            </a:r>
            <a:r>
              <a:rPr lang="en-US" sz="2200" b="0" i="0" dirty="0">
                <a:solidFill>
                  <a:srgbClr val="000000"/>
                </a:solidFill>
                <a:effectLst/>
                <a:latin typeface="system-ui"/>
              </a:rPr>
              <a:t> or upon the uncircumcised also? For we say that faith was accounted to Abraham for righteousness. </a:t>
            </a:r>
            <a:r>
              <a:rPr lang="en-US" sz="2200" b="1" i="0" baseline="30000" dirty="0">
                <a:solidFill>
                  <a:srgbClr val="000000"/>
                </a:solidFill>
                <a:effectLst/>
                <a:latin typeface="system-ui"/>
              </a:rPr>
              <a:t>10 </a:t>
            </a:r>
            <a:r>
              <a:rPr lang="en-US" sz="2200" b="0" i="0" dirty="0">
                <a:solidFill>
                  <a:srgbClr val="000000"/>
                </a:solidFill>
                <a:effectLst/>
                <a:latin typeface="system-ui"/>
              </a:rPr>
              <a:t>How then was it accounted? While he was circumcised, or uncircumcised? Not while circumcised, but while uncircumcised.</a:t>
            </a:r>
          </a:p>
          <a:p>
            <a:pPr lvl="2" eaLnBrk="1" hangingPunct="1">
              <a:buFont typeface="Arial" panose="020B0604020202020204" pitchFamily="34" charset="0"/>
              <a:buChar char="•"/>
            </a:pPr>
            <a:r>
              <a:rPr lang="en-US" sz="2200" dirty="0">
                <a:solidFill>
                  <a:srgbClr val="000000"/>
                </a:solidFill>
                <a:latin typeface="system-ui"/>
                <a:ea typeface="ＭＳ Ｐゴシック" panose="020B0600070205080204" pitchFamily="34" charset="-128"/>
                <a:cs typeface="Times New Roman" panose="02020603050405020304" pitchFamily="18" charset="0"/>
              </a:rPr>
              <a:t>Paul now explains that Abraham was declared righteous  (justified) prior to being circumcised (Gen 15:6)</a:t>
            </a:r>
          </a:p>
          <a:p>
            <a:pPr lvl="2" eaLnBrk="1" hangingPunct="1">
              <a:buFont typeface="Arial" panose="020B0604020202020204" pitchFamily="34" charset="0"/>
              <a:buChar char="•"/>
            </a:pPr>
            <a:r>
              <a:rPr lang="en-US" sz="2200" dirty="0">
                <a:solidFill>
                  <a:srgbClr val="000000"/>
                </a:solidFill>
                <a:latin typeface="system-ui"/>
                <a:ea typeface="ＭＳ Ｐゴシック" panose="020B0600070205080204" pitchFamily="34" charset="-128"/>
                <a:cs typeface="Times New Roman" panose="02020603050405020304" pitchFamily="18" charset="0"/>
              </a:rPr>
              <a:t>Paul’s point is if we are counted righteous by God because of faith and not because of circumcision then the blessedness described in verse 7 is available not only to the Jew but to the uncircumcised Gentile by faith as well</a:t>
            </a:r>
          </a:p>
          <a:p>
            <a:pPr lvl="2" eaLnBrk="1" hangingPunct="1">
              <a:buFont typeface="Arial" panose="020B0604020202020204" pitchFamily="34" charset="0"/>
              <a:buChar char="•"/>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Circumcision (9-12)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system-ui"/>
                <a:ea typeface="ＭＳ Ｐゴシック" panose="020B0600070205080204" pitchFamily="34" charset="-128"/>
                <a:cs typeface="Times New Roman" panose="02020603050405020304" pitchFamily="18" charset="0"/>
              </a:rPr>
              <a:t>Rom 4:11-12 “</a:t>
            </a:r>
            <a:r>
              <a:rPr lang="en-US" sz="1800" b="1" i="0" baseline="30000" dirty="0">
                <a:solidFill>
                  <a:srgbClr val="000000"/>
                </a:solidFill>
                <a:effectLst/>
                <a:latin typeface="system-ui"/>
              </a:rPr>
              <a:t>11 </a:t>
            </a:r>
            <a:r>
              <a:rPr lang="en-US" sz="1800" b="0" i="0" dirty="0">
                <a:solidFill>
                  <a:srgbClr val="000000"/>
                </a:solidFill>
                <a:effectLst/>
                <a:latin typeface="system-ui"/>
              </a:rPr>
              <a:t>And he received the sign of circumcision, a seal of the righteousness of the faith which </a:t>
            </a:r>
            <a:r>
              <a:rPr lang="en-US" sz="1800" b="0" i="1" dirty="0">
                <a:solidFill>
                  <a:srgbClr val="000000"/>
                </a:solidFill>
                <a:effectLst/>
                <a:latin typeface="system-ui"/>
              </a:rPr>
              <a:t>he had while still</a:t>
            </a:r>
            <a:r>
              <a:rPr lang="en-US" sz="1800" b="0" i="0" dirty="0">
                <a:solidFill>
                  <a:srgbClr val="000000"/>
                </a:solidFill>
                <a:effectLst/>
                <a:latin typeface="system-ui"/>
              </a:rPr>
              <a:t> uncircumcised, that he might be the father of all those who believe, though they are uncircumcised, that righteousness might be imputed to them also, </a:t>
            </a:r>
            <a:r>
              <a:rPr lang="en-US" sz="1800" b="1" i="0" baseline="30000" dirty="0">
                <a:solidFill>
                  <a:srgbClr val="000000"/>
                </a:solidFill>
                <a:effectLst/>
                <a:latin typeface="system-ui"/>
              </a:rPr>
              <a:t>12 </a:t>
            </a:r>
            <a:r>
              <a:rPr lang="en-US" sz="1800" b="0" i="0" dirty="0">
                <a:solidFill>
                  <a:srgbClr val="000000"/>
                </a:solidFill>
                <a:effectLst/>
                <a:latin typeface="system-ui"/>
              </a:rPr>
              <a:t>and the father of circumcision to those who not only </a:t>
            </a:r>
            <a:r>
              <a:rPr lang="en-US" sz="1800" b="0" i="1" dirty="0">
                <a:solidFill>
                  <a:srgbClr val="000000"/>
                </a:solidFill>
                <a:effectLst/>
                <a:latin typeface="system-ui"/>
              </a:rPr>
              <a:t>are</a:t>
            </a:r>
            <a:r>
              <a:rPr lang="en-US" sz="1800" b="0" i="0" dirty="0">
                <a:solidFill>
                  <a:srgbClr val="000000"/>
                </a:solidFill>
                <a:effectLst/>
                <a:latin typeface="system-ui"/>
              </a:rPr>
              <a:t> of the circumcision, but who also walk in the steps of the faith which our father Abraham </a:t>
            </a:r>
            <a:r>
              <a:rPr lang="en-US" sz="1800" b="0" i="1" dirty="0">
                <a:solidFill>
                  <a:srgbClr val="000000"/>
                </a:solidFill>
                <a:effectLst/>
                <a:latin typeface="system-ui"/>
              </a:rPr>
              <a:t>had while still</a:t>
            </a:r>
            <a:r>
              <a:rPr lang="en-US" sz="1800" b="0" i="0" dirty="0">
                <a:solidFill>
                  <a:srgbClr val="000000"/>
                </a:solidFill>
                <a:effectLst/>
                <a:latin typeface="system-ui"/>
              </a:rPr>
              <a:t> uncircumcised</a:t>
            </a:r>
          </a:p>
          <a:p>
            <a:pPr lvl="2" eaLnBrk="1" hangingPunct="1">
              <a:buFont typeface="Arial" panose="020B0604020202020204" pitchFamily="34" charset="0"/>
              <a:buChar char="•"/>
            </a:pPr>
            <a:r>
              <a:rPr lang="en-US" sz="1800" dirty="0">
                <a:effectLst/>
                <a:latin typeface="system-ui"/>
                <a:ea typeface="Calibri" panose="020F0502020204030204" pitchFamily="34" charset="0"/>
                <a:cs typeface="Times New Roman" panose="02020603050405020304" pitchFamily="18" charset="0"/>
              </a:rPr>
              <a:t> </a:t>
            </a:r>
            <a:r>
              <a:rPr lang="en-US" sz="1800" b="1" u="sng" dirty="0">
                <a:effectLst/>
                <a:latin typeface="system-ui"/>
                <a:ea typeface="Calibri" panose="020F0502020204030204" pitchFamily="34" charset="0"/>
                <a:cs typeface="Times New Roman" panose="02020603050405020304" pitchFamily="18" charset="0"/>
              </a:rPr>
              <a:t>Circumcision is a Sign</a:t>
            </a:r>
            <a:r>
              <a:rPr lang="en-US" sz="1800" dirty="0">
                <a:effectLst/>
                <a:latin typeface="system-ui"/>
                <a:ea typeface="Calibri" panose="020F0502020204030204" pitchFamily="34" charset="0"/>
                <a:cs typeface="Times New Roman" panose="02020603050405020304" pitchFamily="18" charset="0"/>
              </a:rPr>
              <a:t> - The ritual in the flesh was to serve as a reminder to the Jews that they were in a vital relationship with God and that they were to demonstrate the truth of that relationship by walking with him in faith, day by day! (</a:t>
            </a:r>
            <a:r>
              <a:rPr lang="en-US" sz="1800" dirty="0">
                <a:effectLst/>
                <a:latin typeface="system-ui"/>
                <a:ea typeface="Calibri" panose="020F0502020204030204" pitchFamily="34" charset="0"/>
                <a:cs typeface="Segoe UI Symbol" panose="020B0502040204020203" pitchFamily="34" charset="0"/>
              </a:rPr>
              <a:t>➤</a:t>
            </a:r>
            <a:r>
              <a:rPr lang="en-US" sz="1800" dirty="0">
                <a:effectLst/>
                <a:latin typeface="system-ui"/>
                <a:ea typeface="Calibri" panose="020F0502020204030204" pitchFamily="34" charset="0"/>
                <a:cs typeface="Times New Roman" panose="02020603050405020304" pitchFamily="18" charset="0"/>
              </a:rPr>
              <a:t> If I am going to Atlanta and I see a sign that says </a:t>
            </a:r>
            <a:r>
              <a:rPr lang="en-US" sz="1800" dirty="0">
                <a:effectLst/>
                <a:latin typeface="system-ui"/>
                <a:ea typeface="Calibri" panose="020F0502020204030204" pitchFamily="34" charset="0"/>
                <a:cs typeface="Calibri" panose="020F0502020204030204" pitchFamily="34" charset="0"/>
              </a:rPr>
              <a:t>“</a:t>
            </a:r>
            <a:r>
              <a:rPr lang="en-US" sz="1800" dirty="0">
                <a:effectLst/>
                <a:latin typeface="system-ui"/>
                <a:ea typeface="Calibri" panose="020F0502020204030204" pitchFamily="34" charset="0"/>
                <a:cs typeface="Times New Roman" panose="02020603050405020304" pitchFamily="18" charset="0"/>
              </a:rPr>
              <a:t>Atlanta 100 miles</a:t>
            </a:r>
            <a:r>
              <a:rPr lang="en-US" sz="1800" dirty="0">
                <a:effectLst/>
                <a:latin typeface="system-ui"/>
                <a:ea typeface="Calibri" panose="020F0502020204030204" pitchFamily="34" charset="0"/>
                <a:cs typeface="Calibri" panose="020F0502020204030204" pitchFamily="34" charset="0"/>
              </a:rPr>
              <a:t>”</a:t>
            </a:r>
            <a:r>
              <a:rPr lang="en-US" sz="1800" dirty="0">
                <a:effectLst/>
                <a:latin typeface="system-ui"/>
                <a:ea typeface="Calibri" panose="020F0502020204030204" pitchFamily="34" charset="0"/>
                <a:cs typeface="Times New Roman" panose="02020603050405020304" pitchFamily="18" charset="0"/>
              </a:rPr>
              <a:t>, I know that the sign is not Atlanta, yet the sign has value because it points the way to Atlanta. The same is true of circumcision. It was not the relationship, but it reminded the Jew that he belonged to God!)</a:t>
            </a:r>
          </a:p>
          <a:p>
            <a:pPr lvl="2" eaLnBrk="1" hangingPunct="1">
              <a:buFont typeface="Arial" panose="020B0604020202020204" pitchFamily="34" charset="0"/>
              <a:buChar char="•"/>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28265827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Circumcision (9-12)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4:11-12 “</a:t>
            </a:r>
            <a:r>
              <a:rPr lang="en-US" sz="2000" b="1" i="0" baseline="30000" dirty="0">
                <a:solidFill>
                  <a:srgbClr val="000000"/>
                </a:solidFill>
                <a:effectLst/>
                <a:latin typeface="system-ui"/>
              </a:rPr>
              <a:t>11 </a:t>
            </a:r>
            <a:r>
              <a:rPr lang="en-US" sz="2000" b="0" i="0" dirty="0">
                <a:solidFill>
                  <a:srgbClr val="000000"/>
                </a:solidFill>
                <a:effectLst/>
                <a:latin typeface="system-ui"/>
              </a:rPr>
              <a:t>And he received the sign of circumcision, a seal of the righteousness of the faith which </a:t>
            </a:r>
            <a:r>
              <a:rPr lang="en-US" sz="2000" b="0" i="1" dirty="0">
                <a:solidFill>
                  <a:srgbClr val="000000"/>
                </a:solidFill>
                <a:effectLst/>
                <a:latin typeface="system-ui"/>
              </a:rPr>
              <a:t>he had while still</a:t>
            </a:r>
            <a:r>
              <a:rPr lang="en-US" sz="2000" b="0" i="0" dirty="0">
                <a:solidFill>
                  <a:srgbClr val="000000"/>
                </a:solidFill>
                <a:effectLst/>
                <a:latin typeface="system-ui"/>
              </a:rPr>
              <a:t> uncircumcised, that he might be the father of all those who believe, though they are uncircumcised, that righteousness might be imputed to them also, </a:t>
            </a:r>
            <a:r>
              <a:rPr lang="en-US" sz="2000" b="1" i="0" baseline="30000" dirty="0">
                <a:solidFill>
                  <a:srgbClr val="000000"/>
                </a:solidFill>
                <a:effectLst/>
                <a:latin typeface="system-ui"/>
              </a:rPr>
              <a:t>12 </a:t>
            </a:r>
            <a:r>
              <a:rPr lang="en-US" sz="2000" b="0" i="0" dirty="0">
                <a:solidFill>
                  <a:srgbClr val="000000"/>
                </a:solidFill>
                <a:effectLst/>
                <a:latin typeface="system-ui"/>
              </a:rPr>
              <a:t>and the father of circumcision to those who not only </a:t>
            </a:r>
            <a:r>
              <a:rPr lang="en-US" sz="2000" b="0" i="1" dirty="0">
                <a:solidFill>
                  <a:srgbClr val="000000"/>
                </a:solidFill>
                <a:effectLst/>
                <a:latin typeface="system-ui"/>
              </a:rPr>
              <a:t>are</a:t>
            </a:r>
            <a:r>
              <a:rPr lang="en-US" sz="2000" b="0" i="0" dirty="0">
                <a:solidFill>
                  <a:srgbClr val="000000"/>
                </a:solidFill>
                <a:effectLst/>
                <a:latin typeface="system-ui"/>
              </a:rPr>
              <a:t> of the circumcision, but who also walk in the steps of the faith which our father Abraham </a:t>
            </a:r>
            <a:r>
              <a:rPr lang="en-US" sz="2000" b="0" i="1" dirty="0">
                <a:solidFill>
                  <a:srgbClr val="000000"/>
                </a:solidFill>
                <a:effectLst/>
                <a:latin typeface="system-ui"/>
              </a:rPr>
              <a:t>had while still</a:t>
            </a:r>
            <a:r>
              <a:rPr lang="en-US" sz="2000" b="0" i="0" dirty="0">
                <a:solidFill>
                  <a:srgbClr val="000000"/>
                </a:solidFill>
                <a:effectLst/>
                <a:latin typeface="system-ui"/>
              </a:rPr>
              <a:t> uncircumcised</a:t>
            </a:r>
          </a:p>
          <a:p>
            <a:pPr lvl="2"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a:t>
            </a:r>
            <a:r>
              <a:rPr lang="en-US" sz="2000" b="0" i="0" dirty="0">
                <a:solidFill>
                  <a:srgbClr val="0A0002"/>
                </a:solidFill>
                <a:effectLst/>
                <a:latin typeface="system-ui"/>
              </a:rPr>
              <a:t>A “seal” was the mark of ownership in biblical times, but it was also a means of attestation. The seal was the final </a:t>
            </a:r>
            <a:r>
              <a:rPr lang="en-US" sz="2000" b="1" i="0" dirty="0">
                <a:solidFill>
                  <a:srgbClr val="0A0002"/>
                </a:solidFill>
                <a:effectLst/>
                <a:latin typeface="system-ui"/>
              </a:rPr>
              <a:t>ratification</a:t>
            </a:r>
            <a:r>
              <a:rPr lang="en-US" sz="2000" b="0" i="0" dirty="0">
                <a:solidFill>
                  <a:srgbClr val="0A0002"/>
                </a:solidFill>
                <a:effectLst/>
                <a:latin typeface="system-ui"/>
              </a:rPr>
              <a:t>, not the preliminary condition of justification. God gave the seal of circumcision to show that He had already executed justification on Abraham’s behalf.</a:t>
            </a:r>
            <a:endParaRPr lang="en-US" altLang="en-US" sz="2000" dirty="0">
              <a:latin typeface="system-ui"/>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700000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Circumcision (9-12)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a:t>
            </a:r>
            <a:r>
              <a:rPr lang="en-US" sz="2000" b="0" i="0" dirty="0">
                <a:solidFill>
                  <a:srgbClr val="414042"/>
                </a:solidFill>
                <a:effectLst/>
                <a:latin typeface="system-ui"/>
              </a:rPr>
              <a:t>“</a:t>
            </a:r>
            <a:r>
              <a:rPr lang="en-US" sz="2000" b="1" i="0" dirty="0">
                <a:solidFill>
                  <a:srgbClr val="004161"/>
                </a:solidFill>
                <a:effectLst/>
                <a:latin typeface="system-ui"/>
              </a:rPr>
              <a:t>Our father Abraham</a:t>
            </a:r>
            <a:r>
              <a:rPr lang="en-US" sz="2000" b="0" i="0" dirty="0">
                <a:solidFill>
                  <a:srgbClr val="414042"/>
                </a:solidFill>
                <a:effectLst/>
                <a:latin typeface="system-ui"/>
              </a:rPr>
              <a:t>” is an important phrase, one that the ancient Jews jealously guarded. They did not allow a circumcised Gentile convert to Judaism refer to Abraham as “our father” in the synagogue. A Gentile convert had to call Abraham “your father” and only natural born Jews could call Abraham “our father.” Paul throws out that distinction, and says that through faith, all can say, “</a:t>
            </a:r>
            <a:r>
              <a:rPr lang="en-US" sz="2000" b="1" i="0" dirty="0">
                <a:solidFill>
                  <a:srgbClr val="004161"/>
                </a:solidFill>
                <a:effectLst/>
                <a:latin typeface="system-ui"/>
              </a:rPr>
              <a:t>our father Abraham</a:t>
            </a:r>
            <a:r>
              <a:rPr lang="en-US" sz="2000" b="0" i="0" dirty="0">
                <a:solidFill>
                  <a:srgbClr val="414042"/>
                </a:solidFill>
                <a:effectLst/>
                <a:latin typeface="system-ui"/>
              </a:rPr>
              <a:t>.”</a:t>
            </a:r>
          </a:p>
          <a:p>
            <a:pPr lvl="1" eaLnBrk="1" hangingPunct="1">
              <a:buFont typeface="Arial" panose="020B0604020202020204" pitchFamily="34" charset="0"/>
              <a:buChar char="•"/>
            </a:pPr>
            <a:endParaRPr lang="en-US" altLang="en-US" sz="2000" dirty="0">
              <a:solidFill>
                <a:srgbClr val="414042"/>
              </a:solidFill>
              <a:latin typeface="system-ui"/>
              <a:ea typeface="ＭＳ Ｐゴシック" panose="020B0600070205080204" pitchFamily="34" charset="-128"/>
              <a:cs typeface="Times New Roman" panose="02020603050405020304" pitchFamily="18" charset="0"/>
            </a:endParaRPr>
          </a:p>
          <a:p>
            <a:pPr lvl="1" eaLnBrk="1" hangingPunct="1">
              <a:buFont typeface="Arial" panose="020B0604020202020204" pitchFamily="34" charset="0"/>
              <a:buChar char="•"/>
            </a:pPr>
            <a:r>
              <a:rPr lang="en-US" altLang="en-US" sz="2000" dirty="0">
                <a:solidFill>
                  <a:srgbClr val="414042"/>
                </a:solidFill>
                <a:latin typeface="system-ui"/>
                <a:ea typeface="ＭＳ Ｐゴシック" panose="020B0600070205080204" pitchFamily="34" charset="-128"/>
                <a:cs typeface="Times New Roman" panose="02020603050405020304" pitchFamily="18" charset="0"/>
              </a:rPr>
              <a:t>“</a:t>
            </a:r>
            <a:r>
              <a:rPr lang="en-US" sz="2000" b="0" i="0" dirty="0">
                <a:solidFill>
                  <a:srgbClr val="414042"/>
                </a:solidFill>
                <a:effectLst/>
                <a:latin typeface="system-ui"/>
              </a:rPr>
              <a:t>It must have been a shock for the Jewish readers of this letter to see that Paul called Abraham the father of </a:t>
            </a:r>
            <a:r>
              <a:rPr lang="en-US" sz="2000" b="1" i="0" dirty="0">
                <a:solidFill>
                  <a:srgbClr val="004161"/>
                </a:solidFill>
                <a:effectLst/>
                <a:latin typeface="system-ui"/>
              </a:rPr>
              <a:t>uncircumcised</a:t>
            </a:r>
            <a:r>
              <a:rPr lang="en-US" sz="2000" b="0" i="0" dirty="0">
                <a:solidFill>
                  <a:srgbClr val="414042"/>
                </a:solidFill>
                <a:effectLst/>
                <a:latin typeface="system-ui"/>
              </a:rPr>
              <a:t> people! </a:t>
            </a:r>
            <a:r>
              <a:rPr lang="en-US" sz="2000" b="1" i="0" dirty="0">
                <a:solidFill>
                  <a:srgbClr val="004161"/>
                </a:solidFill>
                <a:effectLst/>
                <a:latin typeface="system-ui"/>
              </a:rPr>
              <a:t>Faith</a:t>
            </a:r>
            <a:r>
              <a:rPr lang="en-US" sz="2000" b="0" i="0" dirty="0">
                <a:solidFill>
                  <a:srgbClr val="414042"/>
                </a:solidFill>
                <a:effectLst/>
                <a:latin typeface="system-ui"/>
              </a:rPr>
              <a:t>, not circumcision, is the vital link to Abraham. It is far more important to have Abraham’s faith (and the righteousness imputed to him because of it) than it is to have Abraham’s circumcision.</a:t>
            </a:r>
            <a:r>
              <a:rPr lang="en-US" sz="2000" b="0" i="0" dirty="0">
                <a:solidFill>
                  <a:srgbClr val="414042"/>
                </a:solidFill>
                <a:effectLst/>
                <a:latin typeface="system-ui"/>
                <a:ea typeface="ＭＳ Ｐゴシック" panose="020B0600070205080204" pitchFamily="34" charset="-128"/>
                <a:cs typeface="Times New Roman" panose="02020603050405020304" pitchFamily="18" charset="0"/>
              </a:rPr>
              <a:t>”</a:t>
            </a:r>
          </a:p>
          <a:p>
            <a:pPr lvl="1" eaLnBrk="1" hangingPunct="1">
              <a:buFont typeface="Arial" panose="020B0604020202020204" pitchFamily="34" charset="0"/>
              <a:buChar char="•"/>
            </a:pPr>
            <a:endParaRPr lang="en-US" altLang="en-US" sz="1800" dirty="0">
              <a:solidFill>
                <a:srgbClr val="414042"/>
              </a:solidFill>
              <a:latin typeface="system-ui"/>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80005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Circumcision (9-12)</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a:t>
            </a:r>
            <a:r>
              <a:rPr lang="en-US" sz="2400" b="0" i="0" dirty="0">
                <a:solidFill>
                  <a:srgbClr val="414042"/>
                </a:solidFill>
                <a:effectLst/>
                <a:latin typeface="system-ui"/>
              </a:rPr>
              <a:t>William Barclay explains that the Jewish teachers of Paul’s day had a saying: “What is written of Abraham is also written of his children,” meaning that promises given to Abraham extend to his descendants. Paul heartily agreed with this principle, and extended the principle of being justified by faith to all Abraham’s </a:t>
            </a:r>
            <a:r>
              <a:rPr lang="en-US" sz="2400" b="0" i="1" dirty="0">
                <a:solidFill>
                  <a:srgbClr val="414042"/>
                </a:solidFill>
                <a:effectLst/>
                <a:latin typeface="system-ui"/>
              </a:rPr>
              <a:t>spiritual</a:t>
            </a:r>
            <a:r>
              <a:rPr lang="en-US" sz="2400" b="0" i="0" dirty="0">
                <a:solidFill>
                  <a:srgbClr val="414042"/>
                </a:solidFill>
                <a:effectLst/>
                <a:latin typeface="system-ui"/>
              </a:rPr>
              <a:t> descendants, those who believe, </a:t>
            </a:r>
            <a:r>
              <a:rPr lang="en-US" sz="2400" b="1" i="0" dirty="0">
                <a:solidFill>
                  <a:srgbClr val="004161"/>
                </a:solidFill>
                <a:effectLst/>
                <a:latin typeface="system-ui"/>
              </a:rPr>
              <a:t>who also walk in the steps of the faith</a:t>
            </a:r>
            <a:r>
              <a:rPr lang="en-US" sz="2400" b="0" i="0" dirty="0">
                <a:solidFill>
                  <a:srgbClr val="414042"/>
                </a:solidFill>
                <a:effectLst/>
                <a:latin typeface="system-ui"/>
              </a:rPr>
              <a:t> of Abraham.”</a:t>
            </a:r>
            <a:endParaRPr lang="en-US" altLang="en-US" sz="2400" dirty="0">
              <a:latin typeface="system-ui"/>
              <a:ea typeface="ＭＳ Ｐゴシック" panose="020B0600070205080204" pitchFamily="34" charset="-128"/>
              <a:cs typeface="Times New Roman" panose="02020603050405020304" pitchFamily="18" charset="0"/>
            </a:endParaRPr>
          </a:p>
          <a:p>
            <a:pPr lvl="1" eaLnBrk="1" hangingPunct="1">
              <a:buFont typeface="Arial" panose="020B0604020202020204" pitchFamily="34" charset="0"/>
              <a:buChar char="•"/>
            </a:pPr>
            <a:endParaRPr lang="en-US" sz="2000" b="0" i="0" dirty="0">
              <a:solidFill>
                <a:srgbClr val="414042"/>
              </a:solidFill>
              <a:effectLst/>
              <a:latin typeface="system-ui"/>
              <a:ea typeface="ＭＳ Ｐゴシック" panose="020B0600070205080204" pitchFamily="34" charset="-128"/>
              <a:cs typeface="Times New Roman" panose="02020603050405020304" pitchFamily="18" charset="0"/>
            </a:endParaRPr>
          </a:p>
          <a:p>
            <a:pPr lvl="1" eaLnBrk="1" hangingPunct="1">
              <a:buFont typeface="Arial" panose="020B0604020202020204" pitchFamily="34" charset="0"/>
              <a:buChar char="•"/>
            </a:pPr>
            <a:endParaRPr lang="en-US" altLang="en-US" sz="1800" dirty="0">
              <a:solidFill>
                <a:srgbClr val="414042"/>
              </a:solidFill>
              <a:latin typeface="system-ui"/>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67663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the law (13-15)</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4:13-15 “</a:t>
            </a:r>
            <a:r>
              <a:rPr lang="en-US" sz="2000" b="1" i="0" baseline="30000" dirty="0">
                <a:solidFill>
                  <a:srgbClr val="000000"/>
                </a:solidFill>
                <a:effectLst/>
                <a:latin typeface="system-ui"/>
              </a:rPr>
              <a:t>13 </a:t>
            </a:r>
            <a:r>
              <a:rPr lang="en-US" sz="2000" b="0" i="0" dirty="0">
                <a:solidFill>
                  <a:srgbClr val="000000"/>
                </a:solidFill>
                <a:effectLst/>
                <a:latin typeface="system-ui"/>
              </a:rPr>
              <a:t>For the promise that he would be the heir of the world </a:t>
            </a:r>
            <a:r>
              <a:rPr lang="en-US" sz="2000" b="0" i="1" dirty="0">
                <a:solidFill>
                  <a:srgbClr val="000000"/>
                </a:solidFill>
                <a:effectLst/>
                <a:latin typeface="system-ui"/>
              </a:rPr>
              <a:t>was</a:t>
            </a:r>
            <a:r>
              <a:rPr lang="en-US" sz="2000" b="0" i="0" dirty="0">
                <a:solidFill>
                  <a:srgbClr val="000000"/>
                </a:solidFill>
                <a:effectLst/>
                <a:latin typeface="system-ui"/>
              </a:rPr>
              <a:t> not to Abraham or to his seed through the law, but through the righteousness of faith. </a:t>
            </a:r>
            <a:r>
              <a:rPr lang="en-US" sz="2000" b="1" i="0" baseline="30000" dirty="0">
                <a:solidFill>
                  <a:srgbClr val="000000"/>
                </a:solidFill>
                <a:effectLst/>
                <a:latin typeface="system-ui"/>
              </a:rPr>
              <a:t>14 </a:t>
            </a:r>
            <a:r>
              <a:rPr lang="en-US" sz="2000" b="0" i="0" dirty="0">
                <a:solidFill>
                  <a:srgbClr val="000000"/>
                </a:solidFill>
                <a:effectLst/>
                <a:latin typeface="system-ui"/>
              </a:rPr>
              <a:t>For if those who are of the law </a:t>
            </a:r>
            <a:r>
              <a:rPr lang="en-US" sz="2000" b="0" i="1" dirty="0">
                <a:solidFill>
                  <a:srgbClr val="000000"/>
                </a:solidFill>
                <a:effectLst/>
                <a:latin typeface="system-ui"/>
              </a:rPr>
              <a:t>are</a:t>
            </a:r>
            <a:r>
              <a:rPr lang="en-US" sz="2000" b="0" i="0" dirty="0">
                <a:solidFill>
                  <a:srgbClr val="000000"/>
                </a:solidFill>
                <a:effectLst/>
                <a:latin typeface="system-ui"/>
              </a:rPr>
              <a:t> heirs, faith is made void and the promise made of no effect, </a:t>
            </a:r>
            <a:r>
              <a:rPr lang="en-US" sz="2000" b="1" i="0" baseline="30000" dirty="0">
                <a:solidFill>
                  <a:srgbClr val="000000"/>
                </a:solidFill>
                <a:effectLst/>
                <a:latin typeface="system-ui"/>
              </a:rPr>
              <a:t>15 </a:t>
            </a:r>
            <a:r>
              <a:rPr lang="en-US" sz="2000" b="0" i="0" dirty="0">
                <a:solidFill>
                  <a:srgbClr val="000000"/>
                </a:solidFill>
                <a:effectLst/>
                <a:latin typeface="system-ui"/>
              </a:rPr>
              <a:t>because the law brings about wrath; for where there is no law </a:t>
            </a:r>
            <a:r>
              <a:rPr lang="en-US" sz="2000" b="0" i="1" dirty="0">
                <a:solidFill>
                  <a:srgbClr val="000000"/>
                </a:solidFill>
                <a:effectLst/>
                <a:latin typeface="system-ui"/>
              </a:rPr>
              <a:t>there is</a:t>
            </a:r>
            <a:r>
              <a:rPr lang="en-US" sz="2000" b="0" i="0" dirty="0">
                <a:solidFill>
                  <a:srgbClr val="000000"/>
                </a:solidFill>
                <a:effectLst/>
                <a:latin typeface="system-ui"/>
              </a:rPr>
              <a:t> no transgression</a:t>
            </a:r>
          </a:p>
          <a:p>
            <a:pPr lvl="2" eaLnBrk="1" hangingPunct="1">
              <a:buFont typeface="Arial" panose="020B0604020202020204" pitchFamily="34" charset="0"/>
              <a:buChar char="•"/>
            </a:pPr>
            <a:r>
              <a:rPr lang="en-US" altLang="en-US" sz="2000" dirty="0">
                <a:solidFill>
                  <a:srgbClr val="000000"/>
                </a:solidFill>
                <a:latin typeface="system-ui"/>
                <a:ea typeface="ＭＳ Ｐゴシック" panose="020B0600070205080204" pitchFamily="34" charset="-128"/>
                <a:cs typeface="Times New Roman" panose="02020603050405020304" pitchFamily="18" charset="0"/>
              </a:rPr>
              <a:t>God’s promises to Abraham could not be fulfilled through the law as they were made 400 years before the law would be given at Mt Sinai</a:t>
            </a:r>
          </a:p>
          <a:p>
            <a:pPr lvl="2" eaLnBrk="1" hangingPunct="1">
              <a:buFont typeface="Arial" panose="020B0604020202020204" pitchFamily="34" charset="0"/>
              <a:buChar char="•"/>
            </a:pPr>
            <a:r>
              <a:rPr lang="en-US" altLang="en-US" sz="2000" dirty="0">
                <a:solidFill>
                  <a:srgbClr val="000000"/>
                </a:solidFill>
                <a:latin typeface="system-ui"/>
                <a:ea typeface="ＭＳ Ｐゴシック" panose="020B0600070205080204" pitchFamily="34" charset="-128"/>
                <a:cs typeface="Times New Roman" panose="02020603050405020304" pitchFamily="18" charset="0"/>
              </a:rPr>
              <a:t>Abraham lived and died without ever seeing God’ promises fulfilled but believing that it would be</a:t>
            </a:r>
          </a:p>
          <a:p>
            <a:pPr lvl="2" eaLnBrk="1" hangingPunct="1">
              <a:buFont typeface="Arial" panose="020B0604020202020204" pitchFamily="34" charset="0"/>
              <a:buChar char="•"/>
            </a:pPr>
            <a:r>
              <a:rPr lang="en-US" altLang="en-US" sz="2000" dirty="0">
                <a:solidFill>
                  <a:srgbClr val="000000"/>
                </a:solidFill>
                <a:latin typeface="system-ui"/>
                <a:ea typeface="ＭＳ Ｐゴシック" panose="020B0600070205080204" pitchFamily="34" charset="-128"/>
                <a:cs typeface="Times New Roman" panose="02020603050405020304" pitchFamily="18" charset="0"/>
              </a:rPr>
              <a:t>To receive the  promise by the law faith is made void and the promise made of no effect (see vs 4-5)</a:t>
            </a:r>
            <a:endPar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51637067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the law (13-15)</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system-ui"/>
                <a:ea typeface="ＭＳ Ｐゴシック" panose="020B0600070205080204" pitchFamily="34" charset="-128"/>
                <a:cs typeface="Times New Roman" panose="02020603050405020304" pitchFamily="18" charset="0"/>
              </a:rPr>
              <a:t>Rom 4:13-15 “</a:t>
            </a:r>
            <a:r>
              <a:rPr lang="en-US" sz="1800" b="1" i="0" baseline="30000" dirty="0">
                <a:solidFill>
                  <a:srgbClr val="000000"/>
                </a:solidFill>
                <a:effectLst/>
                <a:latin typeface="system-ui"/>
              </a:rPr>
              <a:t>13 </a:t>
            </a:r>
            <a:r>
              <a:rPr lang="en-US" sz="1800" b="0" i="0" dirty="0">
                <a:solidFill>
                  <a:srgbClr val="000000"/>
                </a:solidFill>
                <a:effectLst/>
                <a:latin typeface="system-ui"/>
              </a:rPr>
              <a:t>For the promise that he would be the heir of the world </a:t>
            </a:r>
            <a:r>
              <a:rPr lang="en-US" sz="1800" b="0" i="1" dirty="0">
                <a:solidFill>
                  <a:srgbClr val="000000"/>
                </a:solidFill>
                <a:effectLst/>
                <a:latin typeface="system-ui"/>
              </a:rPr>
              <a:t>was</a:t>
            </a:r>
            <a:r>
              <a:rPr lang="en-US" sz="1800" b="0" i="0" dirty="0">
                <a:solidFill>
                  <a:srgbClr val="000000"/>
                </a:solidFill>
                <a:effectLst/>
                <a:latin typeface="system-ui"/>
              </a:rPr>
              <a:t> not to Abraham or to his seed through the law, but through the righteousness of faith. </a:t>
            </a:r>
            <a:r>
              <a:rPr lang="en-US" sz="1800" b="1" i="0" baseline="30000" dirty="0">
                <a:solidFill>
                  <a:srgbClr val="000000"/>
                </a:solidFill>
                <a:effectLst/>
                <a:latin typeface="system-ui"/>
              </a:rPr>
              <a:t>14 </a:t>
            </a:r>
            <a:r>
              <a:rPr lang="en-US" sz="1800" b="0" i="0" dirty="0">
                <a:solidFill>
                  <a:srgbClr val="000000"/>
                </a:solidFill>
                <a:effectLst/>
                <a:latin typeface="system-ui"/>
              </a:rPr>
              <a:t>For if those who are of the law </a:t>
            </a:r>
            <a:r>
              <a:rPr lang="en-US" sz="1800" b="0" i="1" dirty="0">
                <a:solidFill>
                  <a:srgbClr val="000000"/>
                </a:solidFill>
                <a:effectLst/>
                <a:latin typeface="system-ui"/>
              </a:rPr>
              <a:t>are</a:t>
            </a:r>
            <a:r>
              <a:rPr lang="en-US" sz="1800" b="0" i="0" dirty="0">
                <a:solidFill>
                  <a:srgbClr val="000000"/>
                </a:solidFill>
                <a:effectLst/>
                <a:latin typeface="system-ui"/>
              </a:rPr>
              <a:t> heirs, faith is made void and the promise made of no effect, </a:t>
            </a:r>
            <a:r>
              <a:rPr lang="en-US" sz="1800" b="1" i="0" baseline="30000" dirty="0">
                <a:solidFill>
                  <a:srgbClr val="000000"/>
                </a:solidFill>
                <a:effectLst/>
                <a:latin typeface="system-ui"/>
              </a:rPr>
              <a:t>15 </a:t>
            </a:r>
            <a:r>
              <a:rPr lang="en-US" sz="1800" b="0" i="0" dirty="0">
                <a:solidFill>
                  <a:srgbClr val="000000"/>
                </a:solidFill>
                <a:effectLst/>
                <a:latin typeface="system-ui"/>
              </a:rPr>
              <a:t>because the law brings about wrath; for where there is no law </a:t>
            </a:r>
            <a:r>
              <a:rPr lang="en-US" sz="1800" b="0" i="1" dirty="0">
                <a:solidFill>
                  <a:srgbClr val="000000"/>
                </a:solidFill>
                <a:effectLst/>
                <a:latin typeface="system-ui"/>
              </a:rPr>
              <a:t>there is</a:t>
            </a:r>
            <a:r>
              <a:rPr lang="en-US" sz="1800" b="0" i="0" dirty="0">
                <a:solidFill>
                  <a:srgbClr val="000000"/>
                </a:solidFill>
                <a:effectLst/>
                <a:latin typeface="system-ui"/>
              </a:rPr>
              <a:t> no transgression</a:t>
            </a:r>
          </a:p>
          <a:p>
            <a:pPr lvl="2" eaLnBrk="1" hangingPunct="1">
              <a:buFont typeface="Arial" panose="020B0604020202020204" pitchFamily="34" charset="0"/>
              <a:buChar char="•"/>
            </a:pPr>
            <a:r>
              <a:rPr lang="en-US" sz="1800" b="1" i="0" dirty="0">
                <a:solidFill>
                  <a:srgbClr val="000000"/>
                </a:solidFill>
                <a:effectLst/>
                <a:latin typeface="system-ui"/>
              </a:rPr>
              <a:t>“For the law works wrath“</a:t>
            </a:r>
            <a:r>
              <a:rPr lang="en-US" sz="1800" b="0" i="0" dirty="0">
                <a:solidFill>
                  <a:srgbClr val="000000"/>
                </a:solidFill>
                <a:effectLst/>
                <a:latin typeface="system-ui"/>
              </a:rPr>
              <a:t> (v. 15a). The law brings wrath, because it holds us to an impossible standard. It brings to light not our worthiness, but our unworthiness.</a:t>
            </a:r>
          </a:p>
          <a:p>
            <a:pPr lvl="2" eaLnBrk="1" hangingPunct="1">
              <a:buFont typeface="Arial" panose="020B0604020202020204" pitchFamily="34" charset="0"/>
              <a:buChar char="•"/>
            </a:pPr>
            <a:r>
              <a:rPr lang="en-US" sz="1800" b="1" i="0" dirty="0">
                <a:solidFill>
                  <a:srgbClr val="000000"/>
                </a:solidFill>
                <a:effectLst/>
                <a:latin typeface="system-ui"/>
              </a:rPr>
              <a:t>“for where there is no law, neither is there disobedience“</a:t>
            </a:r>
            <a:r>
              <a:rPr lang="en-US" sz="1800" b="0" i="0" dirty="0">
                <a:solidFill>
                  <a:srgbClr val="000000"/>
                </a:solidFill>
                <a:effectLst/>
                <a:latin typeface="system-ui"/>
              </a:rPr>
              <a:t> (Greek: </a:t>
            </a:r>
            <a:r>
              <a:rPr lang="en-US" sz="1800" b="0" i="1" dirty="0">
                <a:solidFill>
                  <a:srgbClr val="000000"/>
                </a:solidFill>
                <a:effectLst/>
                <a:latin typeface="system-ui"/>
              </a:rPr>
              <a:t>parabasis</a:t>
            </a:r>
            <a:r>
              <a:rPr lang="en-US" sz="1800" b="0" i="0" dirty="0">
                <a:solidFill>
                  <a:srgbClr val="000000"/>
                </a:solidFill>
                <a:effectLst/>
                <a:latin typeface="system-ui"/>
              </a:rPr>
              <a:t>—transgression) (v. 15b). It is self-evident that, when there is no law, there can be no transgression of the law. However, this does not mean that, in the absence of the law, there is no sin or accountability for sin. Even a cursory reading of the Old Testament will show that, prior to the giving of the law at Sinai, there was a good deal of sin—and that God held people accountable for those sins.</a:t>
            </a:r>
          </a:p>
          <a:p>
            <a:pPr lvl="2" eaLnBrk="1" hangingPunct="1">
              <a:buFont typeface="Arial" panose="020B0604020202020204" pitchFamily="34" charset="0"/>
              <a:buChar char="•"/>
            </a:pPr>
            <a:endParaRPr lang="en-US" altLang="en-US" sz="1600" dirty="0">
              <a:solidFill>
                <a:srgbClr val="000000"/>
              </a:solidFill>
              <a:latin typeface="PT Sans" panose="020B0503020203020204" pitchFamily="34" charset="0"/>
              <a:ea typeface="ＭＳ Ｐゴシック" panose="020B0600070205080204" pitchFamily="34" charset="-128"/>
              <a:cs typeface="Times New Roman" panose="02020603050405020304" pitchFamily="18" charset="0"/>
            </a:endParaRPr>
          </a:p>
          <a:p>
            <a:pPr marL="312897" lvl="2" indent="0" eaLnBrk="1" hangingPunct="1">
              <a:buNone/>
            </a:pPr>
            <a:endPar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89407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keeping the law (16-17)</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4:16-17 “</a:t>
            </a:r>
            <a:r>
              <a:rPr lang="en-US" sz="2000" b="1" i="0" baseline="30000" dirty="0">
                <a:solidFill>
                  <a:srgbClr val="000000"/>
                </a:solidFill>
                <a:effectLst/>
                <a:latin typeface="system-ui"/>
              </a:rPr>
              <a:t>16 </a:t>
            </a:r>
            <a:r>
              <a:rPr lang="en-US" sz="2000" b="0" i="0" dirty="0">
                <a:solidFill>
                  <a:srgbClr val="000000"/>
                </a:solidFill>
                <a:effectLst/>
                <a:latin typeface="system-ui"/>
              </a:rPr>
              <a:t>Therefore </a:t>
            </a:r>
            <a:r>
              <a:rPr lang="en-US" sz="2000" b="0" i="1" dirty="0">
                <a:solidFill>
                  <a:srgbClr val="000000"/>
                </a:solidFill>
                <a:effectLst/>
                <a:latin typeface="system-ui"/>
              </a:rPr>
              <a:t>it is</a:t>
            </a:r>
            <a:r>
              <a:rPr lang="en-US" sz="2000" b="0" i="0" dirty="0">
                <a:solidFill>
                  <a:srgbClr val="000000"/>
                </a:solidFill>
                <a:effectLst/>
                <a:latin typeface="system-ui"/>
              </a:rPr>
              <a:t> of faith that </a:t>
            </a:r>
            <a:r>
              <a:rPr lang="en-US" sz="2000" b="0" i="1" dirty="0">
                <a:solidFill>
                  <a:srgbClr val="000000"/>
                </a:solidFill>
                <a:effectLst/>
                <a:latin typeface="system-ui"/>
              </a:rPr>
              <a:t>it might be</a:t>
            </a:r>
            <a:r>
              <a:rPr lang="en-US" sz="2000" b="0" i="0" dirty="0">
                <a:solidFill>
                  <a:srgbClr val="000000"/>
                </a:solidFill>
                <a:effectLst/>
                <a:latin typeface="system-ui"/>
              </a:rPr>
              <a:t> according to grace, so that the promise might be sure to all the seed, not only to those who are of the law, but also to those who are of the faith of Abraham, who is the father of us all </a:t>
            </a:r>
            <a:r>
              <a:rPr lang="en-US" sz="2000" b="1" i="0" baseline="30000" dirty="0">
                <a:solidFill>
                  <a:srgbClr val="000000"/>
                </a:solidFill>
                <a:effectLst/>
                <a:latin typeface="system-ui"/>
              </a:rPr>
              <a:t>17 </a:t>
            </a:r>
            <a:r>
              <a:rPr lang="en-US" sz="2000" b="0" i="0" dirty="0">
                <a:solidFill>
                  <a:srgbClr val="000000"/>
                </a:solidFill>
                <a:effectLst/>
                <a:latin typeface="system-ui"/>
              </a:rPr>
              <a:t>(as it is written, “I have made you a father of many nations”) in the presence of Him whom he believed—God, who gives life to the dead and calls those things which do not exist as though they did;”</a:t>
            </a:r>
          </a:p>
          <a:p>
            <a:pPr lvl="2" eaLnBrk="1" hangingPunct="1">
              <a:buFont typeface="Arial" panose="020B0604020202020204" pitchFamily="34" charset="0"/>
              <a:buChar char="•"/>
            </a:pPr>
            <a:r>
              <a:rPr lang="en-US" sz="2000" dirty="0">
                <a:solidFill>
                  <a:srgbClr val="000000"/>
                </a:solidFill>
                <a:latin typeface="system-ui"/>
              </a:rPr>
              <a:t>The promise is God’s grace to all mankind by faith</a:t>
            </a:r>
          </a:p>
          <a:p>
            <a:pPr lvl="2" eaLnBrk="1" hangingPunct="1">
              <a:buFont typeface="Arial" panose="020B0604020202020204" pitchFamily="34" charset="0"/>
              <a:buChar char="•"/>
            </a:pPr>
            <a:r>
              <a:rPr lang="en-US" sz="2000" b="0" i="0" dirty="0">
                <a:solidFill>
                  <a:srgbClr val="000000"/>
                </a:solidFill>
                <a:effectLst/>
                <a:latin typeface="system-ui"/>
              </a:rPr>
              <a:t>The promise is a free gift</a:t>
            </a:r>
          </a:p>
          <a:p>
            <a:pPr lvl="2" eaLnBrk="1" hangingPunct="1">
              <a:buFont typeface="Arial" panose="020B0604020202020204" pitchFamily="34" charset="0"/>
              <a:buChar char="•"/>
            </a:pPr>
            <a:r>
              <a:rPr lang="en-US" sz="2000" dirty="0">
                <a:solidFill>
                  <a:srgbClr val="000000"/>
                </a:solidFill>
                <a:latin typeface="system-ui"/>
              </a:rPr>
              <a:t>The promise is not a reward for keeping the law</a:t>
            </a:r>
          </a:p>
          <a:p>
            <a:pPr lvl="3" eaLnBrk="1" hangingPunct="1">
              <a:buFont typeface="Arial" panose="020B0604020202020204" pitchFamily="34" charset="0"/>
              <a:buChar char="•"/>
            </a:pPr>
            <a:r>
              <a:rPr lang="en-US" sz="2000" b="0" i="0" dirty="0">
                <a:solidFill>
                  <a:srgbClr val="000000"/>
                </a:solidFill>
                <a:effectLst/>
                <a:latin typeface="system-ui"/>
              </a:rPr>
              <a:t>The law states you shall… and demands obedience</a:t>
            </a:r>
          </a:p>
          <a:p>
            <a:pPr lvl="3" eaLnBrk="1" hangingPunct="1">
              <a:buFont typeface="Arial" panose="020B0604020202020204" pitchFamily="34" charset="0"/>
              <a:buChar char="•"/>
            </a:pPr>
            <a:r>
              <a:rPr lang="en-US" sz="2000" dirty="0">
                <a:solidFill>
                  <a:srgbClr val="000000"/>
                </a:solidFill>
                <a:latin typeface="system-ui"/>
              </a:rPr>
              <a:t>The promise states God will… and requires faith</a:t>
            </a:r>
            <a:endParaRPr lang="en-US" sz="2000" b="0" i="0" dirty="0">
              <a:solidFill>
                <a:srgbClr val="000000"/>
              </a:solidFill>
              <a:effectLst/>
              <a:latin typeface="system-ui"/>
            </a:endParaRPr>
          </a:p>
          <a:p>
            <a:pPr lvl="2" eaLnBrk="1" hangingPunct="1">
              <a:buFont typeface="Arial" panose="020B0604020202020204" pitchFamily="34" charset="0"/>
              <a:buChar char="•"/>
            </a:pPr>
            <a:endParaRPr lang="en-US" altLang="en-US" sz="1600" dirty="0">
              <a:solidFill>
                <a:srgbClr val="000000"/>
              </a:solidFill>
              <a:latin typeface="PT Sans" panose="020B0503020203020204" pitchFamily="34" charset="0"/>
              <a:ea typeface="ＭＳ Ｐゴシック" panose="020B0600070205080204" pitchFamily="34" charset="-128"/>
              <a:cs typeface="Times New Roman" panose="02020603050405020304" pitchFamily="18" charset="0"/>
            </a:endParaRPr>
          </a:p>
          <a:p>
            <a:pPr marL="312897" lvl="2" indent="0" eaLnBrk="1" hangingPunct="1">
              <a:buNone/>
            </a:pPr>
            <a:endPar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25847929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5778</TotalTime>
  <Words>1323</Words>
  <Application>Microsoft Office PowerPoint</Application>
  <PresentationFormat>Custom</PresentationFormat>
  <Paragraphs>62</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PT Sans</vt:lpstr>
      <vt:lpstr>Savoye LET Plain CC.:1.0</vt:lpstr>
      <vt:lpstr>system-ui</vt:lpstr>
      <vt:lpstr>Times New Roman</vt:lpstr>
      <vt:lpstr>Wingdings</vt:lpstr>
      <vt:lpstr>Office Theme</vt:lpstr>
      <vt:lpstr>Justification Illustrated</vt:lpstr>
      <vt:lpstr>Abraham was not Justified by Circumcision (9-12)</vt:lpstr>
      <vt:lpstr>Abraham was not Justified by Circumcision (9-12)</vt:lpstr>
      <vt:lpstr>Abraham was not Justified by Circumcision (9-12)</vt:lpstr>
      <vt:lpstr>Abraham was not Justified by Circumcision (9-12)</vt:lpstr>
      <vt:lpstr>Abraham was not Justified by Circumcision (9-12)</vt:lpstr>
      <vt:lpstr>Abraham was not Justified by the law (13-15)</vt:lpstr>
      <vt:lpstr>Abraham was not Justified by the law (13-15)</vt:lpstr>
      <vt:lpstr>Abraham was not Justified by keeping the law (16-17)</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296</cp:revision>
  <cp:lastPrinted>2022-08-11T16:34:45Z</cp:lastPrinted>
  <dcterms:created xsi:type="dcterms:W3CDTF">2015-06-15T16:23:32Z</dcterms:created>
  <dcterms:modified xsi:type="dcterms:W3CDTF">2022-09-23T17:39:08Z</dcterms:modified>
</cp:coreProperties>
</file>