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handoutMasterIdLst>
    <p:handoutMasterId r:id="rId17"/>
  </p:handoutMasterIdLst>
  <p:sldIdLst>
    <p:sldId id="256" r:id="rId2"/>
    <p:sldId id="258" r:id="rId3"/>
    <p:sldId id="260" r:id="rId4"/>
    <p:sldId id="261" r:id="rId5"/>
    <p:sldId id="262" r:id="rId6"/>
    <p:sldId id="263" r:id="rId7"/>
    <p:sldId id="264" r:id="rId8"/>
    <p:sldId id="265" r:id="rId9"/>
    <p:sldId id="266" r:id="rId10"/>
    <p:sldId id="267" r:id="rId11"/>
    <p:sldId id="269" r:id="rId12"/>
    <p:sldId id="268" r:id="rId13"/>
    <p:sldId id="270" r:id="rId14"/>
    <p:sldId id="271" r:id="rId15"/>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CC"/>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5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2/11/2022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2/11/2022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209234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can be translated "seeing that" or "since“…what follows is not in any doubt but is taken for granted.</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60956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171218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Jesus is truth personified… the truth that is in Jesus is the only real truth</a:t>
            </a:r>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333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means unable to perceive and therefore understand…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t's dangerous enough to walk in the physical darkness, unable to understand where you are. It is even more dangerous to walk in spiritual darkness, which is exactly what these Gentile believers (and you and I dear believing reader) did for all of their life until Christ rescued them from the darkness and into the His marvelous Light. How foolish are we when we choose to walk back into this darkness, even for a moment, now that we have been graced with so great a salvation</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276457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state of being separate or apart from something or someone, often accompanied by an awareness of the separation. Human beings are alienated from God on account of sin.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word </a:t>
            </a:r>
            <a:r>
              <a:rPr lang="en-US" i="1" dirty="0"/>
              <a:t>alienation</a:t>
            </a:r>
            <a:r>
              <a:rPr lang="en-US" dirty="0"/>
              <a:t> comes from the root word </a:t>
            </a:r>
            <a:r>
              <a:rPr lang="en-US" i="1" dirty="0"/>
              <a:t>alien</a:t>
            </a:r>
            <a:r>
              <a:rPr lang="en-US" dirty="0"/>
              <a:t>, which means “foreigner or stranger.” So, to be alienated from God means that we have made ourselves strangers to Him because of our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57081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Their willful ignorance was the cause of their estrangement from this life of God, which begins in light and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Fundamentally, the </a:t>
            </a:r>
            <a:r>
              <a:rPr lang="en-US" b="1" dirty="0"/>
              <a:t>ignorance</a:t>
            </a:r>
            <a:r>
              <a:rPr lang="en-US" dirty="0"/>
              <a:t> and lack of understanding of man is a </a:t>
            </a:r>
            <a:r>
              <a:rPr lang="en-US" b="1" dirty="0"/>
              <a:t>heart</a:t>
            </a:r>
            <a:r>
              <a:rPr lang="en-US" dirty="0"/>
              <a:t> problem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Blindness here is better translated hardness/ callous… refusal to let God’s and Christ’s teaching penetrate the heart</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337386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means to become apathetic, to cease to feel pain or grief or to be insensitive to pain. It is used metaphorically here meaning to be insensitive to honor or shame. It means to lose the ability to feel shame or embarrassment.</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14183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Given themselves over to implies a voluntary choice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unlawful indulgence of lust; fornication, or adultery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Licentiousness; shamelessness.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i="1" dirty="0"/>
              <a:t>a.</a:t>
            </a:r>
            <a:r>
              <a:rPr lang="en-US" dirty="0"/>
              <a:t>) Lacking moral discipline or restraint, especially in sexual conduct; passing due bounds; excessive; abusive of freedom; wantonly offensive; as, a licentious press.2. (</a:t>
            </a:r>
            <a:r>
              <a:rPr lang="en-US" i="1" dirty="0"/>
              <a:t>a.</a:t>
            </a:r>
            <a:r>
              <a:rPr lang="en-US" dirty="0"/>
              <a:t>) Unrestrained by law or morality; lawless; immoral; dissolute; lewd; lascivious; as, a licentious man; a licentious life.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71862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being like a covetous man, never satisfied with sinning, but always craving more sinful lusts and pleasures. </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5599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rPr>
              <a:t>The word “but” introduces a sharp </a:t>
            </a:r>
            <a:r>
              <a:rPr lang="en-US" sz="1800" b="1" dirty="0">
                <a:solidFill>
                  <a:srgbClr val="000000"/>
                </a:solidFill>
                <a:effectLst/>
                <a:latin typeface="Arial" panose="020B0604020202020204" pitchFamily="34" charset="0"/>
              </a:rPr>
              <a:t>contrast</a:t>
            </a:r>
            <a:r>
              <a:rPr lang="en-US" sz="1800" dirty="0">
                <a:solidFill>
                  <a:srgbClr val="000000"/>
                </a:solidFill>
                <a:effectLst/>
                <a:latin typeface="Arial" panose="020B0604020202020204" pitchFamily="34" charset="0"/>
              </a:rPr>
              <a:t> to the characteristics of the non-Christian in verses 17 to 19. Christians have an entirely different kind of life than unbelievers. </a:t>
            </a: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415694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The Ephesians </a:t>
            </a:r>
            <a:r>
              <a:rPr lang="en-US" sz="2800" b="1" dirty="0"/>
              <a:t>learned Christ</a:t>
            </a:r>
            <a:r>
              <a:rPr lang="en-US" sz="2800" dirty="0"/>
              <a:t>, not only learning </a:t>
            </a:r>
            <a:r>
              <a:rPr lang="en-US" sz="2800" i="1" dirty="0"/>
              <a:t>about</a:t>
            </a:r>
            <a:r>
              <a:rPr lang="en-US" sz="2800" dirty="0"/>
              <a:t> Jesus, but also learning </a:t>
            </a:r>
            <a:r>
              <a:rPr lang="en-US" sz="2800" i="1" dirty="0"/>
              <a:t>Him</a:t>
            </a:r>
            <a:r>
              <a:rPr lang="en-US" sz="2800" dirty="0"/>
              <a:t>. This means a living, abiding knowledge of Jesus will keep us from the kind of sinful conduct Paul speaks of. Just knowing </a:t>
            </a:r>
            <a:r>
              <a:rPr lang="en-US" sz="2800" i="1" dirty="0"/>
              <a:t>about</a:t>
            </a:r>
            <a:r>
              <a:rPr lang="en-US" sz="2800" dirty="0"/>
              <a:t> Jesus isn’t enough to keep us pure.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flip this around, we can see that learning Christ is about the opposite: having purpose and hope, thinking rightly, being connected to the life of God, knowing the truth, having soft hearts open to God’s correction, restraining our wrong desires, being shaped with new godly desires, and living pure lives. Learning Christ, in other words, is about the way we live our lives for the sake of Christ. It’s about learning who Christ is and what he has done for us, and it’s about having our heads, hearts, and hands shaped by these realities.</a:t>
            </a:r>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069009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February 11,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Friday, February 11,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Friday, February 11,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February 11,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Friday, February 11,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Friday, February 11,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Friday, February 11,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Friday, February 11,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Friday, February 11,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Friday, February 11,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Friday, February 11,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February 11,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together     in Purity</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4:17-21</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r>
              <a:rPr lang="en-US" sz="2800" baseline="30000" dirty="0">
                <a:solidFill>
                  <a:srgbClr val="F8F8F8"/>
                </a:solidFill>
              </a:rPr>
              <a:t>20 </a:t>
            </a:r>
            <a:r>
              <a:rPr lang="en-US" sz="2800" dirty="0">
                <a:solidFill>
                  <a:srgbClr val="F8F8F8"/>
                </a:solidFill>
                <a:highlight>
                  <a:srgbClr val="FF0000"/>
                </a:highlight>
              </a:rPr>
              <a:t>But</a:t>
            </a:r>
            <a:r>
              <a:rPr lang="en-US" sz="2800" dirty="0">
                <a:solidFill>
                  <a:srgbClr val="F8F8F8"/>
                </a:solidFill>
              </a:rPr>
              <a:t> you have not so learned Christ, </a:t>
            </a:r>
          </a:p>
          <a:p>
            <a:pPr marL="1750" indent="0">
              <a:buNone/>
            </a:pPr>
            <a:endParaRPr lang="en-US" sz="2800" baseline="30000" dirty="0">
              <a:solidFill>
                <a:srgbClr val="F8F8F8"/>
              </a:solidFill>
            </a:endParaRPr>
          </a:p>
          <a:p>
            <a:pPr marL="1750" indent="0">
              <a:buNone/>
            </a:pPr>
            <a:r>
              <a:rPr lang="en-US" sz="2800" baseline="30000" dirty="0">
                <a:solidFill>
                  <a:srgbClr val="F8F8F8"/>
                </a:solidFill>
              </a:rPr>
              <a:t>21 </a:t>
            </a:r>
            <a:r>
              <a:rPr lang="en-US" sz="2800" dirty="0">
                <a:solidFill>
                  <a:srgbClr val="F8F8F8"/>
                </a:solidFill>
              </a:rPr>
              <a:t>if indeed you have heard Him and have been taught by Him, as the truth is in Jesus:</a:t>
            </a:r>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Diagram&#10;&#10;Description automatically generated">
            <a:extLst>
              <a:ext uri="{FF2B5EF4-FFF2-40B4-BE49-F238E27FC236}">
                <a16:creationId xmlns:a16="http://schemas.microsoft.com/office/drawing/2014/main" id="{EA2F5364-D5D4-442D-9904-C1787957C74D}"/>
              </a:ext>
            </a:extLst>
          </p:cNvPr>
          <p:cNvPicPr>
            <a:picLocks noChangeAspect="1"/>
          </p:cNvPicPr>
          <p:nvPr/>
        </p:nvPicPr>
        <p:blipFill rotWithShape="1">
          <a:blip r:embed="rId3">
            <a:extLst>
              <a:ext uri="{28A0092B-C50C-407E-A947-70E740481C1C}">
                <a14:useLocalDpi xmlns:a14="http://schemas.microsoft.com/office/drawing/2010/main" val="0"/>
              </a:ext>
            </a:extLst>
          </a:blip>
          <a:srcRect b="16744"/>
          <a:stretch/>
        </p:blipFill>
        <p:spPr>
          <a:xfrm>
            <a:off x="400679" y="1943999"/>
            <a:ext cx="5085721" cy="4525189"/>
          </a:xfrm>
          <a:prstGeom prst="rect">
            <a:avLst/>
          </a:prstGeom>
        </p:spPr>
      </p:pic>
    </p:spTree>
    <p:extLst>
      <p:ext uri="{BB962C8B-B14F-4D97-AF65-F5344CB8AC3E}">
        <p14:creationId xmlns:p14="http://schemas.microsoft.com/office/powerpoint/2010/main" val="284912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r>
              <a:rPr lang="en-US" sz="2800" baseline="30000" dirty="0">
                <a:solidFill>
                  <a:srgbClr val="F8F8F8"/>
                </a:solidFill>
              </a:rPr>
              <a:t>20 </a:t>
            </a:r>
            <a:r>
              <a:rPr lang="en-US" sz="2800" dirty="0">
                <a:solidFill>
                  <a:srgbClr val="F8F8F8"/>
                </a:solidFill>
              </a:rPr>
              <a:t>But you have not so </a:t>
            </a:r>
            <a:r>
              <a:rPr lang="en-US" sz="2800" dirty="0">
                <a:solidFill>
                  <a:srgbClr val="F8F8F8"/>
                </a:solidFill>
                <a:highlight>
                  <a:srgbClr val="FF0000"/>
                </a:highlight>
              </a:rPr>
              <a:t>learned Christ, </a:t>
            </a:r>
          </a:p>
          <a:p>
            <a:pPr marL="1750" indent="0">
              <a:buNone/>
            </a:pPr>
            <a:endParaRPr lang="en-US" sz="2800" baseline="30000" dirty="0">
              <a:solidFill>
                <a:srgbClr val="F8F8F8"/>
              </a:solidFill>
            </a:endParaRPr>
          </a:p>
          <a:p>
            <a:pPr marL="1750" indent="0">
              <a:buNone/>
            </a:pPr>
            <a:r>
              <a:rPr lang="en-US" sz="2800" baseline="30000" dirty="0">
                <a:solidFill>
                  <a:srgbClr val="F8F8F8"/>
                </a:solidFill>
              </a:rPr>
              <a:t>21 </a:t>
            </a:r>
            <a:r>
              <a:rPr lang="en-US" sz="2800" dirty="0">
                <a:solidFill>
                  <a:srgbClr val="F8F8F8"/>
                </a:solidFill>
              </a:rPr>
              <a:t>if indeed you have heard Him and have been taught by Him, as the truth is in Jesus:</a:t>
            </a:r>
            <a:endParaRPr lang="en-US" sz="2800" b="1" dirty="0">
              <a:solidFill>
                <a:srgbClr val="F8F8F8"/>
              </a:solidFill>
              <a:latin typeface="Arial" panose="020B0604020202020204" pitchFamily="34" charset="0"/>
              <a:cs typeface="Arial" panose="020B0604020202020204" pitchFamily="34" charset="0"/>
            </a:endParaRPr>
          </a:p>
        </p:txBody>
      </p:sp>
      <p:pic>
        <p:nvPicPr>
          <p:cNvPr id="13" name="Picture 12" descr="Diagram&#10;&#10;Description automatically generated">
            <a:extLst>
              <a:ext uri="{FF2B5EF4-FFF2-40B4-BE49-F238E27FC236}">
                <a16:creationId xmlns:a16="http://schemas.microsoft.com/office/drawing/2014/main" id="{7E945CE4-7EC3-4A62-9780-68A52020F128}"/>
              </a:ext>
            </a:extLst>
          </p:cNvPr>
          <p:cNvPicPr>
            <a:picLocks noChangeAspect="1"/>
          </p:cNvPicPr>
          <p:nvPr/>
        </p:nvPicPr>
        <p:blipFill rotWithShape="1">
          <a:blip r:embed="rId3">
            <a:extLst>
              <a:ext uri="{28A0092B-C50C-407E-A947-70E740481C1C}">
                <a14:useLocalDpi xmlns:a14="http://schemas.microsoft.com/office/drawing/2010/main" val="0"/>
              </a:ext>
            </a:extLst>
          </a:blip>
          <a:srcRect b="16744"/>
          <a:stretch/>
        </p:blipFill>
        <p:spPr>
          <a:xfrm>
            <a:off x="400679" y="1943999"/>
            <a:ext cx="5085721" cy="4525189"/>
          </a:xfrm>
          <a:prstGeom prst="rect">
            <a:avLst/>
          </a:prstGeom>
        </p:spPr>
      </p:pic>
    </p:spTree>
    <p:extLst>
      <p:ext uri="{BB962C8B-B14F-4D97-AF65-F5344CB8AC3E}">
        <p14:creationId xmlns:p14="http://schemas.microsoft.com/office/powerpoint/2010/main" val="83381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r>
              <a:rPr lang="en-US" sz="2800" baseline="30000" dirty="0">
                <a:solidFill>
                  <a:srgbClr val="F8F8F8"/>
                </a:solidFill>
              </a:rPr>
              <a:t>20 </a:t>
            </a:r>
            <a:r>
              <a:rPr lang="en-US" sz="2800" dirty="0">
                <a:solidFill>
                  <a:srgbClr val="F8F8F8"/>
                </a:solidFill>
              </a:rPr>
              <a:t>But you have not so learned Christ, </a:t>
            </a:r>
          </a:p>
          <a:p>
            <a:pPr marL="1750" indent="0">
              <a:buNone/>
            </a:pPr>
            <a:endParaRPr lang="en-US" sz="2800" baseline="30000" dirty="0">
              <a:solidFill>
                <a:srgbClr val="F8F8F8"/>
              </a:solidFill>
            </a:endParaRPr>
          </a:p>
          <a:p>
            <a:pPr marL="1750" indent="0">
              <a:buNone/>
            </a:pPr>
            <a:r>
              <a:rPr lang="en-US" sz="2800" baseline="30000" dirty="0">
                <a:solidFill>
                  <a:srgbClr val="F8F8F8"/>
                </a:solidFill>
              </a:rPr>
              <a:t>21</a:t>
            </a:r>
            <a:r>
              <a:rPr lang="en-US" sz="2800" baseline="30000" dirty="0">
                <a:solidFill>
                  <a:srgbClr val="F8F8F8"/>
                </a:solidFill>
                <a:highlight>
                  <a:srgbClr val="FF0000"/>
                </a:highlight>
              </a:rPr>
              <a:t> </a:t>
            </a:r>
            <a:r>
              <a:rPr lang="en-US" sz="2800" dirty="0">
                <a:solidFill>
                  <a:srgbClr val="F8F8F8"/>
                </a:solidFill>
                <a:highlight>
                  <a:srgbClr val="FF0000"/>
                </a:highlight>
              </a:rPr>
              <a:t>if indeed </a:t>
            </a:r>
            <a:r>
              <a:rPr lang="en-US" sz="2800" dirty="0">
                <a:solidFill>
                  <a:srgbClr val="F8F8F8"/>
                </a:solidFill>
              </a:rPr>
              <a:t>you have heard Him and have been taught by Him, as the truth is in Jesus:</a:t>
            </a:r>
            <a:endParaRPr lang="en-US" sz="2800" b="1" dirty="0">
              <a:solidFill>
                <a:srgbClr val="F8F8F8"/>
              </a:solidFill>
              <a:latin typeface="Arial" panose="020B0604020202020204" pitchFamily="34" charset="0"/>
              <a:cs typeface="Arial" panose="020B0604020202020204" pitchFamily="34" charset="0"/>
            </a:endParaRPr>
          </a:p>
        </p:txBody>
      </p:sp>
      <p:pic>
        <p:nvPicPr>
          <p:cNvPr id="13" name="Picture 12" descr="Diagram&#10;&#10;Description automatically generated">
            <a:extLst>
              <a:ext uri="{FF2B5EF4-FFF2-40B4-BE49-F238E27FC236}">
                <a16:creationId xmlns:a16="http://schemas.microsoft.com/office/drawing/2014/main" id="{2053C951-444E-4EFD-B276-F6B8F1D1BCAE}"/>
              </a:ext>
            </a:extLst>
          </p:cNvPr>
          <p:cNvPicPr>
            <a:picLocks noChangeAspect="1"/>
          </p:cNvPicPr>
          <p:nvPr/>
        </p:nvPicPr>
        <p:blipFill rotWithShape="1">
          <a:blip r:embed="rId3">
            <a:extLst>
              <a:ext uri="{28A0092B-C50C-407E-A947-70E740481C1C}">
                <a14:useLocalDpi xmlns:a14="http://schemas.microsoft.com/office/drawing/2010/main" val="0"/>
              </a:ext>
            </a:extLst>
          </a:blip>
          <a:srcRect b="16744"/>
          <a:stretch/>
        </p:blipFill>
        <p:spPr>
          <a:xfrm>
            <a:off x="400679" y="1943999"/>
            <a:ext cx="5085721" cy="4525189"/>
          </a:xfrm>
          <a:prstGeom prst="rect">
            <a:avLst/>
          </a:prstGeom>
        </p:spPr>
      </p:pic>
    </p:spTree>
    <p:extLst>
      <p:ext uri="{BB962C8B-B14F-4D97-AF65-F5344CB8AC3E}">
        <p14:creationId xmlns:p14="http://schemas.microsoft.com/office/powerpoint/2010/main" val="81789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r>
              <a:rPr lang="en-US" sz="2800" baseline="30000" dirty="0">
                <a:solidFill>
                  <a:srgbClr val="F8F8F8"/>
                </a:solidFill>
              </a:rPr>
              <a:t>20 </a:t>
            </a:r>
            <a:r>
              <a:rPr lang="en-US" sz="2800" dirty="0">
                <a:solidFill>
                  <a:srgbClr val="F8F8F8"/>
                </a:solidFill>
              </a:rPr>
              <a:t>But you have not so learned Christ, </a:t>
            </a:r>
          </a:p>
          <a:p>
            <a:pPr marL="1750" indent="0">
              <a:buNone/>
            </a:pPr>
            <a:endParaRPr lang="en-US" sz="2800" baseline="30000" dirty="0">
              <a:solidFill>
                <a:srgbClr val="F8F8F8"/>
              </a:solidFill>
            </a:endParaRPr>
          </a:p>
          <a:p>
            <a:pPr marL="1750" indent="0">
              <a:buNone/>
            </a:pPr>
            <a:r>
              <a:rPr lang="en-US" sz="2800" baseline="30000" dirty="0">
                <a:solidFill>
                  <a:srgbClr val="F8F8F8"/>
                </a:solidFill>
              </a:rPr>
              <a:t>21 </a:t>
            </a:r>
            <a:r>
              <a:rPr lang="en-US" sz="2800" dirty="0">
                <a:solidFill>
                  <a:srgbClr val="F8F8F8"/>
                </a:solidFill>
              </a:rPr>
              <a:t>if indeed </a:t>
            </a:r>
            <a:r>
              <a:rPr lang="en-US" sz="2800" dirty="0">
                <a:solidFill>
                  <a:srgbClr val="F8F8F8"/>
                </a:solidFill>
                <a:highlight>
                  <a:srgbClr val="FF0000"/>
                </a:highlight>
              </a:rPr>
              <a:t>you have heard Him and have been taught by Him</a:t>
            </a:r>
            <a:r>
              <a:rPr lang="en-US" sz="2800" dirty="0">
                <a:solidFill>
                  <a:srgbClr val="F8F8F8"/>
                </a:solidFill>
              </a:rPr>
              <a:t>, as the truth is in Jesus:</a:t>
            </a:r>
            <a:endParaRPr lang="en-US" sz="2800" b="1" dirty="0">
              <a:solidFill>
                <a:srgbClr val="F8F8F8"/>
              </a:solidFill>
              <a:latin typeface="Arial" panose="020B0604020202020204" pitchFamily="34" charset="0"/>
              <a:cs typeface="Arial" panose="020B0604020202020204" pitchFamily="34" charset="0"/>
            </a:endParaRPr>
          </a:p>
        </p:txBody>
      </p:sp>
      <p:pic>
        <p:nvPicPr>
          <p:cNvPr id="13" name="Picture 12" descr="Diagram&#10;&#10;Description automatically generated">
            <a:extLst>
              <a:ext uri="{FF2B5EF4-FFF2-40B4-BE49-F238E27FC236}">
                <a16:creationId xmlns:a16="http://schemas.microsoft.com/office/drawing/2014/main" id="{6F9F69FA-7F55-4BE3-A375-018B2382B61A}"/>
              </a:ext>
            </a:extLst>
          </p:cNvPr>
          <p:cNvPicPr>
            <a:picLocks noChangeAspect="1"/>
          </p:cNvPicPr>
          <p:nvPr/>
        </p:nvPicPr>
        <p:blipFill rotWithShape="1">
          <a:blip r:embed="rId3">
            <a:extLst>
              <a:ext uri="{28A0092B-C50C-407E-A947-70E740481C1C}">
                <a14:useLocalDpi xmlns:a14="http://schemas.microsoft.com/office/drawing/2010/main" val="0"/>
              </a:ext>
            </a:extLst>
          </a:blip>
          <a:srcRect b="16744"/>
          <a:stretch/>
        </p:blipFill>
        <p:spPr>
          <a:xfrm>
            <a:off x="400679" y="1943999"/>
            <a:ext cx="5085721" cy="4525189"/>
          </a:xfrm>
          <a:prstGeom prst="rect">
            <a:avLst/>
          </a:prstGeom>
        </p:spPr>
      </p:pic>
    </p:spTree>
    <p:extLst>
      <p:ext uri="{BB962C8B-B14F-4D97-AF65-F5344CB8AC3E}">
        <p14:creationId xmlns:p14="http://schemas.microsoft.com/office/powerpoint/2010/main" val="1213780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r>
              <a:rPr lang="en-US" sz="2800" baseline="30000" dirty="0">
                <a:solidFill>
                  <a:srgbClr val="F8F8F8"/>
                </a:solidFill>
              </a:rPr>
              <a:t>20 </a:t>
            </a:r>
            <a:r>
              <a:rPr lang="en-US" sz="2800" dirty="0">
                <a:solidFill>
                  <a:srgbClr val="F8F8F8"/>
                </a:solidFill>
              </a:rPr>
              <a:t>But you have not so learned Christ, </a:t>
            </a:r>
          </a:p>
          <a:p>
            <a:pPr marL="1750" indent="0">
              <a:buNone/>
            </a:pPr>
            <a:endParaRPr lang="en-US" sz="2800" baseline="30000" dirty="0">
              <a:solidFill>
                <a:srgbClr val="F8F8F8"/>
              </a:solidFill>
            </a:endParaRPr>
          </a:p>
          <a:p>
            <a:pPr marL="1750" indent="0">
              <a:buNone/>
            </a:pPr>
            <a:r>
              <a:rPr lang="en-US" sz="2800" baseline="30000" dirty="0">
                <a:solidFill>
                  <a:srgbClr val="F8F8F8"/>
                </a:solidFill>
              </a:rPr>
              <a:t>21 </a:t>
            </a:r>
            <a:r>
              <a:rPr lang="en-US" sz="2800" dirty="0">
                <a:solidFill>
                  <a:srgbClr val="F8F8F8"/>
                </a:solidFill>
              </a:rPr>
              <a:t>if indeed you have heard Him and have been taught by Him, as </a:t>
            </a:r>
            <a:r>
              <a:rPr lang="en-US" sz="2800" dirty="0">
                <a:solidFill>
                  <a:srgbClr val="F8F8F8"/>
                </a:solidFill>
                <a:highlight>
                  <a:srgbClr val="FF0000"/>
                </a:highlight>
              </a:rPr>
              <a:t>the truth is in Jesus:</a:t>
            </a:r>
            <a:endParaRPr lang="en-US" sz="2800" b="1" dirty="0">
              <a:solidFill>
                <a:srgbClr val="F8F8F8"/>
              </a:solidFill>
              <a:highlight>
                <a:srgbClr val="FF0000"/>
              </a:highlight>
              <a:latin typeface="Arial" panose="020B0604020202020204" pitchFamily="34" charset="0"/>
              <a:cs typeface="Arial" panose="020B0604020202020204" pitchFamily="34" charset="0"/>
            </a:endParaRPr>
          </a:p>
        </p:txBody>
      </p:sp>
      <p:pic>
        <p:nvPicPr>
          <p:cNvPr id="13" name="Picture 12" descr="Diagram&#10;&#10;Description automatically generated">
            <a:extLst>
              <a:ext uri="{FF2B5EF4-FFF2-40B4-BE49-F238E27FC236}">
                <a16:creationId xmlns:a16="http://schemas.microsoft.com/office/drawing/2014/main" id="{5D14A7D0-E146-45BD-8B0C-A383F600526D}"/>
              </a:ext>
            </a:extLst>
          </p:cNvPr>
          <p:cNvPicPr>
            <a:picLocks noChangeAspect="1"/>
          </p:cNvPicPr>
          <p:nvPr/>
        </p:nvPicPr>
        <p:blipFill rotWithShape="1">
          <a:blip r:embed="rId3">
            <a:extLst>
              <a:ext uri="{28A0092B-C50C-407E-A947-70E740481C1C}">
                <a14:useLocalDpi xmlns:a14="http://schemas.microsoft.com/office/drawing/2010/main" val="0"/>
              </a:ext>
            </a:extLst>
          </a:blip>
          <a:srcRect b="16744"/>
          <a:stretch/>
        </p:blipFill>
        <p:spPr>
          <a:xfrm>
            <a:off x="400679" y="1943999"/>
            <a:ext cx="5085721" cy="4525189"/>
          </a:xfrm>
          <a:prstGeom prst="rect">
            <a:avLst/>
          </a:prstGeom>
        </p:spPr>
      </p:pic>
    </p:spTree>
    <p:extLst>
      <p:ext uri="{BB962C8B-B14F-4D97-AF65-F5344CB8AC3E}">
        <p14:creationId xmlns:p14="http://schemas.microsoft.com/office/powerpoint/2010/main" val="344723233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4AE17-610B-4481-B0DC-2C567829CEF7}"/>
              </a:ext>
            </a:extLst>
          </p:cNvPr>
          <p:cNvSpPr>
            <a:spLocks noGrp="1"/>
          </p:cNvSpPr>
          <p:nvPr>
            <p:ph type="title"/>
          </p:nvPr>
        </p:nvSpPr>
        <p:spPr/>
        <p:txBody>
          <a:bodyPr>
            <a:noAutofit/>
          </a:bodyPr>
          <a:lstStyle/>
          <a:p>
            <a:r>
              <a:rPr lang="en-US" sz="9600" dirty="0"/>
              <a:t>Introduction</a:t>
            </a:r>
          </a:p>
        </p:txBody>
      </p:sp>
      <p:sp>
        <p:nvSpPr>
          <p:cNvPr id="3" name="Content Placeholder 2">
            <a:extLst>
              <a:ext uri="{FF2B5EF4-FFF2-40B4-BE49-F238E27FC236}">
                <a16:creationId xmlns:a16="http://schemas.microsoft.com/office/drawing/2014/main" id="{3BD6E358-6792-4616-85FC-368875A2A2B1}"/>
              </a:ext>
            </a:extLst>
          </p:cNvPr>
          <p:cNvSpPr>
            <a:spLocks noGrp="1"/>
          </p:cNvSpPr>
          <p:nvPr>
            <p:ph idx="1"/>
          </p:nvPr>
        </p:nvSpPr>
        <p:spPr>
          <a:xfrm>
            <a:off x="403250" y="1735200"/>
            <a:ext cx="10163880" cy="4426449"/>
          </a:xfrm>
        </p:spPr>
        <p:txBody>
          <a:bodyPr>
            <a:normAutofit/>
          </a:bodyPr>
          <a:lstStyle/>
          <a:p>
            <a:r>
              <a:rPr lang="en-US" sz="2400" dirty="0">
                <a:solidFill>
                  <a:srgbClr val="FFFFCC"/>
                </a:solidFill>
                <a:latin typeface="Arial" panose="020B0604020202020204" pitchFamily="34" charset="0"/>
                <a:cs typeface="Arial" panose="020B0604020202020204" pitchFamily="34" charset="0"/>
              </a:rPr>
              <a:t>The words </a:t>
            </a:r>
            <a:r>
              <a:rPr lang="en-US" sz="2400" i="1" dirty="0">
                <a:solidFill>
                  <a:srgbClr val="FFFFCC"/>
                </a:solidFill>
                <a:highlight>
                  <a:srgbClr val="FF0000"/>
                </a:highlight>
                <a:latin typeface="Arial" panose="020B0604020202020204" pitchFamily="34" charset="0"/>
                <a:cs typeface="Arial" panose="020B0604020202020204" pitchFamily="34" charset="0"/>
              </a:rPr>
              <a:t>“therefore” </a:t>
            </a:r>
            <a:r>
              <a:rPr lang="en-US" sz="2400" dirty="0">
                <a:solidFill>
                  <a:srgbClr val="FFFFCC"/>
                </a:solidFill>
                <a:latin typeface="Arial" panose="020B0604020202020204" pitchFamily="34" charset="0"/>
                <a:cs typeface="Arial" panose="020B0604020202020204" pitchFamily="34" charset="0"/>
              </a:rPr>
              <a:t>and</a:t>
            </a:r>
            <a:r>
              <a:rPr lang="en-US" sz="2400" i="1" dirty="0">
                <a:solidFill>
                  <a:srgbClr val="FFFFCC"/>
                </a:solidFill>
                <a:latin typeface="Arial" panose="020B0604020202020204" pitchFamily="34" charset="0"/>
                <a:cs typeface="Arial" panose="020B0604020202020204" pitchFamily="34" charset="0"/>
              </a:rPr>
              <a:t> </a:t>
            </a:r>
            <a:r>
              <a:rPr lang="en-US" sz="2400" i="1" dirty="0">
                <a:solidFill>
                  <a:srgbClr val="FFFFCC"/>
                </a:solidFill>
                <a:highlight>
                  <a:srgbClr val="FF0000"/>
                </a:highlight>
                <a:latin typeface="Arial" panose="020B0604020202020204" pitchFamily="34" charset="0"/>
                <a:cs typeface="Arial" panose="020B0604020202020204" pitchFamily="34" charset="0"/>
              </a:rPr>
              <a:t>“wherefore”</a:t>
            </a:r>
            <a:r>
              <a:rPr lang="en-US" sz="2400" i="1" dirty="0">
                <a:solidFill>
                  <a:srgbClr val="FFFFCC"/>
                </a:solidFill>
                <a:latin typeface="Arial" panose="020B0604020202020204" pitchFamily="34" charset="0"/>
                <a:cs typeface="Arial" panose="020B0604020202020204" pitchFamily="34" charset="0"/>
              </a:rPr>
              <a:t> </a:t>
            </a:r>
            <a:r>
              <a:rPr lang="en-US" sz="2400" dirty="0">
                <a:solidFill>
                  <a:srgbClr val="FFFFCC"/>
                </a:solidFill>
                <a:latin typeface="Arial" panose="020B0604020202020204" pitchFamily="34" charset="0"/>
                <a:cs typeface="Arial" panose="020B0604020202020204" pitchFamily="34" charset="0"/>
              </a:rPr>
              <a:t>are repeated often in the second half of Ephesians (Eph 4:1, 17, 25; 5:1, 7, 14, 17,24)</a:t>
            </a:r>
          </a:p>
          <a:p>
            <a:endParaRPr lang="en-US" sz="2400" b="1" dirty="0">
              <a:solidFill>
                <a:srgbClr val="FFFFCC"/>
              </a:solidFill>
              <a:latin typeface="Arial" panose="020B0604020202020204" pitchFamily="34" charset="0"/>
              <a:cs typeface="Arial" panose="020B0604020202020204" pitchFamily="34" charset="0"/>
            </a:endParaRPr>
          </a:p>
          <a:p>
            <a:r>
              <a:rPr lang="en-US" sz="2400" dirty="0">
                <a:solidFill>
                  <a:srgbClr val="FFFFCC"/>
                </a:solidFill>
                <a:latin typeface="Arial" panose="020B0604020202020204" pitchFamily="34" charset="0"/>
                <a:cs typeface="Arial" panose="020B0604020202020204" pitchFamily="34" charset="0"/>
              </a:rPr>
              <a:t>Paul was essentially saying, “Here is what Christ has done for you, now in light of this, here is what you ought to do for Him”</a:t>
            </a:r>
          </a:p>
          <a:p>
            <a:endParaRPr lang="en-US" sz="2400" dirty="0">
              <a:solidFill>
                <a:srgbClr val="FFFFCC"/>
              </a:solidFill>
              <a:latin typeface="Arial" panose="020B0604020202020204" pitchFamily="34" charset="0"/>
              <a:cs typeface="Arial" panose="020B0604020202020204" pitchFamily="34" charset="0"/>
            </a:endParaRPr>
          </a:p>
          <a:p>
            <a:r>
              <a:rPr lang="en-US" sz="2400" dirty="0">
                <a:solidFill>
                  <a:srgbClr val="FFFFCC"/>
                </a:solidFill>
                <a:latin typeface="Arial" panose="020B0604020202020204" pitchFamily="34" charset="0"/>
                <a:cs typeface="Arial" panose="020B0604020202020204" pitchFamily="34" charset="0"/>
              </a:rPr>
              <a:t>This evening we will look at the need to walk in purity</a:t>
            </a:r>
          </a:p>
          <a:p>
            <a:endParaRPr lang="en-US" dirty="0">
              <a:solidFill>
                <a:srgbClr val="FFFF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38452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a:bodyPr>
          <a:lstStyle/>
          <a:p>
            <a:pPr marL="1750" indent="0">
              <a:buNone/>
            </a:pPr>
            <a:r>
              <a:rPr lang="en-US" sz="2800" dirty="0">
                <a:solidFill>
                  <a:srgbClr val="FFFFCC"/>
                </a:solidFill>
                <a:latin typeface="Arial" panose="020B0604020202020204" pitchFamily="34" charset="0"/>
                <a:cs typeface="Arial" panose="020B0604020202020204" pitchFamily="34" charset="0"/>
              </a:rPr>
              <a:t> “</a:t>
            </a:r>
            <a:r>
              <a:rPr lang="en-US" sz="2800" baseline="30000" dirty="0">
                <a:solidFill>
                  <a:srgbClr val="FFFFCC"/>
                </a:solidFill>
                <a:latin typeface="Arial" panose="020B0604020202020204" pitchFamily="34" charset="0"/>
                <a:cs typeface="Arial" panose="020B0604020202020204" pitchFamily="34" charset="0"/>
              </a:rPr>
              <a:t>17 </a:t>
            </a:r>
            <a:r>
              <a:rPr lang="en-US" sz="2800" dirty="0">
                <a:solidFill>
                  <a:srgbClr val="FFFFCC"/>
                </a:solidFill>
                <a:latin typeface="Arial" panose="020B0604020202020204" pitchFamily="34" charset="0"/>
                <a:cs typeface="Arial" panose="020B0604020202020204" pitchFamily="34" charset="0"/>
              </a:rPr>
              <a:t>This I say, therefore, and testify in the Lord, that you should </a:t>
            </a:r>
            <a:r>
              <a:rPr lang="en-US" sz="2800" dirty="0">
                <a:solidFill>
                  <a:srgbClr val="FFFFCC"/>
                </a:solidFill>
                <a:highlight>
                  <a:srgbClr val="FF0000"/>
                </a:highlight>
                <a:latin typeface="Arial" panose="020B0604020202020204" pitchFamily="34" charset="0"/>
                <a:cs typeface="Arial" panose="020B0604020202020204" pitchFamily="34" charset="0"/>
              </a:rPr>
              <a:t>no longer walk as </a:t>
            </a:r>
            <a:r>
              <a:rPr lang="en-US" sz="2800" baseline="30000" dirty="0">
                <a:solidFill>
                  <a:srgbClr val="FFFFCC"/>
                </a:solidFill>
                <a:highlight>
                  <a:srgbClr val="FF0000"/>
                </a:highlight>
                <a:latin typeface="Arial" panose="020B0604020202020204" pitchFamily="34" charset="0"/>
                <a:cs typeface="Arial" panose="020B0604020202020204" pitchFamily="34" charset="0"/>
              </a:rPr>
              <a:t>]</a:t>
            </a:r>
            <a:r>
              <a:rPr lang="en-US" sz="2800" dirty="0">
                <a:solidFill>
                  <a:srgbClr val="FFFFCC"/>
                </a:solidFill>
                <a:highlight>
                  <a:srgbClr val="FF0000"/>
                </a:highlight>
                <a:latin typeface="Arial" panose="020B0604020202020204" pitchFamily="34" charset="0"/>
                <a:cs typeface="Arial" panose="020B0604020202020204" pitchFamily="34" charset="0"/>
              </a:rPr>
              <a:t>the rest of the Gentiles walk, in the futility of their mind,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endParaRPr lang="en-US" sz="2800" b="1" dirty="0">
              <a:solidFill>
                <a:srgbClr val="F8F8F8"/>
              </a:solidFill>
              <a:latin typeface="Arial" panose="020B0604020202020204" pitchFamily="34" charset="0"/>
              <a:cs typeface="Arial" panose="020B0604020202020204" pitchFamily="34" charset="0"/>
            </a:endParaRPr>
          </a:p>
        </p:txBody>
      </p:sp>
      <p:pic>
        <p:nvPicPr>
          <p:cNvPr id="6" name="Picture 5" descr="Logo&#10;&#10;Description automatically generated">
            <a:extLst>
              <a:ext uri="{FF2B5EF4-FFF2-40B4-BE49-F238E27FC236}">
                <a16:creationId xmlns:a16="http://schemas.microsoft.com/office/drawing/2014/main" id="{8FA19670-539B-49A8-B24B-0B1AA3B435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030" y="1944000"/>
            <a:ext cx="5064370" cy="4525199"/>
          </a:xfrm>
          <a:prstGeom prst="rect">
            <a:avLst/>
          </a:prstGeom>
        </p:spPr>
      </p:pic>
    </p:spTree>
    <p:extLst>
      <p:ext uri="{BB962C8B-B14F-4D97-AF65-F5344CB8AC3E}">
        <p14:creationId xmlns:p14="http://schemas.microsoft.com/office/powerpoint/2010/main" val="1453563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77500" lnSpcReduction="20000"/>
          </a:bodyPr>
          <a:lstStyle/>
          <a:p>
            <a:pPr marL="1750" indent="0">
              <a:buNone/>
            </a:pPr>
            <a:r>
              <a:rPr lang="en-US" sz="2800" baseline="30000" dirty="0">
                <a:solidFill>
                  <a:srgbClr val="FFFFCC"/>
                </a:solidFill>
                <a:latin typeface="Arial" panose="020B0604020202020204" pitchFamily="34" charset="0"/>
                <a:cs typeface="Arial" panose="020B0604020202020204" pitchFamily="34" charset="0"/>
              </a:rPr>
              <a:t>18 </a:t>
            </a:r>
            <a:r>
              <a:rPr lang="en-US" sz="2800" dirty="0">
                <a:solidFill>
                  <a:srgbClr val="FFFFCC"/>
                </a:solidFill>
                <a:latin typeface="Arial" panose="020B0604020202020204" pitchFamily="34" charset="0"/>
                <a:cs typeface="Arial" panose="020B0604020202020204" pitchFamily="34" charset="0"/>
              </a:rPr>
              <a:t>having their </a:t>
            </a:r>
            <a:r>
              <a:rPr lang="en-US" sz="2800" dirty="0">
                <a:solidFill>
                  <a:srgbClr val="FFFFCC"/>
                </a:solidFill>
                <a:highlight>
                  <a:srgbClr val="FF0000"/>
                </a:highlight>
                <a:latin typeface="Arial" panose="020B0604020202020204" pitchFamily="34" charset="0"/>
                <a:cs typeface="Arial" panose="020B0604020202020204" pitchFamily="34" charset="0"/>
              </a:rPr>
              <a:t>understanding darkened</a:t>
            </a:r>
            <a:r>
              <a:rPr lang="en-US" sz="2800" dirty="0">
                <a:solidFill>
                  <a:srgbClr val="FFFFCC"/>
                </a:solidFill>
                <a:latin typeface="Arial" panose="020B0604020202020204" pitchFamily="34" charset="0"/>
                <a:cs typeface="Arial" panose="020B0604020202020204" pitchFamily="34" charset="0"/>
              </a:rPr>
              <a:t>, being alienated from the life of God, because of the ignorance that is in them, because of the blindness of their heart;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r>
              <a:rPr lang="en-US" sz="2800" baseline="30000" dirty="0">
                <a:solidFill>
                  <a:srgbClr val="FFFFCC"/>
                </a:solidFill>
                <a:latin typeface="Arial" panose="020B0604020202020204" pitchFamily="34" charset="0"/>
                <a:cs typeface="Arial" panose="020B0604020202020204" pitchFamily="34" charset="0"/>
              </a:rPr>
              <a:t>19 </a:t>
            </a:r>
            <a:r>
              <a:rPr lang="en-US" sz="2800" dirty="0">
                <a:solidFill>
                  <a:srgbClr val="FFFFCC"/>
                </a:solidFill>
                <a:latin typeface="Arial" panose="020B0604020202020204" pitchFamily="34" charset="0"/>
                <a:cs typeface="Arial" panose="020B0604020202020204" pitchFamily="34" charset="0"/>
              </a:rPr>
              <a:t>who, being past feeling, have given themselves over to lewdness, to work all uncleanness with greediness.</a:t>
            </a: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8DE3405B-E672-4144-963B-D048C5FFF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843200"/>
            <a:ext cx="5085721" cy="4625611"/>
          </a:xfrm>
          <a:prstGeom prst="rect">
            <a:avLst/>
          </a:prstGeom>
        </p:spPr>
      </p:pic>
      <p:sp>
        <p:nvSpPr>
          <p:cNvPr id="7" name="Rectangle 6">
            <a:extLst>
              <a:ext uri="{FF2B5EF4-FFF2-40B4-BE49-F238E27FC236}">
                <a16:creationId xmlns:a16="http://schemas.microsoft.com/office/drawing/2014/main" id="{D0E22C14-217B-44E8-878D-2A971B94F707}"/>
              </a:ext>
            </a:extLst>
          </p:cNvPr>
          <p:cNvSpPr/>
          <p:nvPr/>
        </p:nvSpPr>
        <p:spPr>
          <a:xfrm>
            <a:off x="2968283" y="2447778"/>
            <a:ext cx="2117437" cy="4079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6A5A278-6820-4F50-A5BE-E0D3613E2E45}"/>
              </a:ext>
            </a:extLst>
          </p:cNvPr>
          <p:cNvSpPr/>
          <p:nvPr/>
        </p:nvSpPr>
        <p:spPr>
          <a:xfrm>
            <a:off x="1955409" y="5992837"/>
            <a:ext cx="612193" cy="295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4F32F375-90B4-4E85-8CE8-51398A9FF8E2}"/>
              </a:ext>
            </a:extLst>
          </p:cNvPr>
          <p:cNvSpPr txBox="1"/>
          <p:nvPr/>
        </p:nvSpPr>
        <p:spPr>
          <a:xfrm>
            <a:off x="2943539" y="2359365"/>
            <a:ext cx="2117437" cy="553998"/>
          </a:xfrm>
          <a:prstGeom prst="rect">
            <a:avLst/>
          </a:prstGeom>
          <a:noFill/>
        </p:spPr>
        <p:txBody>
          <a:bodyPr wrap="square" rtlCol="0">
            <a:spAutoFit/>
          </a:bodyPr>
          <a:lstStyle/>
          <a:p>
            <a:r>
              <a:rPr lang="en-US" sz="3000" dirty="0">
                <a:solidFill>
                  <a:schemeClr val="bg1"/>
                </a:solidFill>
                <a:latin typeface="Amasis MT Pro Light" panose="020B0604020202020204" pitchFamily="18" charset="0"/>
              </a:rPr>
              <a:t>GENTILE</a:t>
            </a:r>
          </a:p>
        </p:txBody>
      </p:sp>
      <p:sp>
        <p:nvSpPr>
          <p:cNvPr id="12" name="TextBox 11">
            <a:extLst>
              <a:ext uri="{FF2B5EF4-FFF2-40B4-BE49-F238E27FC236}">
                <a16:creationId xmlns:a16="http://schemas.microsoft.com/office/drawing/2014/main" id="{B5F8A081-76B5-4D56-AC1D-24DC3671832B}"/>
              </a:ext>
            </a:extLst>
          </p:cNvPr>
          <p:cNvSpPr txBox="1"/>
          <p:nvPr/>
        </p:nvSpPr>
        <p:spPr>
          <a:xfrm>
            <a:off x="1856935" y="5909714"/>
            <a:ext cx="1086604" cy="461665"/>
          </a:xfrm>
          <a:prstGeom prst="rect">
            <a:avLst/>
          </a:prstGeom>
          <a:noFill/>
        </p:spPr>
        <p:txBody>
          <a:bodyPr wrap="square" rtlCol="0">
            <a:spAutoFit/>
          </a:bodyPr>
          <a:lstStyle/>
          <a:p>
            <a:r>
              <a:rPr lang="en-US" sz="2400" dirty="0">
                <a:solidFill>
                  <a:schemeClr val="bg1"/>
                </a:solidFill>
                <a:latin typeface="Amasis MT Pro" panose="020B0604020202020204" pitchFamily="18" charset="0"/>
              </a:rPr>
              <a:t>18-19</a:t>
            </a:r>
          </a:p>
        </p:txBody>
      </p:sp>
    </p:spTree>
    <p:extLst>
      <p:ext uri="{BB962C8B-B14F-4D97-AF65-F5344CB8AC3E}">
        <p14:creationId xmlns:p14="http://schemas.microsoft.com/office/powerpoint/2010/main" val="36907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77500" lnSpcReduction="20000"/>
          </a:bodyPr>
          <a:lstStyle/>
          <a:p>
            <a:pPr marL="1750" indent="0">
              <a:buNone/>
            </a:pPr>
            <a:r>
              <a:rPr lang="en-US" sz="2800" baseline="30000" dirty="0">
                <a:solidFill>
                  <a:srgbClr val="FFFFCC"/>
                </a:solidFill>
                <a:latin typeface="Arial" panose="020B0604020202020204" pitchFamily="34" charset="0"/>
                <a:cs typeface="Arial" panose="020B0604020202020204" pitchFamily="34" charset="0"/>
              </a:rPr>
              <a:t>18 </a:t>
            </a:r>
            <a:r>
              <a:rPr lang="en-US" sz="2800" dirty="0">
                <a:solidFill>
                  <a:srgbClr val="FFFFCC"/>
                </a:solidFill>
                <a:latin typeface="Arial" panose="020B0604020202020204" pitchFamily="34" charset="0"/>
                <a:cs typeface="Arial" panose="020B0604020202020204" pitchFamily="34" charset="0"/>
              </a:rPr>
              <a:t>having their understanding darkened, being </a:t>
            </a:r>
            <a:r>
              <a:rPr lang="en-US" sz="2800" dirty="0">
                <a:solidFill>
                  <a:srgbClr val="FFFFCC"/>
                </a:solidFill>
                <a:highlight>
                  <a:srgbClr val="FF0000"/>
                </a:highlight>
                <a:latin typeface="Arial" panose="020B0604020202020204" pitchFamily="34" charset="0"/>
                <a:cs typeface="Arial" panose="020B0604020202020204" pitchFamily="34" charset="0"/>
              </a:rPr>
              <a:t>alienated from the life of God</a:t>
            </a:r>
            <a:r>
              <a:rPr lang="en-US" sz="2800" dirty="0">
                <a:solidFill>
                  <a:srgbClr val="FFFFCC"/>
                </a:solidFill>
                <a:latin typeface="Arial" panose="020B0604020202020204" pitchFamily="34" charset="0"/>
                <a:cs typeface="Arial" panose="020B0604020202020204" pitchFamily="34" charset="0"/>
              </a:rPr>
              <a:t>, because of the ignorance that is in them, because of the blindness of their heart;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r>
              <a:rPr lang="en-US" sz="2800" baseline="30000" dirty="0">
                <a:solidFill>
                  <a:srgbClr val="FFFFCC"/>
                </a:solidFill>
                <a:latin typeface="Arial" panose="020B0604020202020204" pitchFamily="34" charset="0"/>
                <a:cs typeface="Arial" panose="020B0604020202020204" pitchFamily="34" charset="0"/>
              </a:rPr>
              <a:t>19 </a:t>
            </a:r>
            <a:r>
              <a:rPr lang="en-US" sz="2800" dirty="0">
                <a:solidFill>
                  <a:srgbClr val="FFFFCC"/>
                </a:solidFill>
                <a:latin typeface="Arial" panose="020B0604020202020204" pitchFamily="34" charset="0"/>
                <a:cs typeface="Arial" panose="020B0604020202020204" pitchFamily="34" charset="0"/>
              </a:rPr>
              <a:t>who, being past feeling, have given themselves over to lewdness, to work all uncleanness with greediness.</a:t>
            </a: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8DE3405B-E672-4144-963B-D048C5FFF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843200"/>
            <a:ext cx="5085721" cy="4625611"/>
          </a:xfrm>
          <a:prstGeom prst="rect">
            <a:avLst/>
          </a:prstGeom>
        </p:spPr>
      </p:pic>
      <p:sp>
        <p:nvSpPr>
          <p:cNvPr id="7" name="Rectangle 6">
            <a:extLst>
              <a:ext uri="{FF2B5EF4-FFF2-40B4-BE49-F238E27FC236}">
                <a16:creationId xmlns:a16="http://schemas.microsoft.com/office/drawing/2014/main" id="{D0E22C14-217B-44E8-878D-2A971B94F707}"/>
              </a:ext>
            </a:extLst>
          </p:cNvPr>
          <p:cNvSpPr/>
          <p:nvPr/>
        </p:nvSpPr>
        <p:spPr>
          <a:xfrm>
            <a:off x="2968283" y="2447778"/>
            <a:ext cx="2117437" cy="4079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6A5A278-6820-4F50-A5BE-E0D3613E2E45}"/>
              </a:ext>
            </a:extLst>
          </p:cNvPr>
          <p:cNvSpPr/>
          <p:nvPr/>
        </p:nvSpPr>
        <p:spPr>
          <a:xfrm>
            <a:off x="1955409" y="5992837"/>
            <a:ext cx="612193" cy="295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4F32F375-90B4-4E85-8CE8-51398A9FF8E2}"/>
              </a:ext>
            </a:extLst>
          </p:cNvPr>
          <p:cNvSpPr txBox="1"/>
          <p:nvPr/>
        </p:nvSpPr>
        <p:spPr>
          <a:xfrm>
            <a:off x="2943539" y="2359365"/>
            <a:ext cx="2117437" cy="553998"/>
          </a:xfrm>
          <a:prstGeom prst="rect">
            <a:avLst/>
          </a:prstGeom>
          <a:noFill/>
        </p:spPr>
        <p:txBody>
          <a:bodyPr wrap="square" rtlCol="0">
            <a:spAutoFit/>
          </a:bodyPr>
          <a:lstStyle/>
          <a:p>
            <a:r>
              <a:rPr lang="en-US" sz="3000" dirty="0">
                <a:solidFill>
                  <a:schemeClr val="bg1"/>
                </a:solidFill>
                <a:latin typeface="Amasis MT Pro Light" panose="020B0604020202020204" pitchFamily="18" charset="0"/>
              </a:rPr>
              <a:t>GENTILE</a:t>
            </a:r>
          </a:p>
        </p:txBody>
      </p:sp>
      <p:sp>
        <p:nvSpPr>
          <p:cNvPr id="12" name="TextBox 11">
            <a:extLst>
              <a:ext uri="{FF2B5EF4-FFF2-40B4-BE49-F238E27FC236}">
                <a16:creationId xmlns:a16="http://schemas.microsoft.com/office/drawing/2014/main" id="{B5F8A081-76B5-4D56-AC1D-24DC3671832B}"/>
              </a:ext>
            </a:extLst>
          </p:cNvPr>
          <p:cNvSpPr txBox="1"/>
          <p:nvPr/>
        </p:nvSpPr>
        <p:spPr>
          <a:xfrm>
            <a:off x="1856935" y="5909714"/>
            <a:ext cx="1086604" cy="461665"/>
          </a:xfrm>
          <a:prstGeom prst="rect">
            <a:avLst/>
          </a:prstGeom>
          <a:noFill/>
        </p:spPr>
        <p:txBody>
          <a:bodyPr wrap="square" rtlCol="0">
            <a:spAutoFit/>
          </a:bodyPr>
          <a:lstStyle/>
          <a:p>
            <a:r>
              <a:rPr lang="en-US" sz="2400" dirty="0">
                <a:solidFill>
                  <a:schemeClr val="bg1"/>
                </a:solidFill>
                <a:latin typeface="Amasis MT Pro" panose="020B0604020202020204" pitchFamily="18" charset="0"/>
              </a:rPr>
              <a:t>18-19</a:t>
            </a:r>
          </a:p>
        </p:txBody>
      </p:sp>
    </p:spTree>
    <p:extLst>
      <p:ext uri="{BB962C8B-B14F-4D97-AF65-F5344CB8AC3E}">
        <p14:creationId xmlns:p14="http://schemas.microsoft.com/office/powerpoint/2010/main" val="2582497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a:t>
            </a:r>
            <a:r>
              <a:rPr lang="en-US" sz="6100" dirty="0" err="1">
                <a:latin typeface="Arial" panose="020B0604020202020204" pitchFamily="34" charset="0"/>
                <a:cs typeface="Arial" panose="020B0604020202020204" pitchFamily="34" charset="0"/>
              </a:rPr>
              <a:t>Pirity</a:t>
            </a:r>
            <a:r>
              <a:rPr lang="en-US" sz="6100" dirty="0">
                <a:latin typeface="Arial" panose="020B0604020202020204" pitchFamily="34" charset="0"/>
                <a:cs typeface="Arial" panose="020B0604020202020204" pitchFamily="34" charset="0"/>
              </a:rPr>
              <a:t>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77500" lnSpcReduction="20000"/>
          </a:bodyPr>
          <a:lstStyle/>
          <a:p>
            <a:pPr marL="1750" indent="0">
              <a:buNone/>
            </a:pPr>
            <a:r>
              <a:rPr lang="en-US" sz="2800" baseline="30000" dirty="0">
                <a:solidFill>
                  <a:srgbClr val="FFFFCC"/>
                </a:solidFill>
                <a:latin typeface="Arial" panose="020B0604020202020204" pitchFamily="34" charset="0"/>
                <a:cs typeface="Arial" panose="020B0604020202020204" pitchFamily="34" charset="0"/>
              </a:rPr>
              <a:t>18 </a:t>
            </a:r>
            <a:r>
              <a:rPr lang="en-US" sz="2800" dirty="0">
                <a:solidFill>
                  <a:srgbClr val="FFFFCC"/>
                </a:solidFill>
                <a:latin typeface="Arial" panose="020B0604020202020204" pitchFamily="34" charset="0"/>
                <a:cs typeface="Arial" panose="020B0604020202020204" pitchFamily="34" charset="0"/>
              </a:rPr>
              <a:t>having their understanding darkened, being alienated from the life of God, because of the </a:t>
            </a:r>
            <a:r>
              <a:rPr lang="en-US" sz="2800" dirty="0">
                <a:solidFill>
                  <a:srgbClr val="FFFFCC"/>
                </a:solidFill>
                <a:highlight>
                  <a:srgbClr val="FF0000"/>
                </a:highlight>
                <a:latin typeface="Arial" panose="020B0604020202020204" pitchFamily="34" charset="0"/>
                <a:cs typeface="Arial" panose="020B0604020202020204" pitchFamily="34" charset="0"/>
              </a:rPr>
              <a:t>ignorance that is in them, because of the blindness of their heart;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r>
              <a:rPr lang="en-US" sz="2800" baseline="30000" dirty="0">
                <a:solidFill>
                  <a:srgbClr val="FFFFCC"/>
                </a:solidFill>
                <a:latin typeface="Arial" panose="020B0604020202020204" pitchFamily="34" charset="0"/>
                <a:cs typeface="Arial" panose="020B0604020202020204" pitchFamily="34" charset="0"/>
              </a:rPr>
              <a:t>19 </a:t>
            </a:r>
            <a:r>
              <a:rPr lang="en-US" sz="2800" dirty="0">
                <a:solidFill>
                  <a:srgbClr val="FFFFCC"/>
                </a:solidFill>
                <a:latin typeface="Arial" panose="020B0604020202020204" pitchFamily="34" charset="0"/>
                <a:cs typeface="Arial" panose="020B0604020202020204" pitchFamily="34" charset="0"/>
              </a:rPr>
              <a:t>who, being past feeling, have given themselves over to lewdness, to work all uncleanness with greediness.</a:t>
            </a: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8DE3405B-E672-4144-963B-D048C5FFF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843200"/>
            <a:ext cx="5085721" cy="4625611"/>
          </a:xfrm>
          <a:prstGeom prst="rect">
            <a:avLst/>
          </a:prstGeom>
        </p:spPr>
      </p:pic>
      <p:sp>
        <p:nvSpPr>
          <p:cNvPr id="7" name="Rectangle 6">
            <a:extLst>
              <a:ext uri="{FF2B5EF4-FFF2-40B4-BE49-F238E27FC236}">
                <a16:creationId xmlns:a16="http://schemas.microsoft.com/office/drawing/2014/main" id="{D0E22C14-217B-44E8-878D-2A971B94F707}"/>
              </a:ext>
            </a:extLst>
          </p:cNvPr>
          <p:cNvSpPr/>
          <p:nvPr/>
        </p:nvSpPr>
        <p:spPr>
          <a:xfrm>
            <a:off x="2968283" y="2447778"/>
            <a:ext cx="2117437" cy="4079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6A5A278-6820-4F50-A5BE-E0D3613E2E45}"/>
              </a:ext>
            </a:extLst>
          </p:cNvPr>
          <p:cNvSpPr/>
          <p:nvPr/>
        </p:nvSpPr>
        <p:spPr>
          <a:xfrm>
            <a:off x="1955409" y="5992837"/>
            <a:ext cx="612193" cy="295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4F32F375-90B4-4E85-8CE8-51398A9FF8E2}"/>
              </a:ext>
            </a:extLst>
          </p:cNvPr>
          <p:cNvSpPr txBox="1"/>
          <p:nvPr/>
        </p:nvSpPr>
        <p:spPr>
          <a:xfrm>
            <a:off x="2943539" y="2359365"/>
            <a:ext cx="2117437" cy="553998"/>
          </a:xfrm>
          <a:prstGeom prst="rect">
            <a:avLst/>
          </a:prstGeom>
          <a:noFill/>
        </p:spPr>
        <p:txBody>
          <a:bodyPr wrap="square" rtlCol="0">
            <a:spAutoFit/>
          </a:bodyPr>
          <a:lstStyle/>
          <a:p>
            <a:r>
              <a:rPr lang="en-US" sz="3000" dirty="0">
                <a:solidFill>
                  <a:schemeClr val="bg1"/>
                </a:solidFill>
                <a:latin typeface="Amasis MT Pro Light" panose="020B0604020202020204" pitchFamily="18" charset="0"/>
              </a:rPr>
              <a:t>GENTILE</a:t>
            </a:r>
          </a:p>
        </p:txBody>
      </p:sp>
      <p:sp>
        <p:nvSpPr>
          <p:cNvPr id="12" name="TextBox 11">
            <a:extLst>
              <a:ext uri="{FF2B5EF4-FFF2-40B4-BE49-F238E27FC236}">
                <a16:creationId xmlns:a16="http://schemas.microsoft.com/office/drawing/2014/main" id="{B5F8A081-76B5-4D56-AC1D-24DC3671832B}"/>
              </a:ext>
            </a:extLst>
          </p:cNvPr>
          <p:cNvSpPr txBox="1"/>
          <p:nvPr/>
        </p:nvSpPr>
        <p:spPr>
          <a:xfrm>
            <a:off x="1856935" y="5909714"/>
            <a:ext cx="1086604" cy="461665"/>
          </a:xfrm>
          <a:prstGeom prst="rect">
            <a:avLst/>
          </a:prstGeom>
          <a:noFill/>
        </p:spPr>
        <p:txBody>
          <a:bodyPr wrap="square" rtlCol="0">
            <a:spAutoFit/>
          </a:bodyPr>
          <a:lstStyle/>
          <a:p>
            <a:r>
              <a:rPr lang="en-US" sz="2400" dirty="0">
                <a:solidFill>
                  <a:schemeClr val="bg1"/>
                </a:solidFill>
                <a:latin typeface="Amasis MT Pro" panose="020B0604020202020204" pitchFamily="18" charset="0"/>
              </a:rPr>
              <a:t>18-19</a:t>
            </a:r>
          </a:p>
        </p:txBody>
      </p:sp>
    </p:spTree>
    <p:extLst>
      <p:ext uri="{BB962C8B-B14F-4D97-AF65-F5344CB8AC3E}">
        <p14:creationId xmlns:p14="http://schemas.microsoft.com/office/powerpoint/2010/main" val="85568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77500" lnSpcReduction="20000"/>
          </a:bodyPr>
          <a:lstStyle/>
          <a:p>
            <a:pPr marL="1750" indent="0">
              <a:buNone/>
            </a:pPr>
            <a:r>
              <a:rPr lang="en-US" sz="2800" baseline="30000" dirty="0">
                <a:solidFill>
                  <a:srgbClr val="FFFFCC"/>
                </a:solidFill>
                <a:latin typeface="Arial" panose="020B0604020202020204" pitchFamily="34" charset="0"/>
                <a:cs typeface="Arial" panose="020B0604020202020204" pitchFamily="34" charset="0"/>
              </a:rPr>
              <a:t>18 </a:t>
            </a:r>
            <a:r>
              <a:rPr lang="en-US" sz="2800" dirty="0">
                <a:solidFill>
                  <a:srgbClr val="FFFFCC"/>
                </a:solidFill>
                <a:latin typeface="Arial" panose="020B0604020202020204" pitchFamily="34" charset="0"/>
                <a:cs typeface="Arial" panose="020B0604020202020204" pitchFamily="34" charset="0"/>
              </a:rPr>
              <a:t>having their understanding darkened, being alienated from the life of God, because of the ignorance that is in them, because of the blindness of their heart;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r>
              <a:rPr lang="en-US" sz="2800" baseline="30000" dirty="0">
                <a:solidFill>
                  <a:srgbClr val="FFFFCC"/>
                </a:solidFill>
                <a:latin typeface="Arial" panose="020B0604020202020204" pitchFamily="34" charset="0"/>
                <a:cs typeface="Arial" panose="020B0604020202020204" pitchFamily="34" charset="0"/>
              </a:rPr>
              <a:t>19 </a:t>
            </a:r>
            <a:r>
              <a:rPr lang="en-US" sz="2800" dirty="0">
                <a:solidFill>
                  <a:srgbClr val="FFFFCC"/>
                </a:solidFill>
                <a:highlight>
                  <a:srgbClr val="FF0000"/>
                </a:highlight>
                <a:latin typeface="Arial" panose="020B0604020202020204" pitchFamily="34" charset="0"/>
                <a:cs typeface="Arial" panose="020B0604020202020204" pitchFamily="34" charset="0"/>
              </a:rPr>
              <a:t>who, being past feeling</a:t>
            </a:r>
            <a:r>
              <a:rPr lang="en-US" sz="2800" dirty="0">
                <a:solidFill>
                  <a:srgbClr val="FFFFCC"/>
                </a:solidFill>
                <a:latin typeface="Arial" panose="020B0604020202020204" pitchFamily="34" charset="0"/>
                <a:cs typeface="Arial" panose="020B0604020202020204" pitchFamily="34" charset="0"/>
              </a:rPr>
              <a:t>, have given themselves over to lewdness, to work all uncleanness with greediness.</a:t>
            </a: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8DE3405B-E672-4144-963B-D048C5FFF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843200"/>
            <a:ext cx="5085721" cy="4625611"/>
          </a:xfrm>
          <a:prstGeom prst="rect">
            <a:avLst/>
          </a:prstGeom>
        </p:spPr>
      </p:pic>
      <p:sp>
        <p:nvSpPr>
          <p:cNvPr id="7" name="Rectangle 6">
            <a:extLst>
              <a:ext uri="{FF2B5EF4-FFF2-40B4-BE49-F238E27FC236}">
                <a16:creationId xmlns:a16="http://schemas.microsoft.com/office/drawing/2014/main" id="{D0E22C14-217B-44E8-878D-2A971B94F707}"/>
              </a:ext>
            </a:extLst>
          </p:cNvPr>
          <p:cNvSpPr/>
          <p:nvPr/>
        </p:nvSpPr>
        <p:spPr>
          <a:xfrm>
            <a:off x="2968283" y="2447778"/>
            <a:ext cx="2117437" cy="4079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6A5A278-6820-4F50-A5BE-E0D3613E2E45}"/>
              </a:ext>
            </a:extLst>
          </p:cNvPr>
          <p:cNvSpPr/>
          <p:nvPr/>
        </p:nvSpPr>
        <p:spPr>
          <a:xfrm>
            <a:off x="1955409" y="5992837"/>
            <a:ext cx="612193" cy="295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4F32F375-90B4-4E85-8CE8-51398A9FF8E2}"/>
              </a:ext>
            </a:extLst>
          </p:cNvPr>
          <p:cNvSpPr txBox="1"/>
          <p:nvPr/>
        </p:nvSpPr>
        <p:spPr>
          <a:xfrm>
            <a:off x="2943539" y="2359365"/>
            <a:ext cx="2117437" cy="553998"/>
          </a:xfrm>
          <a:prstGeom prst="rect">
            <a:avLst/>
          </a:prstGeom>
          <a:noFill/>
        </p:spPr>
        <p:txBody>
          <a:bodyPr wrap="square" rtlCol="0">
            <a:spAutoFit/>
          </a:bodyPr>
          <a:lstStyle/>
          <a:p>
            <a:r>
              <a:rPr lang="en-US" sz="3000" dirty="0">
                <a:solidFill>
                  <a:schemeClr val="bg1"/>
                </a:solidFill>
                <a:latin typeface="Amasis MT Pro Light" panose="020B0604020202020204" pitchFamily="18" charset="0"/>
              </a:rPr>
              <a:t>GENTILE</a:t>
            </a:r>
          </a:p>
        </p:txBody>
      </p:sp>
      <p:sp>
        <p:nvSpPr>
          <p:cNvPr id="12" name="TextBox 11">
            <a:extLst>
              <a:ext uri="{FF2B5EF4-FFF2-40B4-BE49-F238E27FC236}">
                <a16:creationId xmlns:a16="http://schemas.microsoft.com/office/drawing/2014/main" id="{B5F8A081-76B5-4D56-AC1D-24DC3671832B}"/>
              </a:ext>
            </a:extLst>
          </p:cNvPr>
          <p:cNvSpPr txBox="1"/>
          <p:nvPr/>
        </p:nvSpPr>
        <p:spPr>
          <a:xfrm>
            <a:off x="1856935" y="5909714"/>
            <a:ext cx="1086604" cy="461665"/>
          </a:xfrm>
          <a:prstGeom prst="rect">
            <a:avLst/>
          </a:prstGeom>
          <a:noFill/>
        </p:spPr>
        <p:txBody>
          <a:bodyPr wrap="square" rtlCol="0">
            <a:spAutoFit/>
          </a:bodyPr>
          <a:lstStyle/>
          <a:p>
            <a:r>
              <a:rPr lang="en-US" sz="2400" dirty="0">
                <a:solidFill>
                  <a:schemeClr val="bg1"/>
                </a:solidFill>
                <a:latin typeface="Amasis MT Pro" panose="020B0604020202020204" pitchFamily="18" charset="0"/>
              </a:rPr>
              <a:t>18-19</a:t>
            </a:r>
          </a:p>
        </p:txBody>
      </p:sp>
    </p:spTree>
    <p:extLst>
      <p:ext uri="{BB962C8B-B14F-4D97-AF65-F5344CB8AC3E}">
        <p14:creationId xmlns:p14="http://schemas.microsoft.com/office/powerpoint/2010/main" val="273234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77500" lnSpcReduction="20000"/>
          </a:bodyPr>
          <a:lstStyle/>
          <a:p>
            <a:pPr marL="1750" indent="0">
              <a:buNone/>
            </a:pPr>
            <a:r>
              <a:rPr lang="en-US" sz="2800" baseline="30000" dirty="0">
                <a:solidFill>
                  <a:srgbClr val="FFFFCC"/>
                </a:solidFill>
                <a:latin typeface="Arial" panose="020B0604020202020204" pitchFamily="34" charset="0"/>
                <a:cs typeface="Arial" panose="020B0604020202020204" pitchFamily="34" charset="0"/>
              </a:rPr>
              <a:t>18 </a:t>
            </a:r>
            <a:r>
              <a:rPr lang="en-US" sz="2800" dirty="0">
                <a:solidFill>
                  <a:srgbClr val="FFFFCC"/>
                </a:solidFill>
                <a:latin typeface="Arial" panose="020B0604020202020204" pitchFamily="34" charset="0"/>
                <a:cs typeface="Arial" panose="020B0604020202020204" pitchFamily="34" charset="0"/>
              </a:rPr>
              <a:t>having their understanding darkened, being alienated from the life of God, because of the ignorance that is in them, because of the blindness of their heart;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r>
              <a:rPr lang="en-US" sz="2800" baseline="30000" dirty="0">
                <a:solidFill>
                  <a:srgbClr val="FFFFCC"/>
                </a:solidFill>
                <a:latin typeface="Arial" panose="020B0604020202020204" pitchFamily="34" charset="0"/>
                <a:cs typeface="Arial" panose="020B0604020202020204" pitchFamily="34" charset="0"/>
              </a:rPr>
              <a:t>19 </a:t>
            </a:r>
            <a:r>
              <a:rPr lang="en-US" sz="2800" dirty="0">
                <a:solidFill>
                  <a:srgbClr val="FFFFCC"/>
                </a:solidFill>
                <a:latin typeface="Arial" panose="020B0604020202020204" pitchFamily="34" charset="0"/>
                <a:cs typeface="Arial" panose="020B0604020202020204" pitchFamily="34" charset="0"/>
              </a:rPr>
              <a:t>who, being past feeling, </a:t>
            </a:r>
            <a:r>
              <a:rPr lang="en-US" sz="2800" dirty="0">
                <a:solidFill>
                  <a:srgbClr val="FFFFCC"/>
                </a:solidFill>
                <a:highlight>
                  <a:srgbClr val="FF0000"/>
                </a:highlight>
                <a:latin typeface="Arial" panose="020B0604020202020204" pitchFamily="34" charset="0"/>
                <a:cs typeface="Arial" panose="020B0604020202020204" pitchFamily="34" charset="0"/>
              </a:rPr>
              <a:t>have given themselves over to lewdness</a:t>
            </a:r>
            <a:r>
              <a:rPr lang="en-US" sz="2800" dirty="0">
                <a:solidFill>
                  <a:srgbClr val="FFFFCC"/>
                </a:solidFill>
                <a:latin typeface="Arial" panose="020B0604020202020204" pitchFamily="34" charset="0"/>
                <a:cs typeface="Arial" panose="020B0604020202020204" pitchFamily="34" charset="0"/>
              </a:rPr>
              <a:t>, to work all uncleanness with greediness.</a:t>
            </a: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8DE3405B-E672-4144-963B-D048C5FFF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843200"/>
            <a:ext cx="5085721" cy="4625611"/>
          </a:xfrm>
          <a:prstGeom prst="rect">
            <a:avLst/>
          </a:prstGeom>
        </p:spPr>
      </p:pic>
      <p:sp>
        <p:nvSpPr>
          <p:cNvPr id="7" name="Rectangle 6">
            <a:extLst>
              <a:ext uri="{FF2B5EF4-FFF2-40B4-BE49-F238E27FC236}">
                <a16:creationId xmlns:a16="http://schemas.microsoft.com/office/drawing/2014/main" id="{D0E22C14-217B-44E8-878D-2A971B94F707}"/>
              </a:ext>
            </a:extLst>
          </p:cNvPr>
          <p:cNvSpPr/>
          <p:nvPr/>
        </p:nvSpPr>
        <p:spPr>
          <a:xfrm>
            <a:off x="2968283" y="2447778"/>
            <a:ext cx="2117437" cy="4079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6A5A278-6820-4F50-A5BE-E0D3613E2E45}"/>
              </a:ext>
            </a:extLst>
          </p:cNvPr>
          <p:cNvSpPr/>
          <p:nvPr/>
        </p:nvSpPr>
        <p:spPr>
          <a:xfrm>
            <a:off x="1955409" y="5992837"/>
            <a:ext cx="612193" cy="295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4F32F375-90B4-4E85-8CE8-51398A9FF8E2}"/>
              </a:ext>
            </a:extLst>
          </p:cNvPr>
          <p:cNvSpPr txBox="1"/>
          <p:nvPr/>
        </p:nvSpPr>
        <p:spPr>
          <a:xfrm>
            <a:off x="2943539" y="2359365"/>
            <a:ext cx="2117437" cy="553998"/>
          </a:xfrm>
          <a:prstGeom prst="rect">
            <a:avLst/>
          </a:prstGeom>
          <a:noFill/>
        </p:spPr>
        <p:txBody>
          <a:bodyPr wrap="square" rtlCol="0">
            <a:spAutoFit/>
          </a:bodyPr>
          <a:lstStyle/>
          <a:p>
            <a:r>
              <a:rPr lang="en-US" sz="3000" dirty="0">
                <a:solidFill>
                  <a:schemeClr val="bg1"/>
                </a:solidFill>
                <a:latin typeface="Amasis MT Pro Light" panose="020B0604020202020204" pitchFamily="18" charset="0"/>
              </a:rPr>
              <a:t>GENTILE</a:t>
            </a:r>
          </a:p>
        </p:txBody>
      </p:sp>
      <p:sp>
        <p:nvSpPr>
          <p:cNvPr id="12" name="TextBox 11">
            <a:extLst>
              <a:ext uri="{FF2B5EF4-FFF2-40B4-BE49-F238E27FC236}">
                <a16:creationId xmlns:a16="http://schemas.microsoft.com/office/drawing/2014/main" id="{B5F8A081-76B5-4D56-AC1D-24DC3671832B}"/>
              </a:ext>
            </a:extLst>
          </p:cNvPr>
          <p:cNvSpPr txBox="1"/>
          <p:nvPr/>
        </p:nvSpPr>
        <p:spPr>
          <a:xfrm>
            <a:off x="1856935" y="5909714"/>
            <a:ext cx="1086604" cy="461665"/>
          </a:xfrm>
          <a:prstGeom prst="rect">
            <a:avLst/>
          </a:prstGeom>
          <a:noFill/>
        </p:spPr>
        <p:txBody>
          <a:bodyPr wrap="square" rtlCol="0">
            <a:spAutoFit/>
          </a:bodyPr>
          <a:lstStyle/>
          <a:p>
            <a:r>
              <a:rPr lang="en-US" sz="2400" dirty="0">
                <a:solidFill>
                  <a:schemeClr val="bg1"/>
                </a:solidFill>
                <a:latin typeface="Amasis MT Pro" panose="020B0604020202020204" pitchFamily="18" charset="0"/>
              </a:rPr>
              <a:t>18-19</a:t>
            </a:r>
          </a:p>
        </p:txBody>
      </p:sp>
    </p:spTree>
    <p:extLst>
      <p:ext uri="{BB962C8B-B14F-4D97-AF65-F5344CB8AC3E}">
        <p14:creationId xmlns:p14="http://schemas.microsoft.com/office/powerpoint/2010/main" val="289347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C40AE45-0F40-4658-AECB-189ADDFFC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6100" dirty="0">
                <a:latin typeface="Arial" panose="020B0604020202020204" pitchFamily="34" charset="0"/>
                <a:cs typeface="Arial" panose="020B0604020202020204" pitchFamily="34" charset="0"/>
              </a:rPr>
              <a:t>Walk in Purity (4:17-21) </a:t>
            </a:r>
          </a:p>
        </p:txBody>
      </p:sp>
      <p:cxnSp>
        <p:nvCxnSpPr>
          <p:cNvPr id="77" name="Straight Connector 76">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7081" y="1943999"/>
            <a:ext cx="4685040" cy="4625613"/>
          </a:xfrm>
        </p:spPr>
        <p:txBody>
          <a:bodyPr>
            <a:normAutofit fontScale="77500" lnSpcReduction="20000"/>
          </a:bodyPr>
          <a:lstStyle/>
          <a:p>
            <a:pPr marL="1750" indent="0">
              <a:buNone/>
            </a:pPr>
            <a:r>
              <a:rPr lang="en-US" sz="2800" baseline="30000" dirty="0">
                <a:solidFill>
                  <a:srgbClr val="FFFFCC"/>
                </a:solidFill>
                <a:latin typeface="Arial" panose="020B0604020202020204" pitchFamily="34" charset="0"/>
                <a:cs typeface="Arial" panose="020B0604020202020204" pitchFamily="34" charset="0"/>
              </a:rPr>
              <a:t>18 </a:t>
            </a:r>
            <a:r>
              <a:rPr lang="en-US" sz="2800" dirty="0">
                <a:solidFill>
                  <a:srgbClr val="FFFFCC"/>
                </a:solidFill>
                <a:latin typeface="Arial" panose="020B0604020202020204" pitchFamily="34" charset="0"/>
                <a:cs typeface="Arial" panose="020B0604020202020204" pitchFamily="34" charset="0"/>
              </a:rPr>
              <a:t>having their understanding darkened, being alienated from the life of God, because of the ignorance that is in them, because of the blindness of their heart; </a:t>
            </a:r>
          </a:p>
          <a:p>
            <a:pPr marL="1750" indent="0">
              <a:buNone/>
            </a:pPr>
            <a:endParaRPr lang="en-US" sz="2800" baseline="30000" dirty="0">
              <a:solidFill>
                <a:srgbClr val="FFFFCC"/>
              </a:solidFill>
              <a:latin typeface="Arial" panose="020B0604020202020204" pitchFamily="34" charset="0"/>
              <a:cs typeface="Arial" panose="020B0604020202020204" pitchFamily="34" charset="0"/>
            </a:endParaRPr>
          </a:p>
          <a:p>
            <a:pPr marL="1750" indent="0">
              <a:buNone/>
            </a:pPr>
            <a:r>
              <a:rPr lang="en-US" sz="2800" baseline="30000" dirty="0">
                <a:solidFill>
                  <a:srgbClr val="FFFFCC"/>
                </a:solidFill>
                <a:latin typeface="Arial" panose="020B0604020202020204" pitchFamily="34" charset="0"/>
                <a:cs typeface="Arial" panose="020B0604020202020204" pitchFamily="34" charset="0"/>
              </a:rPr>
              <a:t>19 </a:t>
            </a:r>
            <a:r>
              <a:rPr lang="en-US" sz="2800" dirty="0">
                <a:solidFill>
                  <a:srgbClr val="FFFFCC"/>
                </a:solidFill>
                <a:latin typeface="Arial" panose="020B0604020202020204" pitchFamily="34" charset="0"/>
                <a:cs typeface="Arial" panose="020B0604020202020204" pitchFamily="34" charset="0"/>
              </a:rPr>
              <a:t>who, being past feeling, have given themselves over to lewdness, </a:t>
            </a:r>
            <a:r>
              <a:rPr lang="en-US" sz="2800" dirty="0">
                <a:solidFill>
                  <a:srgbClr val="FFFFCC"/>
                </a:solidFill>
                <a:highlight>
                  <a:srgbClr val="FF0000"/>
                </a:highlight>
                <a:latin typeface="Arial" panose="020B0604020202020204" pitchFamily="34" charset="0"/>
                <a:cs typeface="Arial" panose="020B0604020202020204" pitchFamily="34" charset="0"/>
              </a:rPr>
              <a:t>to work all uncleanness with greediness</a:t>
            </a:r>
            <a:r>
              <a:rPr lang="en-US" sz="2800" dirty="0">
                <a:solidFill>
                  <a:srgbClr val="FFFFCC"/>
                </a:solidFill>
                <a:latin typeface="Arial" panose="020B0604020202020204" pitchFamily="34" charset="0"/>
                <a:cs typeface="Arial" panose="020B0604020202020204" pitchFamily="34" charset="0"/>
              </a:rPr>
              <a:t>.</a:t>
            </a:r>
          </a:p>
          <a:p>
            <a:endParaRPr lang="en-US" sz="2800" b="1" dirty="0">
              <a:solidFill>
                <a:srgbClr val="F8F8F8"/>
              </a:solidFill>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8DE3405B-E672-4144-963B-D048C5FFF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1843200"/>
            <a:ext cx="5085721" cy="4625611"/>
          </a:xfrm>
          <a:prstGeom prst="rect">
            <a:avLst/>
          </a:prstGeom>
        </p:spPr>
      </p:pic>
      <p:sp>
        <p:nvSpPr>
          <p:cNvPr id="7" name="Rectangle 6">
            <a:extLst>
              <a:ext uri="{FF2B5EF4-FFF2-40B4-BE49-F238E27FC236}">
                <a16:creationId xmlns:a16="http://schemas.microsoft.com/office/drawing/2014/main" id="{D0E22C14-217B-44E8-878D-2A971B94F707}"/>
              </a:ext>
            </a:extLst>
          </p:cNvPr>
          <p:cNvSpPr/>
          <p:nvPr/>
        </p:nvSpPr>
        <p:spPr>
          <a:xfrm>
            <a:off x="2968283" y="2447778"/>
            <a:ext cx="2117437" cy="4079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6A5A278-6820-4F50-A5BE-E0D3613E2E45}"/>
              </a:ext>
            </a:extLst>
          </p:cNvPr>
          <p:cNvSpPr/>
          <p:nvPr/>
        </p:nvSpPr>
        <p:spPr>
          <a:xfrm>
            <a:off x="1955409" y="5992837"/>
            <a:ext cx="612193" cy="295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4F32F375-90B4-4E85-8CE8-51398A9FF8E2}"/>
              </a:ext>
            </a:extLst>
          </p:cNvPr>
          <p:cNvSpPr txBox="1"/>
          <p:nvPr/>
        </p:nvSpPr>
        <p:spPr>
          <a:xfrm>
            <a:off x="2943539" y="2359365"/>
            <a:ext cx="2117437" cy="553998"/>
          </a:xfrm>
          <a:prstGeom prst="rect">
            <a:avLst/>
          </a:prstGeom>
          <a:noFill/>
        </p:spPr>
        <p:txBody>
          <a:bodyPr wrap="square" rtlCol="0">
            <a:spAutoFit/>
          </a:bodyPr>
          <a:lstStyle/>
          <a:p>
            <a:r>
              <a:rPr lang="en-US" sz="3000" dirty="0">
                <a:solidFill>
                  <a:schemeClr val="bg1"/>
                </a:solidFill>
                <a:latin typeface="Amasis MT Pro Light" panose="020B0604020202020204" pitchFamily="18" charset="0"/>
              </a:rPr>
              <a:t>GENTILE</a:t>
            </a:r>
          </a:p>
        </p:txBody>
      </p:sp>
      <p:sp>
        <p:nvSpPr>
          <p:cNvPr id="12" name="TextBox 11">
            <a:extLst>
              <a:ext uri="{FF2B5EF4-FFF2-40B4-BE49-F238E27FC236}">
                <a16:creationId xmlns:a16="http://schemas.microsoft.com/office/drawing/2014/main" id="{B5F8A081-76B5-4D56-AC1D-24DC3671832B}"/>
              </a:ext>
            </a:extLst>
          </p:cNvPr>
          <p:cNvSpPr txBox="1"/>
          <p:nvPr/>
        </p:nvSpPr>
        <p:spPr>
          <a:xfrm>
            <a:off x="1856935" y="5909714"/>
            <a:ext cx="1086604" cy="461665"/>
          </a:xfrm>
          <a:prstGeom prst="rect">
            <a:avLst/>
          </a:prstGeom>
          <a:noFill/>
        </p:spPr>
        <p:txBody>
          <a:bodyPr wrap="square" rtlCol="0">
            <a:spAutoFit/>
          </a:bodyPr>
          <a:lstStyle/>
          <a:p>
            <a:r>
              <a:rPr lang="en-US" sz="2400" dirty="0">
                <a:solidFill>
                  <a:schemeClr val="bg1"/>
                </a:solidFill>
                <a:latin typeface="Amasis MT Pro" panose="020B0604020202020204" pitchFamily="18" charset="0"/>
              </a:rPr>
              <a:t>18-19</a:t>
            </a:r>
          </a:p>
        </p:txBody>
      </p:sp>
    </p:spTree>
    <p:extLst>
      <p:ext uri="{BB962C8B-B14F-4D97-AF65-F5344CB8AC3E}">
        <p14:creationId xmlns:p14="http://schemas.microsoft.com/office/powerpoint/2010/main" val="2116917590"/>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6528</TotalTime>
  <Words>1319</Words>
  <Application>Microsoft Office PowerPoint</Application>
  <PresentationFormat>Custom</PresentationFormat>
  <Paragraphs>116</Paragraphs>
  <Slides>14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Amasis MT Pro</vt:lpstr>
      <vt:lpstr>Amasis MT Pro Light</vt:lpstr>
      <vt:lpstr>Arial</vt:lpstr>
      <vt:lpstr>Calibri</vt:lpstr>
      <vt:lpstr>Calibri Light</vt:lpstr>
      <vt:lpstr>Source Sans Pro</vt:lpstr>
      <vt:lpstr>Source Sans Pro Light</vt:lpstr>
      <vt:lpstr>ThinLineVTI</vt:lpstr>
      <vt:lpstr>Walk together     in Purity</vt:lpstr>
      <vt:lpstr>Introduction</vt:lpstr>
      <vt:lpstr>Walk in Purity (4:17-21) </vt:lpstr>
      <vt:lpstr>Walk in Purity (4:17-21) </vt:lpstr>
      <vt:lpstr>Walk in Purity (4:17-21) </vt:lpstr>
      <vt:lpstr>Walk in Pirity (4:17-21) </vt:lpstr>
      <vt:lpstr>Walk in Purity (4:17-21) </vt:lpstr>
      <vt:lpstr>Walk in Purity (4:17-21) </vt:lpstr>
      <vt:lpstr>Walk in Purity (4:17-21) </vt:lpstr>
      <vt:lpstr>Walk in Purity (4:17-21) </vt:lpstr>
      <vt:lpstr>Walk in Purity (4:17-21) </vt:lpstr>
      <vt:lpstr>Walk in Purity (4:17-21) </vt:lpstr>
      <vt:lpstr>Walk in Purity (4:17-21) </vt:lpstr>
      <vt:lpstr>Walk in Purity (4:17-21)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70</cp:revision>
  <dcterms:created xsi:type="dcterms:W3CDTF">2021-10-07T01:39:58Z</dcterms:created>
  <dcterms:modified xsi:type="dcterms:W3CDTF">2022-02-11T21:15:26Z</dcterms:modified>
</cp:coreProperties>
</file>