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5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120" y="516"/>
      </p:cViewPr>
      <p:guideLst/>
    </p:cSldViewPr>
  </p:slideViewPr>
  <p:outlineViewPr>
    <p:cViewPr>
      <p:scale>
        <a:sx n="33" d="100"/>
        <a:sy n="33" d="100"/>
      </p:scale>
      <p:origin x="0" y="-1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10:46 – 52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51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425690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51 </a:t>
            </a:r>
            <a:r>
              <a:rPr lang="en-US" sz="2200" dirty="0"/>
              <a:t>So Jesus answered and said to him, “What do you want Me to do for you?”</a:t>
            </a:r>
          </a:p>
          <a:p>
            <a:pPr lvl="1"/>
            <a:r>
              <a:rPr lang="en-US" dirty="0"/>
              <a:t>Jesus asks Bartimaeus very directly what he would have done for him</a:t>
            </a:r>
          </a:p>
          <a:p>
            <a:pPr lvl="1"/>
            <a:r>
              <a:rPr lang="en-US" dirty="0"/>
              <a:t>Bartimaeus has previously requested Jesus “Have mercy on me”</a:t>
            </a:r>
          </a:p>
          <a:p>
            <a:pPr lvl="1"/>
            <a:r>
              <a:rPr lang="en-US" dirty="0"/>
              <a:t>Note the somewhat broad description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412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51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425690"/>
          </a:xfrm>
        </p:spPr>
        <p:txBody>
          <a:bodyPr>
            <a:normAutofit/>
          </a:bodyPr>
          <a:lstStyle/>
          <a:p>
            <a:r>
              <a:rPr lang="en-US" sz="2200" dirty="0"/>
              <a:t>“The blind man said to Him, “</a:t>
            </a:r>
            <a:r>
              <a:rPr lang="en-US" sz="2200" dirty="0" err="1"/>
              <a:t>Rabboni</a:t>
            </a:r>
            <a:r>
              <a:rPr lang="en-US" sz="2200" dirty="0"/>
              <a:t>, that I may receive my sight.”</a:t>
            </a:r>
          </a:p>
          <a:p>
            <a:pPr lvl="1"/>
            <a:r>
              <a:rPr lang="en-US" dirty="0" err="1"/>
              <a:t>Raobbni</a:t>
            </a:r>
            <a:r>
              <a:rPr lang="en-US" dirty="0"/>
              <a:t>: a term of respect basically meaning “My Lord” or “My Master”</a:t>
            </a:r>
          </a:p>
          <a:p>
            <a:pPr lvl="1"/>
            <a:r>
              <a:rPr lang="en-US" dirty="0"/>
              <a:t>Bartimaeus now moves from a very broad request (have mercy) to a very specific request (receive my sight)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0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52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425690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52 </a:t>
            </a:r>
            <a:r>
              <a:rPr lang="en-US" sz="2200" dirty="0"/>
              <a:t>Then Jesus said to him, “Go your way; your faith has made you well.”</a:t>
            </a:r>
          </a:p>
          <a:p>
            <a:pPr lvl="1"/>
            <a:r>
              <a:rPr lang="en-US" sz="1800" dirty="0"/>
              <a:t>Faith caused him cry out to Jesus</a:t>
            </a:r>
          </a:p>
          <a:p>
            <a:pPr lvl="1"/>
            <a:r>
              <a:rPr lang="en-US" sz="1800" dirty="0"/>
              <a:t>Faith enabled him to recognize Jesus as “Son of David”</a:t>
            </a:r>
          </a:p>
          <a:p>
            <a:pPr lvl="1"/>
            <a:r>
              <a:rPr lang="en-US" sz="1800" dirty="0"/>
              <a:t>Faith caused him to act in humility with his request</a:t>
            </a:r>
          </a:p>
          <a:p>
            <a:pPr lvl="1"/>
            <a:r>
              <a:rPr lang="en-US" sz="1800" dirty="0"/>
              <a:t>Faith cause him to submit to Jesus</a:t>
            </a:r>
          </a:p>
          <a:p>
            <a:pPr lvl="1"/>
            <a:r>
              <a:rPr lang="en-US" sz="1800" dirty="0"/>
              <a:t>Faith allowed him to specify his need</a:t>
            </a:r>
          </a:p>
        </p:txBody>
      </p:sp>
    </p:spTree>
    <p:extLst>
      <p:ext uri="{BB962C8B-B14F-4D97-AF65-F5344CB8AC3E}">
        <p14:creationId xmlns:p14="http://schemas.microsoft.com/office/powerpoint/2010/main" val="25117488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52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425690"/>
          </a:xfrm>
        </p:spPr>
        <p:txBody>
          <a:bodyPr>
            <a:noAutofit/>
          </a:bodyPr>
          <a:lstStyle/>
          <a:p>
            <a:r>
              <a:rPr lang="en-US" sz="2200" dirty="0"/>
              <a:t>“And immediately he received his sight and followed Jesus on the road.”</a:t>
            </a:r>
          </a:p>
          <a:p>
            <a:pPr lvl="1"/>
            <a:r>
              <a:rPr lang="en-US" dirty="0"/>
              <a:t>Note the healing was immediate</a:t>
            </a:r>
          </a:p>
          <a:p>
            <a:pPr lvl="1"/>
            <a:r>
              <a:rPr lang="en-US" dirty="0"/>
              <a:t>Bartimaeus did not have to wait any length of time for his healing</a:t>
            </a:r>
          </a:p>
          <a:p>
            <a:pPr lvl="1"/>
            <a:r>
              <a:rPr lang="en-US" dirty="0"/>
              <a:t>Bartimaeus shows his thankfulness to Jesus following Him on the road</a:t>
            </a:r>
          </a:p>
          <a:p>
            <a:pPr lvl="1"/>
            <a:r>
              <a:rPr lang="en-US" dirty="0"/>
              <a:t>Bartimaeus knew he had been blessed and responded appropriately</a:t>
            </a:r>
          </a:p>
        </p:txBody>
      </p:sp>
    </p:spTree>
    <p:extLst>
      <p:ext uri="{BB962C8B-B14F-4D97-AF65-F5344CB8AC3E}">
        <p14:creationId xmlns:p14="http://schemas.microsoft.com/office/powerpoint/2010/main" val="248736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46 </a:t>
            </a:r>
            <a:r>
              <a:rPr lang="en-US" dirty="0"/>
              <a:t>Now they came to Jericho….”</a:t>
            </a:r>
          </a:p>
          <a:p>
            <a:pPr lvl="1"/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“Jericho” was 5 miles west of the Jordan and about 18 miles’ northeast of Jerusalem. </a:t>
            </a:r>
          </a:p>
          <a:p>
            <a:pPr lvl="1"/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route from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Perea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Jerusalem passed through it. This is the only recorded visit of Jesus to Jericho.</a:t>
            </a:r>
            <a:endParaRPr lang="en-US" sz="22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88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…</a:t>
            </a:r>
            <a:r>
              <a:rPr lang="en-US" dirty="0"/>
              <a:t>As He went out of Jericho with His disciples and a great multitude,”</a:t>
            </a:r>
          </a:p>
          <a:p>
            <a:pPr lvl="1"/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Jesus is travelling with the 12 apostles</a:t>
            </a:r>
          </a:p>
          <a:p>
            <a:pPr lvl="1"/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crowd may include many on their way to Jerusalem for the Passover</a:t>
            </a:r>
          </a:p>
          <a:p>
            <a:pPr lvl="1"/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may also simply include those who have heard of the great things Jesus has done and want to see Him for themselves.</a:t>
            </a:r>
            <a:endParaRPr lang="en-US" sz="22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5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…</a:t>
            </a:r>
            <a:r>
              <a:rPr lang="en-US" dirty="0"/>
              <a:t>blind Bartimaeus, the son of Timaeus, sat by the road begging.”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This is one of the very rare instances where Mark records the name of the one healed</a:t>
            </a: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Beggars often sat along the road near big cities because that is how the could come into contact with the most people</a:t>
            </a: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Begging was the only way for the blind to make a living</a:t>
            </a:r>
            <a:endParaRPr lang="en-US" sz="22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1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“</a:t>
            </a:r>
            <a:r>
              <a:rPr lang="en-US" sz="2600" baseline="30000" dirty="0"/>
              <a:t>47 </a:t>
            </a:r>
            <a:r>
              <a:rPr lang="en-US" sz="2600" dirty="0"/>
              <a:t>And when he heard that it was Jesus of Nazareth, he began to cry out and say, “Jesus, Son of David, have mercy on me!”</a:t>
            </a:r>
            <a:endParaRPr lang="en-US" sz="2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Blind Bartimaeus had heard of Jesus of Nazareth and knew He could help him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“Son of David” is common tile used to describe the Messiah and show his bloodline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“Have mercy on me”</a:t>
            </a:r>
          </a:p>
          <a:p>
            <a:pPr lvl="1"/>
            <a:endParaRPr lang="en-US" sz="22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971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7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48 </a:t>
            </a:r>
            <a:r>
              <a:rPr lang="en-US" sz="2200" dirty="0"/>
              <a:t>Then many warned him to be quiet; but he cried out all the more, “Son of David, have mercy on me!”</a:t>
            </a:r>
          </a:p>
          <a:p>
            <a:pPr lvl="1"/>
            <a:r>
              <a:rPr lang="en-US" dirty="0"/>
              <a:t>Many in the crowd tried toe quiet him </a:t>
            </a:r>
            <a:r>
              <a:rPr lang="en-US"/>
              <a:t>down but </a:t>
            </a:r>
            <a:r>
              <a:rPr lang="en-US" dirty="0"/>
              <a:t>he would not be silenced</a:t>
            </a:r>
          </a:p>
          <a:p>
            <a:pPr lvl="1"/>
            <a:r>
              <a:rPr lang="en-US" dirty="0"/>
              <a:t>Instead he continues to cry out all the more recognizing who Jesus is and what He can do for Him</a:t>
            </a:r>
          </a:p>
          <a:p>
            <a:pPr lvl="1"/>
            <a:r>
              <a:rPr lang="en-US" dirty="0"/>
              <a:t>Again we see the phrase “Have mercy on me!”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458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7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49 </a:t>
            </a:r>
            <a:r>
              <a:rPr lang="en-US" sz="2200" dirty="0"/>
              <a:t>So Jesus stood still and commanded him to be called…”</a:t>
            </a:r>
          </a:p>
          <a:p>
            <a:pPr lvl="1"/>
            <a:r>
              <a:rPr lang="en-US" dirty="0"/>
              <a:t>In the midst of everything happening Jesus stops and commands Bartimaeus be called</a:t>
            </a:r>
          </a:p>
          <a:p>
            <a:pPr lvl="1"/>
            <a:r>
              <a:rPr lang="en-US" dirty="0"/>
              <a:t>Jesus does not call for him directly but tells others to call for Him</a:t>
            </a:r>
          </a:p>
          <a:p>
            <a:pPr lvl="1"/>
            <a:r>
              <a:rPr lang="en-US" dirty="0"/>
              <a:t>He wants the crowd to stop hindering and start helping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403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7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“…Then they called the blind man, saying to him, “Be of good cheer. Rise, He is calling you.”</a:t>
            </a:r>
          </a:p>
          <a:p>
            <a:pPr lvl="1"/>
            <a:r>
              <a:rPr lang="en-US" dirty="0"/>
              <a:t>We see here the people react quickly in following the words of Jesus</a:t>
            </a:r>
          </a:p>
          <a:p>
            <a:pPr lvl="1"/>
            <a:r>
              <a:rPr lang="en-US" dirty="0"/>
              <a:t>They kind of change their toon now as instead of rebuking him they are telling to “be of good cheer”</a:t>
            </a:r>
          </a:p>
          <a:p>
            <a:pPr lvl="1"/>
            <a:r>
              <a:rPr lang="en-US" dirty="0"/>
              <a:t>They recognize Jesus has heard and is responding to the request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8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4256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50 </a:t>
            </a:r>
            <a:r>
              <a:rPr lang="en-US" dirty="0"/>
              <a:t>And throwing aside his garment, he rose and came to Jesus.”</a:t>
            </a:r>
          </a:p>
          <a:p>
            <a:pPr lvl="1"/>
            <a:r>
              <a:rPr lang="en-US" dirty="0"/>
              <a:t>Bartimaeus wastes not time in coming to Jesus</a:t>
            </a:r>
          </a:p>
          <a:p>
            <a:pPr lvl="1"/>
            <a:r>
              <a:rPr lang="en-US" dirty="0"/>
              <a:t>He moves so quickly that he throws his cloak aside so it does not hinder him from getting to Jesus</a:t>
            </a:r>
          </a:p>
          <a:p>
            <a:pPr lvl="1"/>
            <a:r>
              <a:rPr lang="en-US" dirty="0"/>
              <a:t>Cloaks were especially important to beggars as often to could be all they possessed and they were often used to catch and hold the coins tossed to them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633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757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PowerPoint Presentation</vt:lpstr>
      <vt:lpstr>Verse 46</vt:lpstr>
      <vt:lpstr>Verse 46</vt:lpstr>
      <vt:lpstr>Verse 46</vt:lpstr>
      <vt:lpstr>Verse 47</vt:lpstr>
      <vt:lpstr>Verse 48</vt:lpstr>
      <vt:lpstr>Verse 49</vt:lpstr>
      <vt:lpstr>Verse 49</vt:lpstr>
      <vt:lpstr>Verse 50</vt:lpstr>
      <vt:lpstr>Verse 51</vt:lpstr>
      <vt:lpstr>Verse 51</vt:lpstr>
      <vt:lpstr>Verse 52</vt:lpstr>
      <vt:lpstr>Verse 52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210</cp:revision>
  <dcterms:created xsi:type="dcterms:W3CDTF">2020-11-10T04:37:52Z</dcterms:created>
  <dcterms:modified xsi:type="dcterms:W3CDTF">2021-05-05T23:19:04Z</dcterms:modified>
</cp:coreProperties>
</file>