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1"/>
  </p:notesMasterIdLst>
  <p:sldIdLst>
    <p:sldId id="258" r:id="rId2"/>
    <p:sldId id="261" r:id="rId3"/>
    <p:sldId id="263" r:id="rId4"/>
    <p:sldId id="262" r:id="rId5"/>
    <p:sldId id="265" r:id="rId6"/>
    <p:sldId id="269" r:id="rId7"/>
    <p:sldId id="266"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3/3/2021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9:42 – 50</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42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lnSpcReduction="10000"/>
          </a:bodyPr>
          <a:lstStyle/>
          <a:p>
            <a:r>
              <a:rPr lang="en-US" sz="2200" dirty="0"/>
              <a:t>“</a:t>
            </a:r>
            <a:r>
              <a:rPr lang="en-US" sz="2200" baseline="30000" dirty="0"/>
              <a:t>42 </a:t>
            </a:r>
            <a:r>
              <a:rPr lang="en-US" sz="2200" dirty="0"/>
              <a:t>“But whoever causes one of these little ones who believe in Me to stumble,…”</a:t>
            </a:r>
          </a:p>
          <a:p>
            <a:pPr lvl="1"/>
            <a:r>
              <a:rPr lang="en-US" dirty="0"/>
              <a:t>Jesus speaks of the rewards of even the smallest of acts in the previous verse</a:t>
            </a:r>
          </a:p>
          <a:p>
            <a:pPr lvl="1"/>
            <a:r>
              <a:rPr lang="en-US" dirty="0"/>
              <a:t>Jesus is now making very clear the consequences if one creates a hindrance or harms “one of these little ones”</a:t>
            </a:r>
          </a:p>
          <a:p>
            <a:pPr lvl="1"/>
            <a:endParaRPr lang="en-US" dirty="0"/>
          </a:p>
          <a:p>
            <a:endParaRPr lang="en-US" dirty="0"/>
          </a:p>
          <a:p>
            <a:pPr lvl="1"/>
            <a:endParaRPr lang="en-US" dirty="0"/>
          </a:p>
        </p:txBody>
      </p:sp>
    </p:spTree>
    <p:extLst>
      <p:ext uri="{BB962C8B-B14F-4D97-AF65-F5344CB8AC3E}">
        <p14:creationId xmlns:p14="http://schemas.microsoft.com/office/powerpoint/2010/main" val="26890545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42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lnSpcReduction="10000"/>
          </a:bodyPr>
          <a:lstStyle/>
          <a:p>
            <a:r>
              <a:rPr lang="en-US" sz="2200" dirty="0"/>
              <a:t>“</a:t>
            </a:r>
            <a:r>
              <a:rPr lang="en-US" sz="2200" baseline="30000" dirty="0"/>
              <a:t>42 </a:t>
            </a:r>
            <a:r>
              <a:rPr lang="en-US" sz="2200" dirty="0"/>
              <a:t>…it would be better for him if a millstone were hung around his neck, and he were thrown into the sea.”</a:t>
            </a:r>
          </a:p>
          <a:p>
            <a:pPr lvl="1"/>
            <a:r>
              <a:rPr lang="en-US" dirty="0"/>
              <a:t>Jesus’ illustration of a millstone around one’s neck and being cast into the sea is one that shows an inescapable, horrible death</a:t>
            </a:r>
          </a:p>
          <a:p>
            <a:pPr lvl="1"/>
            <a:r>
              <a:rPr lang="en-US" dirty="0"/>
              <a:t>This death is better for him than the cost of causing a “little one” to stumble</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5096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43 - 44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a:bodyPr>
          <a:lstStyle/>
          <a:p>
            <a:r>
              <a:rPr lang="en-US" sz="2200" dirty="0"/>
              <a:t>“</a:t>
            </a:r>
            <a:r>
              <a:rPr lang="en-US" baseline="30000" dirty="0"/>
              <a:t>43 </a:t>
            </a:r>
            <a:r>
              <a:rPr lang="en-US" dirty="0"/>
              <a:t>If your hand causes you to sin, cut it off…”</a:t>
            </a:r>
          </a:p>
          <a:p>
            <a:pPr lvl="1"/>
            <a:r>
              <a:rPr lang="en-US" dirty="0"/>
              <a:t>Clearly Jesus is not telling one to literally cut off their limb</a:t>
            </a:r>
          </a:p>
          <a:p>
            <a:pPr lvl="1"/>
            <a:r>
              <a:rPr lang="en-US" dirty="0"/>
              <a:t>Jesus is showing just how important it is for one to remove sin from his/her life and must be taken care of no matter the cost</a:t>
            </a:r>
          </a:p>
          <a:p>
            <a:pPr lvl="1"/>
            <a:endParaRPr lang="en-US" dirty="0"/>
          </a:p>
          <a:p>
            <a:endParaRPr lang="en-US" dirty="0"/>
          </a:p>
          <a:p>
            <a:pPr lvl="1"/>
            <a:endParaRPr lang="en-US" dirty="0"/>
          </a:p>
        </p:txBody>
      </p:sp>
    </p:spTree>
    <p:extLst>
      <p:ext uri="{BB962C8B-B14F-4D97-AF65-F5344CB8AC3E}">
        <p14:creationId xmlns:p14="http://schemas.microsoft.com/office/powerpoint/2010/main" val="24247214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43 - 44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lnSpcReduction="10000"/>
          </a:bodyPr>
          <a:lstStyle/>
          <a:p>
            <a:r>
              <a:rPr lang="en-US" sz="2200" dirty="0"/>
              <a:t>“</a:t>
            </a:r>
            <a:r>
              <a:rPr lang="en-US" sz="2200" baseline="30000" dirty="0"/>
              <a:t>…</a:t>
            </a:r>
            <a:r>
              <a:rPr lang="en-US" sz="2200" dirty="0"/>
              <a:t>It is better for you to enter into life maimed, rather than having two hands, to go to hell…”</a:t>
            </a:r>
          </a:p>
          <a:p>
            <a:pPr lvl="1"/>
            <a:r>
              <a:rPr lang="en-US" dirty="0"/>
              <a:t>Better to live a temporary life of pain here than to spend an eternity in hell</a:t>
            </a:r>
          </a:p>
          <a:p>
            <a:r>
              <a:rPr lang="en-US" sz="2200" dirty="0"/>
              <a:t>“…into the fire that shall never be quenched— where worm does not die”</a:t>
            </a:r>
          </a:p>
          <a:p>
            <a:pPr lvl="1"/>
            <a:r>
              <a:rPr lang="en-US" dirty="0"/>
              <a:t>We can only imagine being burned by a fire that never fades or dies</a:t>
            </a:r>
          </a:p>
          <a:p>
            <a:pPr lvl="1"/>
            <a:endParaRPr lang="en-US" dirty="0"/>
          </a:p>
          <a:p>
            <a:endParaRPr lang="en-US" dirty="0"/>
          </a:p>
          <a:p>
            <a:pPr lvl="1"/>
            <a:endParaRPr lang="en-US" dirty="0"/>
          </a:p>
        </p:txBody>
      </p:sp>
    </p:spTree>
    <p:extLst>
      <p:ext uri="{BB962C8B-B14F-4D97-AF65-F5344CB8AC3E}">
        <p14:creationId xmlns:p14="http://schemas.microsoft.com/office/powerpoint/2010/main" val="317216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45 - 48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a:bodyPr>
          <a:lstStyle/>
          <a:p>
            <a:r>
              <a:rPr lang="en-US" sz="2200" dirty="0"/>
              <a:t>Jesus continues to emphasizes the importance of removing sin</a:t>
            </a:r>
          </a:p>
          <a:p>
            <a:r>
              <a:rPr lang="en-US" sz="2200" dirty="0"/>
              <a:t>This time Jesus uses the illustration of going through life without a foot or an eye is better than eternity where, “Their worm does not die and the fire is not quenched”</a:t>
            </a: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0783309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49</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fontScale="85000" lnSpcReduction="20000"/>
          </a:bodyPr>
          <a:lstStyle/>
          <a:p>
            <a:pPr marL="0" indent="0">
              <a:buNone/>
            </a:pPr>
            <a:r>
              <a:rPr lang="en-US" sz="2200" dirty="0"/>
              <a:t>One interpretation “</a:t>
            </a:r>
            <a:r>
              <a:rPr lang="en-US" dirty="0"/>
              <a:t>views believers as a sacrifice to God against that same OT background but understands the salt to represent purification by the “fire” of suffering and hardship, which is related to the costliness of discipleship implied in the willingness to give up even a hand or an eye (vv. 43-48)… ” But the “salt” and the “fire” also make the sacrifice pleasing to God and have a purifying effect on the believer. And as salt does not destroy but preserves food, so the suffering will not destroy the believer.”</a:t>
            </a:r>
          </a:p>
          <a:p>
            <a:pPr lvl="1"/>
            <a:endParaRPr lang="en-US" dirty="0"/>
          </a:p>
          <a:p>
            <a:endParaRPr lang="en-US" dirty="0"/>
          </a:p>
          <a:p>
            <a:pPr lvl="1"/>
            <a:endParaRPr lang="en-US" dirty="0"/>
          </a:p>
        </p:txBody>
      </p:sp>
    </p:spTree>
    <p:extLst>
      <p:ext uri="{BB962C8B-B14F-4D97-AF65-F5344CB8AC3E}">
        <p14:creationId xmlns:p14="http://schemas.microsoft.com/office/powerpoint/2010/main" val="1134435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49</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a:bodyPr>
          <a:lstStyle/>
          <a:p>
            <a:pPr marL="0" indent="0">
              <a:buNone/>
            </a:pPr>
            <a:r>
              <a:rPr lang="en-US" sz="2000" dirty="0"/>
              <a:t>Others think that “everyone” means both believers and unbelievers, and thus the verse teaches that unbelievers will undergo the terrible fire of God’s judgment (cf. vv. 47-48), but believers, while not experiencing hell, will still in this life undergo the purifying, cleansing fire of God that comes through hardship and suffering. Interpretations (2) and (3) are similar, (2) being perhaps the best. (ESV Study Bible)</a:t>
            </a:r>
          </a:p>
          <a:p>
            <a:endParaRPr lang="en-US" dirty="0"/>
          </a:p>
          <a:p>
            <a:pPr lvl="1"/>
            <a:endParaRPr lang="en-US" dirty="0"/>
          </a:p>
        </p:txBody>
      </p:sp>
    </p:spTree>
    <p:extLst>
      <p:ext uri="{BB962C8B-B14F-4D97-AF65-F5344CB8AC3E}">
        <p14:creationId xmlns:p14="http://schemas.microsoft.com/office/powerpoint/2010/main" val="182866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a:t>Verse </a:t>
            </a:r>
            <a:r>
              <a:rPr lang="en-US" dirty="0"/>
              <a:t>50</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with low confidence">
            <a:extLst>
              <a:ext uri="{FF2B5EF4-FFF2-40B4-BE49-F238E27FC236}">
                <a16:creationId xmlns:a16="http://schemas.microsoft.com/office/drawing/2014/main" id="{DA3B8A8A-1C6B-4B3D-8685-C25F45AE1C8F}"/>
              </a:ext>
            </a:extLst>
          </p:cNvPr>
          <p:cNvPicPr>
            <a:picLocks noChangeAspect="1"/>
          </p:cNvPicPr>
          <p:nvPr/>
        </p:nvPicPr>
        <p:blipFill rotWithShape="1">
          <a:blip r:embed="rId5"/>
          <a:srcRect l="11023" r="11620" b="4"/>
          <a:stretch/>
        </p:blipFill>
        <p:spPr>
          <a:xfrm>
            <a:off x="1412683" y="1410208"/>
            <a:ext cx="3876801" cy="3858780"/>
          </a:xfrm>
          <a:prstGeom prst="rect">
            <a:avLst/>
          </a:prstGeom>
        </p:spPr>
      </p:pic>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425683"/>
          </a:xfrm>
        </p:spPr>
        <p:txBody>
          <a:bodyPr>
            <a:normAutofit lnSpcReduction="10000"/>
          </a:bodyPr>
          <a:lstStyle/>
          <a:p>
            <a:r>
              <a:rPr lang="en-US" dirty="0"/>
              <a:t>“… and have peace with one another.”</a:t>
            </a:r>
          </a:p>
          <a:p>
            <a:pPr lvl="1"/>
            <a:r>
              <a:rPr lang="en-US" sz="2200" dirty="0"/>
              <a:t>This idea could relate back up to verses 33 and 34 where the disciples are disputing with one another</a:t>
            </a:r>
          </a:p>
          <a:p>
            <a:pPr lvl="1"/>
            <a:r>
              <a:rPr lang="en-US" sz="2200" dirty="0"/>
              <a:t>On a larger scale, all of Jesus’ followers are to be at peace with one another</a:t>
            </a:r>
            <a:r>
              <a:rPr lang="en-US" dirty="0"/>
              <a:t>	</a:t>
            </a:r>
          </a:p>
          <a:p>
            <a:endParaRPr lang="en-US" dirty="0"/>
          </a:p>
          <a:p>
            <a:pPr lvl="1"/>
            <a:endParaRPr lang="en-US" dirty="0"/>
          </a:p>
        </p:txBody>
      </p:sp>
    </p:spTree>
    <p:extLst>
      <p:ext uri="{BB962C8B-B14F-4D97-AF65-F5344CB8AC3E}">
        <p14:creationId xmlns:p14="http://schemas.microsoft.com/office/powerpoint/2010/main" val="1945361968"/>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TotalTime>
  <Words>551</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PowerPoint Presentation</vt:lpstr>
      <vt:lpstr>Verse 42  </vt:lpstr>
      <vt:lpstr>Verse 42  </vt:lpstr>
      <vt:lpstr>Verses 43 - 44  </vt:lpstr>
      <vt:lpstr>Verses 43 - 44  </vt:lpstr>
      <vt:lpstr>Verses 45 - 48 </vt:lpstr>
      <vt:lpstr>Verse 49</vt:lpstr>
      <vt:lpstr>Verse 49</vt:lpstr>
      <vt:lpstr>Verse 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146</cp:revision>
  <dcterms:created xsi:type="dcterms:W3CDTF">2020-11-10T04:37:52Z</dcterms:created>
  <dcterms:modified xsi:type="dcterms:W3CDTF">2021-03-03T20:32:27Z</dcterms:modified>
</cp:coreProperties>
</file>