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5" r:id="rId1"/>
  </p:sldMasterIdLst>
  <p:notesMasterIdLst>
    <p:notesMasterId r:id="rId9"/>
  </p:notesMasterIdLst>
  <p:sldIdLst>
    <p:sldId id="258" r:id="rId2"/>
    <p:sldId id="261" r:id="rId3"/>
    <p:sldId id="262" r:id="rId4"/>
    <p:sldId id="263" r:id="rId5"/>
    <p:sldId id="264" r:id="rId6"/>
    <p:sldId id="266" r:id="rId7"/>
    <p:sldId id="267"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Miller" initials="RM" lastIdx="1" clrIdx="0">
    <p:extLst>
      <p:ext uri="{19B8F6BF-5375-455C-9EA6-DF929625EA0E}">
        <p15:presenceInfo xmlns:p15="http://schemas.microsoft.com/office/powerpoint/2012/main" userId="03a1c689c4386d8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81" d="100"/>
          <a:sy n="81" d="100"/>
        </p:scale>
        <p:origin x="120" y="516"/>
      </p:cViewPr>
      <p:guideLst/>
    </p:cSldViewPr>
  </p:slideViewPr>
  <p:outlineViewPr>
    <p:cViewPr>
      <p:scale>
        <a:sx n="33" d="100"/>
        <a:sy n="33" d="100"/>
      </p:scale>
      <p:origin x="0" y="-196"/>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CD07B-C227-4DEF-8B16-09BA7D67C930}" type="datetimeFigureOut">
              <a:rPr lang="en-US" smtClean="0"/>
              <a:t>3/17/2021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56664-F79A-43B4-B586-F8084CC89FB7}" type="slidenum">
              <a:rPr lang="en-US" smtClean="0"/>
              <a:t>‹#›</a:t>
            </a:fld>
            <a:endParaRPr lang="en-US"/>
          </a:p>
        </p:txBody>
      </p:sp>
    </p:spTree>
    <p:extLst>
      <p:ext uri="{BB962C8B-B14F-4D97-AF65-F5344CB8AC3E}">
        <p14:creationId xmlns:p14="http://schemas.microsoft.com/office/powerpoint/2010/main" val="551455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receptaustin.org/observation#tc"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preceptaustin.org/luke-9-commentary#9:48" TargetMode="External"/><Relationship Id="rId4" Type="http://schemas.openxmlformats.org/officeDocument/2006/relationships/hyperlink" Target="https://biblia.com/bible/nasb95/Luke%209.48"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Ray Pritchard </a:t>
            </a:r>
            <a:r>
              <a:rPr lang="en-US" dirty="0"/>
              <a:t>- How typical this is, how very modern. We get so task-oriented and so busy saving the world that we don’t want the children to bother the Savior. How strange, how sad, and yet how often this happens. The disciples were like the president’s bodyguards, keeping well-wishers at a distance. To the disciples, the children were just a bother, one more interruption in an already-busy day.</a:t>
            </a:r>
          </a:p>
          <a:p>
            <a:endParaRPr lang="en-US" dirty="0"/>
          </a:p>
          <a:p>
            <a:r>
              <a:rPr lang="en-US" b="1" dirty="0"/>
              <a:t>J C Ryle</a:t>
            </a:r>
            <a:r>
              <a:rPr lang="en-US" dirty="0"/>
              <a:t> - LET us observe, for one thing, in this passage, how ignorantly people are apt to treat children, in the matter of their souls. We read that there were some who “brought infants to Jesus that He would touch them: but when His disciples saw it, they rebuked them.” They thought most probably that it was mere waste of their Master’s time, and that infants could derive no benefit from being brought to Christ. They drew from our Lord a solemn rebuke.</a:t>
            </a:r>
          </a:p>
        </p:txBody>
      </p:sp>
      <p:sp>
        <p:nvSpPr>
          <p:cNvPr id="4" name="Slide Number Placeholder 3"/>
          <p:cNvSpPr>
            <a:spLocks noGrp="1"/>
          </p:cNvSpPr>
          <p:nvPr>
            <p:ph type="sldNum" sz="quarter" idx="5"/>
          </p:nvPr>
        </p:nvSpPr>
        <p:spPr/>
        <p:txBody>
          <a:bodyPr/>
          <a:lstStyle/>
          <a:p>
            <a:fld id="{E2456664-F79A-43B4-B586-F8084CC89FB7}" type="slidenum">
              <a:rPr lang="en-US" smtClean="0"/>
              <a:t>3</a:t>
            </a:fld>
            <a:endParaRPr lang="en-US"/>
          </a:p>
        </p:txBody>
      </p:sp>
    </p:spTree>
    <p:extLst>
      <p:ext uri="{BB962C8B-B14F-4D97-AF65-F5344CB8AC3E}">
        <p14:creationId xmlns:p14="http://schemas.microsoft.com/office/powerpoint/2010/main" val="3435832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456664-F79A-43B4-B586-F8084CC89FB7}" type="slidenum">
              <a:rPr lang="en-US" smtClean="0"/>
              <a:t>4</a:t>
            </a:fld>
            <a:endParaRPr lang="en-US"/>
          </a:p>
        </p:txBody>
      </p:sp>
    </p:spTree>
    <p:extLst>
      <p:ext uri="{BB962C8B-B14F-4D97-AF65-F5344CB8AC3E}">
        <p14:creationId xmlns:p14="http://schemas.microsoft.com/office/powerpoint/2010/main" val="1547940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But </a:t>
            </a:r>
            <a:r>
              <a:rPr lang="en-US" dirty="0"/>
              <a:t>(</a:t>
            </a:r>
            <a:r>
              <a:rPr lang="en-US" dirty="0">
                <a:hlinkClick r:id="rId3"/>
              </a:rPr>
              <a:t>Term of contrast</a:t>
            </a:r>
            <a:r>
              <a:rPr lang="en-US" dirty="0"/>
              <a:t>) - Luke contrasts Jesus' welcoming attitude with His disciples' hindering attitude. "Jesus’ attitude toward children contrasts significantly with that of his day...In the first century a child was an insignificant, weak member of society and so exemplified one who is “least.” (</a:t>
            </a:r>
            <a:r>
              <a:rPr lang="en-US" dirty="0">
                <a:hlinkClick r:id="rId4"/>
              </a:rPr>
              <a:t>Lk 9:48</a:t>
            </a:r>
            <a:r>
              <a:rPr lang="en-US" dirty="0">
                <a:hlinkClick r:id="rId5"/>
              </a:rPr>
              <a:t>+</a:t>
            </a:r>
            <a:r>
              <a:rPr lang="en-US" dirty="0"/>
              <a:t>) (Stein)</a:t>
            </a:r>
          </a:p>
        </p:txBody>
      </p:sp>
      <p:sp>
        <p:nvSpPr>
          <p:cNvPr id="4" name="Slide Number Placeholder 3"/>
          <p:cNvSpPr>
            <a:spLocks noGrp="1"/>
          </p:cNvSpPr>
          <p:nvPr>
            <p:ph type="sldNum" sz="quarter" idx="5"/>
          </p:nvPr>
        </p:nvSpPr>
        <p:spPr/>
        <p:txBody>
          <a:bodyPr/>
          <a:lstStyle/>
          <a:p>
            <a:fld id="{E2456664-F79A-43B4-B586-F8084CC89FB7}" type="slidenum">
              <a:rPr lang="en-US" smtClean="0"/>
              <a:t>5</a:t>
            </a:fld>
            <a:endParaRPr lang="en-US"/>
          </a:p>
        </p:txBody>
      </p:sp>
    </p:spTree>
    <p:extLst>
      <p:ext uri="{BB962C8B-B14F-4D97-AF65-F5344CB8AC3E}">
        <p14:creationId xmlns:p14="http://schemas.microsoft.com/office/powerpoint/2010/main" val="3957710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gospel is simple. The Savior is approachable. And His invitation is open to everyone.</a:t>
            </a:r>
          </a:p>
          <a:p>
            <a:endParaRPr lang="en-US" dirty="0"/>
          </a:p>
          <a:p>
            <a:r>
              <a:rPr lang="en-US" b="1" dirty="0"/>
              <a:t>Leon Morris</a:t>
            </a:r>
            <a:r>
              <a:rPr lang="en-US" dirty="0"/>
              <a:t> - Jesus went on to point out that it is the childlike to whom </a:t>
            </a:r>
            <a:r>
              <a:rPr lang="en-US" b="1" i="1" dirty="0"/>
              <a:t>the kingdom of God</a:t>
            </a:r>
            <a:r>
              <a:rPr lang="en-US" dirty="0"/>
              <a:t> belongs (not those proud of their virtues like the Pharisee, 11f.) What matters is whole-hearted trust like that of a child. The negative is also true. Unless one receives the kingdom</a:t>
            </a:r>
            <a:r>
              <a:rPr lang="en-US" b="1" dirty="0"/>
              <a:t> </a:t>
            </a:r>
            <a:r>
              <a:rPr lang="en-US" b="1" i="1" dirty="0"/>
              <a:t>like a child</a:t>
            </a:r>
            <a:r>
              <a:rPr lang="en-US" dirty="0"/>
              <a:t> one will never enter it. Children show us the way in their utter dependence, their unworldliness, their openness, the completeness of their trust. (Tyndale New Testament Commentaries – Luke)</a:t>
            </a:r>
          </a:p>
        </p:txBody>
      </p:sp>
      <p:sp>
        <p:nvSpPr>
          <p:cNvPr id="4" name="Slide Number Placeholder 3"/>
          <p:cNvSpPr>
            <a:spLocks noGrp="1"/>
          </p:cNvSpPr>
          <p:nvPr>
            <p:ph type="sldNum" sz="quarter" idx="5"/>
          </p:nvPr>
        </p:nvSpPr>
        <p:spPr/>
        <p:txBody>
          <a:bodyPr/>
          <a:lstStyle/>
          <a:p>
            <a:fld id="{E2456664-F79A-43B4-B586-F8084CC89FB7}" type="slidenum">
              <a:rPr lang="en-US" smtClean="0"/>
              <a:t>6</a:t>
            </a:fld>
            <a:endParaRPr lang="en-US"/>
          </a:p>
        </p:txBody>
      </p:sp>
    </p:spTree>
    <p:extLst>
      <p:ext uri="{BB962C8B-B14F-4D97-AF65-F5344CB8AC3E}">
        <p14:creationId xmlns:p14="http://schemas.microsoft.com/office/powerpoint/2010/main" val="3460503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456664-F79A-43B4-B586-F8084CC89FB7}" type="slidenum">
              <a:rPr lang="en-US" smtClean="0"/>
              <a:t>7</a:t>
            </a:fld>
            <a:endParaRPr lang="en-US"/>
          </a:p>
        </p:txBody>
      </p:sp>
    </p:spTree>
    <p:extLst>
      <p:ext uri="{BB962C8B-B14F-4D97-AF65-F5344CB8AC3E}">
        <p14:creationId xmlns:p14="http://schemas.microsoft.com/office/powerpoint/2010/main" val="11797441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D291B17-9318-49DB-B28B-6E5994AE9581}" type="datetime1">
              <a:rPr lang="en-US" smtClean="0"/>
              <a:t>3/17/2021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3A98EE3D-8CD1-4C3F-BD1C-C98C9596463C}"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5532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3/17/2021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3741368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50709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780419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835895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88202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693002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7589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1361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DD82B9-B8EE-4375-B6FF-88FA6ABB15D9}" type="datetime1">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92631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497495-0637-405E-AE64-5CC7506D51F5}" type="datetime1">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5718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3/17/2021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6825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3/17/2021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0133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3/17/2021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815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3/17/2021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3096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2884F1-FFEA-405F-9602-3DCA865EDA4E}" type="datetime1">
              <a:rPr lang="en-US" smtClean="0"/>
              <a:t>3/17/2021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206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3/17/2021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27457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D291B17-9318-49DB-B28B-6E5994AE9581}" type="datetime1">
              <a:rPr lang="en-US" smtClean="0"/>
              <a:t>3/17/2021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257392094"/>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0F82E3E-E291-4077-9561-D03BD8817A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12" name="Picture 11">
              <a:extLst>
                <a:ext uri="{FF2B5EF4-FFF2-40B4-BE49-F238E27FC236}">
                  <a16:creationId xmlns:a16="http://schemas.microsoft.com/office/drawing/2014/main" id="{064A9319-91FB-4B4F-815A-A046C6378C9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1365E65E-138F-4485-AA9E-188DF346C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2DE2924-A79E-4612-8899-0413800032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5" name="Picture 14">
              <a:extLst>
                <a:ext uri="{FF2B5EF4-FFF2-40B4-BE49-F238E27FC236}">
                  <a16:creationId xmlns:a16="http://schemas.microsoft.com/office/drawing/2014/main" id="{594B8494-882E-4FE9-BFAD-2651558746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17" name="Straight Connector 16">
            <a:extLst>
              <a:ext uri="{FF2B5EF4-FFF2-40B4-BE49-F238E27FC236}">
                <a16:creationId xmlns:a16="http://schemas.microsoft.com/office/drawing/2014/main" id="{9A5BFCFB-CCDF-43A8-888F-E16CF73D2F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9" name="Group 18">
            <a:extLst>
              <a:ext uri="{FF2B5EF4-FFF2-40B4-BE49-F238E27FC236}">
                <a16:creationId xmlns:a16="http://schemas.microsoft.com/office/drawing/2014/main" id="{17E54A9A-C353-44DE-A4F2-CB4451345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20" name="Rectangle 19">
              <a:extLst>
                <a:ext uri="{FF2B5EF4-FFF2-40B4-BE49-F238E27FC236}">
                  <a16:creationId xmlns:a16="http://schemas.microsoft.com/office/drawing/2014/main" id="{D4071868-6980-4C45-83AB-30058637D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E16D8F9F-59A6-4BC9-8DFE-ED60618FC6C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2" name="Picture 21">
                <a:extLst>
                  <a:ext uri="{FF2B5EF4-FFF2-40B4-BE49-F238E27FC236}">
                    <a16:creationId xmlns:a16="http://schemas.microsoft.com/office/drawing/2014/main" id="{D9FE5CB9-13CA-4343-BC1A-DA1132B4D79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3" name="Rectangle 22">
                <a:extLst>
                  <a:ext uri="{FF2B5EF4-FFF2-40B4-BE49-F238E27FC236}">
                    <a16:creationId xmlns:a16="http://schemas.microsoft.com/office/drawing/2014/main" id="{B973DCF3-9BE0-4E66-8DFE-3FBE025F5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4" name="Picture 23">
                <a:extLst>
                  <a:ext uri="{FF2B5EF4-FFF2-40B4-BE49-F238E27FC236}">
                    <a16:creationId xmlns:a16="http://schemas.microsoft.com/office/drawing/2014/main" id="{D809BA1F-396A-41B1-A897-99476DBA8D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25" name="Picture 24">
                <a:extLst>
                  <a:ext uri="{FF2B5EF4-FFF2-40B4-BE49-F238E27FC236}">
                    <a16:creationId xmlns:a16="http://schemas.microsoft.com/office/drawing/2014/main" id="{FFAB676C-8A11-4B22-BA24-ACB2FB42B01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6" name="TextBox 5">
            <a:extLst>
              <a:ext uri="{FF2B5EF4-FFF2-40B4-BE49-F238E27FC236}">
                <a16:creationId xmlns:a16="http://schemas.microsoft.com/office/drawing/2014/main" id="{C6570629-ABA2-43DA-A67B-14BFDEA0CB35}"/>
              </a:ext>
            </a:extLst>
          </p:cNvPr>
          <p:cNvSpPr txBox="1"/>
          <p:nvPr/>
        </p:nvSpPr>
        <p:spPr>
          <a:xfrm>
            <a:off x="6553770" y="1041401"/>
            <a:ext cx="4538526" cy="2345264"/>
          </a:xfrm>
          <a:prstGeom prst="rect">
            <a:avLst/>
          </a:prstGeom>
        </p:spPr>
        <p:txBody>
          <a:bodyPr vert="horz" lIns="91440" tIns="45720" rIns="91440" bIns="45720" rtlCol="0" anchor="b">
            <a:normAutofit/>
          </a:bodyPr>
          <a:lstStyle/>
          <a:p>
            <a:pPr algn="ctr">
              <a:spcBef>
                <a:spcPct val="0"/>
              </a:spcBef>
              <a:spcAft>
                <a:spcPts val="600"/>
              </a:spcAft>
            </a:pPr>
            <a:r>
              <a:rPr lang="en-US" sz="5400" dirty="0">
                <a:ln w="3175" cmpd="sng">
                  <a:noFill/>
                </a:ln>
                <a:solidFill>
                  <a:schemeClr val="tx1">
                    <a:lumMod val="85000"/>
                    <a:lumOff val="15000"/>
                  </a:schemeClr>
                </a:solidFill>
                <a:latin typeface="+mj-lt"/>
                <a:ea typeface="+mj-ea"/>
                <a:cs typeface="+mj-cs"/>
              </a:rPr>
              <a:t>10:13 – 16</a:t>
            </a:r>
          </a:p>
        </p:txBody>
      </p:sp>
      <p:sp>
        <p:nvSpPr>
          <p:cNvPr id="27" name="Rectangle 26">
            <a:extLst>
              <a:ext uri="{FF2B5EF4-FFF2-40B4-BE49-F238E27FC236}">
                <a16:creationId xmlns:a16="http://schemas.microsoft.com/office/drawing/2014/main" id="{12A3A34B-F13A-40B6-99A9-41598F440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flying through the air over a body of water&#10;&#10;Description automatically generated">
            <a:extLst>
              <a:ext uri="{FF2B5EF4-FFF2-40B4-BE49-F238E27FC236}">
                <a16:creationId xmlns:a16="http://schemas.microsoft.com/office/drawing/2014/main" id="{BB864B58-6CDD-4807-91BD-1679706A0471}"/>
              </a:ext>
            </a:extLst>
          </p:cNvPr>
          <p:cNvPicPr>
            <a:picLocks noChangeAspect="1"/>
          </p:cNvPicPr>
          <p:nvPr/>
        </p:nvPicPr>
        <p:blipFill>
          <a:blip r:embed="rId7"/>
          <a:stretch>
            <a:fillRect/>
          </a:stretch>
        </p:blipFill>
        <p:spPr>
          <a:xfrm>
            <a:off x="1657755" y="1410208"/>
            <a:ext cx="3858780" cy="3858780"/>
          </a:xfrm>
          <a:prstGeom prst="rect">
            <a:avLst/>
          </a:prstGeom>
        </p:spPr>
      </p:pic>
      <p:cxnSp>
        <p:nvCxnSpPr>
          <p:cNvPr id="29" name="Straight Connector 28">
            <a:extLst>
              <a:ext uri="{FF2B5EF4-FFF2-40B4-BE49-F238E27FC236}">
                <a16:creationId xmlns:a16="http://schemas.microsoft.com/office/drawing/2014/main" id="{0ADC4750-67CB-4B67-B80F-E157788C03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229831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2" name="Group 6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3" name="Rectangle 7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3" name="Picture 7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6" name="Picture 7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6094412" y="982132"/>
            <a:ext cx="4802185" cy="1303867"/>
          </a:xfrm>
        </p:spPr>
        <p:txBody>
          <a:bodyPr>
            <a:normAutofit/>
          </a:bodyPr>
          <a:lstStyle/>
          <a:p>
            <a:r>
              <a:rPr lang="en-US" dirty="0"/>
              <a:t>Verse 13 </a:t>
            </a:r>
          </a:p>
        </p:txBody>
      </p:sp>
      <p:sp>
        <p:nvSpPr>
          <p:cNvPr id="84" name="Rectangle 7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7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6094412" y="2556931"/>
            <a:ext cx="4802184" cy="3654969"/>
          </a:xfrm>
        </p:spPr>
        <p:txBody>
          <a:bodyPr>
            <a:normAutofit fontScale="77500" lnSpcReduction="20000"/>
          </a:bodyPr>
          <a:lstStyle/>
          <a:p>
            <a:r>
              <a:rPr lang="en-US" sz="2600" dirty="0"/>
              <a:t>“</a:t>
            </a:r>
            <a:r>
              <a:rPr lang="en-US" sz="2600" baseline="30000" dirty="0"/>
              <a:t>13 </a:t>
            </a:r>
            <a:r>
              <a:rPr lang="en-US" sz="2600" dirty="0"/>
              <a:t>Then they brought little children to Him, that He might touch them;…”</a:t>
            </a:r>
          </a:p>
          <a:p>
            <a:pPr lvl="1"/>
            <a:r>
              <a:rPr lang="en-US" sz="2600" dirty="0"/>
              <a:t>In the past people had come to Jesus for healing</a:t>
            </a:r>
          </a:p>
          <a:p>
            <a:pPr lvl="1"/>
            <a:r>
              <a:rPr lang="en-US" sz="2600" dirty="0"/>
              <a:t>Here we see children being brought to Jesus not for healing but a blessing</a:t>
            </a:r>
          </a:p>
          <a:p>
            <a:pPr lvl="1"/>
            <a:r>
              <a:rPr lang="en-US" sz="2600" dirty="0"/>
              <a:t>It was common practice for the Jews to bring a young child to a prominent rabbi for a blessing</a:t>
            </a:r>
          </a:p>
          <a:p>
            <a:pPr lvl="1"/>
            <a:r>
              <a:rPr lang="en-US" sz="2600" dirty="0"/>
              <a:t>Brought implies a concern for the children by whoever is taking them to Him</a:t>
            </a:r>
          </a:p>
          <a:p>
            <a:pPr lvl="1"/>
            <a:endParaRPr lang="en-US" dirty="0"/>
          </a:p>
        </p:txBody>
      </p:sp>
      <p:pic>
        <p:nvPicPr>
          <p:cNvPr id="6" name="Picture 5">
            <a:extLst>
              <a:ext uri="{FF2B5EF4-FFF2-40B4-BE49-F238E27FC236}">
                <a16:creationId xmlns:a16="http://schemas.microsoft.com/office/drawing/2014/main" id="{9200AF13-0808-4DA3-A83C-BEED3A81D156}"/>
              </a:ext>
            </a:extLst>
          </p:cNvPr>
          <p:cNvPicPr>
            <a:picLocks noChangeAspect="1"/>
          </p:cNvPicPr>
          <p:nvPr/>
        </p:nvPicPr>
        <p:blipFill rotWithShape="1">
          <a:blip r:embed="rId5"/>
          <a:srcRect l="357" b="2511"/>
          <a:stretch/>
        </p:blipFill>
        <p:spPr>
          <a:xfrm>
            <a:off x="1199409" y="1250696"/>
            <a:ext cx="4286990" cy="4098544"/>
          </a:xfrm>
          <a:prstGeom prst="rect">
            <a:avLst/>
          </a:prstGeom>
        </p:spPr>
      </p:pic>
    </p:spTree>
    <p:extLst>
      <p:ext uri="{BB962C8B-B14F-4D97-AF65-F5344CB8AC3E}">
        <p14:creationId xmlns:p14="http://schemas.microsoft.com/office/powerpoint/2010/main" val="268905453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82" name="Group 6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3" name="Rectangle 7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3" name="Picture 7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6" name="Picture 7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6094412" y="982132"/>
            <a:ext cx="4802185" cy="1303867"/>
          </a:xfrm>
        </p:spPr>
        <p:txBody>
          <a:bodyPr>
            <a:normAutofit/>
          </a:bodyPr>
          <a:lstStyle/>
          <a:p>
            <a:r>
              <a:rPr lang="en-US" dirty="0"/>
              <a:t>Verse 13 </a:t>
            </a:r>
          </a:p>
        </p:txBody>
      </p:sp>
      <p:sp>
        <p:nvSpPr>
          <p:cNvPr id="84" name="Rectangle 7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7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6094412" y="2556931"/>
            <a:ext cx="4802184" cy="3654969"/>
          </a:xfrm>
        </p:spPr>
        <p:txBody>
          <a:bodyPr>
            <a:noAutofit/>
          </a:bodyPr>
          <a:lstStyle/>
          <a:p>
            <a:r>
              <a:rPr lang="en-US" sz="1800" dirty="0"/>
              <a:t>“</a:t>
            </a:r>
            <a:r>
              <a:rPr lang="en-US" sz="1800" baseline="30000" dirty="0"/>
              <a:t>13 </a:t>
            </a:r>
            <a:r>
              <a:rPr lang="en-US" sz="1800" dirty="0"/>
              <a:t>…but the disciples rebuked those who brought </a:t>
            </a:r>
            <a:r>
              <a:rPr lang="en-US" sz="1800" i="1" dirty="0"/>
              <a:t>them.</a:t>
            </a:r>
            <a:r>
              <a:rPr lang="en-US" sz="1800" dirty="0"/>
              <a:t>”</a:t>
            </a:r>
          </a:p>
          <a:p>
            <a:pPr lvl="1"/>
            <a:r>
              <a:rPr lang="en-US" sz="1800" dirty="0"/>
              <a:t>Here we see the disciples blocking the way to Jesus</a:t>
            </a:r>
          </a:p>
          <a:p>
            <a:pPr lvl="1"/>
            <a:r>
              <a:rPr lang="en-US" sz="1800" dirty="0"/>
              <a:t>Their motivation is not specifically stated</a:t>
            </a:r>
          </a:p>
          <a:p>
            <a:pPr lvl="2"/>
            <a:r>
              <a:rPr lang="en-US" dirty="0"/>
              <a:t>At best they were attempting to keep Jesus from being interrupted or pressured</a:t>
            </a:r>
          </a:p>
          <a:p>
            <a:pPr lvl="2"/>
            <a:r>
              <a:rPr lang="en-US" dirty="0"/>
              <a:t>At worst they saw the situation as a waste of time</a:t>
            </a:r>
          </a:p>
        </p:txBody>
      </p:sp>
      <p:pic>
        <p:nvPicPr>
          <p:cNvPr id="6" name="Picture 5">
            <a:extLst>
              <a:ext uri="{FF2B5EF4-FFF2-40B4-BE49-F238E27FC236}">
                <a16:creationId xmlns:a16="http://schemas.microsoft.com/office/drawing/2014/main" id="{9200AF13-0808-4DA3-A83C-BEED3A81D156}"/>
              </a:ext>
            </a:extLst>
          </p:cNvPr>
          <p:cNvPicPr>
            <a:picLocks noChangeAspect="1"/>
          </p:cNvPicPr>
          <p:nvPr/>
        </p:nvPicPr>
        <p:blipFill rotWithShape="1">
          <a:blip r:embed="rId6"/>
          <a:srcRect l="357" b="2511"/>
          <a:stretch/>
        </p:blipFill>
        <p:spPr>
          <a:xfrm>
            <a:off x="1199409" y="1250696"/>
            <a:ext cx="4286990" cy="4098544"/>
          </a:xfrm>
          <a:prstGeom prst="rect">
            <a:avLst/>
          </a:prstGeom>
        </p:spPr>
      </p:pic>
    </p:spTree>
    <p:extLst>
      <p:ext uri="{BB962C8B-B14F-4D97-AF65-F5344CB8AC3E}">
        <p14:creationId xmlns:p14="http://schemas.microsoft.com/office/powerpoint/2010/main" val="946342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82" name="Group 6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3" name="Rectangle 7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3" name="Picture 7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6" name="Picture 7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6094412" y="982132"/>
            <a:ext cx="4802185" cy="1303867"/>
          </a:xfrm>
        </p:spPr>
        <p:txBody>
          <a:bodyPr>
            <a:normAutofit/>
          </a:bodyPr>
          <a:lstStyle/>
          <a:p>
            <a:r>
              <a:rPr lang="en-US" dirty="0"/>
              <a:t>Verse 14 </a:t>
            </a:r>
          </a:p>
        </p:txBody>
      </p:sp>
      <p:sp>
        <p:nvSpPr>
          <p:cNvPr id="84" name="Rectangle 7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7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6094412" y="2556931"/>
            <a:ext cx="4802184" cy="3654969"/>
          </a:xfrm>
        </p:spPr>
        <p:txBody>
          <a:bodyPr>
            <a:noAutofit/>
          </a:bodyPr>
          <a:lstStyle/>
          <a:p>
            <a:r>
              <a:rPr lang="en-US" sz="1800" dirty="0"/>
              <a:t>“</a:t>
            </a:r>
            <a:r>
              <a:rPr lang="en-US" sz="1800" baseline="30000" dirty="0"/>
              <a:t>14 </a:t>
            </a:r>
            <a:r>
              <a:rPr lang="en-US" sz="1800" dirty="0"/>
              <a:t>But when Jesus saw </a:t>
            </a:r>
            <a:r>
              <a:rPr lang="en-US" sz="1800" i="1" dirty="0"/>
              <a:t>it,</a:t>
            </a:r>
            <a:r>
              <a:rPr lang="en-US" sz="1800" dirty="0"/>
              <a:t> He was greatly displeased…”</a:t>
            </a:r>
          </a:p>
          <a:p>
            <a:pPr lvl="1"/>
            <a:r>
              <a:rPr lang="en-US" sz="1800" dirty="0"/>
              <a:t>Jesus is not happy with the actions of His disciples</a:t>
            </a:r>
          </a:p>
          <a:p>
            <a:pPr lvl="1"/>
            <a:r>
              <a:rPr lang="en-US" sz="1800" dirty="0"/>
              <a:t>In the past He has always welcomed those who seek and need Him</a:t>
            </a:r>
          </a:p>
          <a:p>
            <a:pPr lvl="1"/>
            <a:r>
              <a:rPr lang="en-US" sz="1800" dirty="0"/>
              <a:t>It appears the disciples have missed the point of the welcoming love Jesus has for those who seek him… no matter what their social status may be or what others may think of them</a:t>
            </a:r>
          </a:p>
        </p:txBody>
      </p:sp>
      <p:pic>
        <p:nvPicPr>
          <p:cNvPr id="6" name="Picture 5">
            <a:extLst>
              <a:ext uri="{FF2B5EF4-FFF2-40B4-BE49-F238E27FC236}">
                <a16:creationId xmlns:a16="http://schemas.microsoft.com/office/drawing/2014/main" id="{9200AF13-0808-4DA3-A83C-BEED3A81D156}"/>
              </a:ext>
            </a:extLst>
          </p:cNvPr>
          <p:cNvPicPr>
            <a:picLocks noChangeAspect="1"/>
          </p:cNvPicPr>
          <p:nvPr/>
        </p:nvPicPr>
        <p:blipFill rotWithShape="1">
          <a:blip r:embed="rId6"/>
          <a:srcRect l="357" b="2511"/>
          <a:stretch/>
        </p:blipFill>
        <p:spPr>
          <a:xfrm>
            <a:off x="1199409" y="1250696"/>
            <a:ext cx="4286990" cy="4098544"/>
          </a:xfrm>
          <a:prstGeom prst="rect">
            <a:avLst/>
          </a:prstGeom>
        </p:spPr>
      </p:pic>
    </p:spTree>
    <p:extLst>
      <p:ext uri="{BB962C8B-B14F-4D97-AF65-F5344CB8AC3E}">
        <p14:creationId xmlns:p14="http://schemas.microsoft.com/office/powerpoint/2010/main" val="280705523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82" name="Group 6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3" name="Rectangle 7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3" name="Picture 7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6" name="Picture 7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6094412" y="982132"/>
            <a:ext cx="4802185" cy="1303867"/>
          </a:xfrm>
        </p:spPr>
        <p:txBody>
          <a:bodyPr>
            <a:normAutofit/>
          </a:bodyPr>
          <a:lstStyle/>
          <a:p>
            <a:r>
              <a:rPr lang="en-US" dirty="0"/>
              <a:t>Verse 14 </a:t>
            </a:r>
          </a:p>
        </p:txBody>
      </p:sp>
      <p:sp>
        <p:nvSpPr>
          <p:cNvPr id="84" name="Rectangle 7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7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6094412" y="2556931"/>
            <a:ext cx="4802184" cy="3654969"/>
          </a:xfrm>
        </p:spPr>
        <p:txBody>
          <a:bodyPr>
            <a:noAutofit/>
          </a:bodyPr>
          <a:lstStyle/>
          <a:p>
            <a:r>
              <a:rPr lang="en-US" sz="2000" dirty="0"/>
              <a:t>“</a:t>
            </a:r>
            <a:r>
              <a:rPr lang="en-US" sz="2000" baseline="30000" dirty="0"/>
              <a:t>14 </a:t>
            </a:r>
            <a:r>
              <a:rPr lang="en-US" sz="2000" dirty="0"/>
              <a:t>…“Let the little children come to Me, and do not forbid them for of such is the Kingdom of God”</a:t>
            </a:r>
          </a:p>
          <a:p>
            <a:pPr lvl="1"/>
            <a:r>
              <a:rPr lang="en-US" dirty="0"/>
              <a:t>Jesus commands the disciples to allow the children to come to Him</a:t>
            </a:r>
          </a:p>
          <a:p>
            <a:pPr lvl="1"/>
            <a:r>
              <a:rPr lang="en-US" dirty="0"/>
              <a:t>The idea here is to leave the children alone…don’t hinder them</a:t>
            </a:r>
          </a:p>
          <a:p>
            <a:pPr lvl="1"/>
            <a:r>
              <a:rPr lang="en-US" dirty="0"/>
              <a:t>It was not up to the disciples who should be allowed to see Jesus</a:t>
            </a:r>
          </a:p>
        </p:txBody>
      </p:sp>
      <p:pic>
        <p:nvPicPr>
          <p:cNvPr id="6" name="Picture 5">
            <a:extLst>
              <a:ext uri="{FF2B5EF4-FFF2-40B4-BE49-F238E27FC236}">
                <a16:creationId xmlns:a16="http://schemas.microsoft.com/office/drawing/2014/main" id="{9200AF13-0808-4DA3-A83C-BEED3A81D156}"/>
              </a:ext>
            </a:extLst>
          </p:cNvPr>
          <p:cNvPicPr>
            <a:picLocks noChangeAspect="1"/>
          </p:cNvPicPr>
          <p:nvPr/>
        </p:nvPicPr>
        <p:blipFill rotWithShape="1">
          <a:blip r:embed="rId6"/>
          <a:srcRect l="357" b="2511"/>
          <a:stretch/>
        </p:blipFill>
        <p:spPr>
          <a:xfrm>
            <a:off x="1199409" y="1250696"/>
            <a:ext cx="4286990" cy="4098544"/>
          </a:xfrm>
          <a:prstGeom prst="rect">
            <a:avLst/>
          </a:prstGeom>
        </p:spPr>
      </p:pic>
    </p:spTree>
    <p:extLst>
      <p:ext uri="{BB962C8B-B14F-4D97-AF65-F5344CB8AC3E}">
        <p14:creationId xmlns:p14="http://schemas.microsoft.com/office/powerpoint/2010/main" val="1383247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82" name="Group 6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3" name="Rectangle 7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3" name="Picture 7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6" name="Picture 7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6094412" y="982132"/>
            <a:ext cx="4802185" cy="1303867"/>
          </a:xfrm>
        </p:spPr>
        <p:txBody>
          <a:bodyPr>
            <a:normAutofit/>
          </a:bodyPr>
          <a:lstStyle/>
          <a:p>
            <a:r>
              <a:rPr lang="en-US" dirty="0"/>
              <a:t>Verse 15</a:t>
            </a:r>
          </a:p>
        </p:txBody>
      </p:sp>
      <p:sp>
        <p:nvSpPr>
          <p:cNvPr id="84" name="Rectangle 7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7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6094412" y="2556931"/>
            <a:ext cx="4802184" cy="3654969"/>
          </a:xfrm>
        </p:spPr>
        <p:txBody>
          <a:bodyPr>
            <a:noAutofit/>
          </a:bodyPr>
          <a:lstStyle/>
          <a:p>
            <a:r>
              <a:rPr lang="en-US" sz="1800" dirty="0"/>
              <a:t>“</a:t>
            </a:r>
            <a:r>
              <a:rPr lang="en-US" sz="1800" baseline="30000" dirty="0"/>
              <a:t>15 </a:t>
            </a:r>
            <a:r>
              <a:rPr lang="en-US" sz="1800" dirty="0"/>
              <a:t>Assuredly, I say to you, whoever does not receive the kingdom of God as a little child will by no means enter it.” </a:t>
            </a:r>
          </a:p>
          <a:p>
            <a:pPr marL="742950" marR="0" lvl="1" indent="-285750" algn="l" defTabSz="457200" rtl="0" eaLnBrk="1" fontAlgn="auto" latinLnBrk="0" hangingPunct="1">
              <a:lnSpc>
                <a:spcPct val="100000"/>
              </a:lnSpc>
              <a:spcBef>
                <a:spcPct val="20000"/>
              </a:spcBef>
              <a:spcAft>
                <a:spcPts val="600"/>
              </a:spcAft>
              <a:buClr>
                <a:srgbClr val="B15E28"/>
              </a:buClr>
              <a:buSzPct val="115000"/>
              <a:buFont typeface="Arial"/>
              <a:buChar char="•"/>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Children receive the kingdom as a gift</a:t>
            </a:r>
          </a:p>
          <a:p>
            <a:pPr marL="742950" marR="0" lvl="1" indent="-285750" algn="l" defTabSz="457200" rtl="0" eaLnBrk="1" fontAlgn="auto" latinLnBrk="0" hangingPunct="1">
              <a:lnSpc>
                <a:spcPct val="100000"/>
              </a:lnSpc>
              <a:spcBef>
                <a:spcPct val="20000"/>
              </a:spcBef>
              <a:spcAft>
                <a:spcPts val="600"/>
              </a:spcAft>
              <a:buClr>
                <a:srgbClr val="B15E28"/>
              </a:buClr>
              <a:buSzPct val="115000"/>
              <a:buFont typeface="Arial"/>
              <a:buChar char="•"/>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Children are dependent on the giver of the gift</a:t>
            </a:r>
          </a:p>
          <a:p>
            <a:pPr marL="742950" marR="0" lvl="1" indent="-285750" algn="l" defTabSz="457200" rtl="0" eaLnBrk="1" fontAlgn="auto" latinLnBrk="0" hangingPunct="1">
              <a:lnSpc>
                <a:spcPct val="100000"/>
              </a:lnSpc>
              <a:spcBef>
                <a:spcPct val="20000"/>
              </a:spcBef>
              <a:spcAft>
                <a:spcPts val="600"/>
              </a:spcAft>
              <a:buClr>
                <a:srgbClr val="B15E28"/>
              </a:buClr>
              <a:buSzPct val="115000"/>
              <a:buFont typeface="Arial"/>
              <a:buChar char="•"/>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Children approach with empty hands and a trusting heart</a:t>
            </a:r>
          </a:p>
          <a:p>
            <a:pPr marL="742950" marR="0" lvl="1" indent="-285750" algn="l" defTabSz="457200" rtl="0" eaLnBrk="1" fontAlgn="auto" latinLnBrk="0" hangingPunct="1">
              <a:lnSpc>
                <a:spcPct val="100000"/>
              </a:lnSpc>
              <a:spcBef>
                <a:spcPct val="20000"/>
              </a:spcBef>
              <a:spcAft>
                <a:spcPts val="600"/>
              </a:spcAft>
              <a:buClr>
                <a:srgbClr val="B15E28"/>
              </a:buClr>
              <a:buSzPct val="115000"/>
              <a:buFont typeface="Arial"/>
              <a:buChar char="•"/>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Children are entirely dependent on the grace of God</a:t>
            </a:r>
          </a:p>
        </p:txBody>
      </p:sp>
      <p:pic>
        <p:nvPicPr>
          <p:cNvPr id="6" name="Picture 5">
            <a:extLst>
              <a:ext uri="{FF2B5EF4-FFF2-40B4-BE49-F238E27FC236}">
                <a16:creationId xmlns:a16="http://schemas.microsoft.com/office/drawing/2014/main" id="{9200AF13-0808-4DA3-A83C-BEED3A81D156}"/>
              </a:ext>
            </a:extLst>
          </p:cNvPr>
          <p:cNvPicPr>
            <a:picLocks noChangeAspect="1"/>
          </p:cNvPicPr>
          <p:nvPr/>
        </p:nvPicPr>
        <p:blipFill rotWithShape="1">
          <a:blip r:embed="rId6"/>
          <a:srcRect l="357" b="2511"/>
          <a:stretch/>
        </p:blipFill>
        <p:spPr>
          <a:xfrm>
            <a:off x="1199409" y="1250696"/>
            <a:ext cx="4286990" cy="4098544"/>
          </a:xfrm>
          <a:prstGeom prst="rect">
            <a:avLst/>
          </a:prstGeom>
        </p:spPr>
      </p:pic>
    </p:spTree>
    <p:extLst>
      <p:ext uri="{BB962C8B-B14F-4D97-AF65-F5344CB8AC3E}">
        <p14:creationId xmlns:p14="http://schemas.microsoft.com/office/powerpoint/2010/main" val="301428264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82" name="Group 6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3" name="Rectangle 7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3" name="Picture 7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6" name="Picture 7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6094412" y="982132"/>
            <a:ext cx="4802185" cy="1303867"/>
          </a:xfrm>
        </p:spPr>
        <p:txBody>
          <a:bodyPr>
            <a:normAutofit/>
          </a:bodyPr>
          <a:lstStyle/>
          <a:p>
            <a:r>
              <a:rPr lang="en-US" dirty="0"/>
              <a:t>Verse 16</a:t>
            </a:r>
          </a:p>
        </p:txBody>
      </p:sp>
      <p:sp>
        <p:nvSpPr>
          <p:cNvPr id="84" name="Rectangle 7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7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6094412" y="2556931"/>
            <a:ext cx="4802184" cy="3654969"/>
          </a:xfrm>
        </p:spPr>
        <p:txBody>
          <a:bodyPr>
            <a:noAutofit/>
          </a:bodyPr>
          <a:lstStyle/>
          <a:p>
            <a:r>
              <a:rPr lang="en-US" sz="1800" dirty="0"/>
              <a:t>“</a:t>
            </a:r>
            <a:r>
              <a:rPr lang="en-US" sz="1800" baseline="30000" dirty="0"/>
              <a:t>16 </a:t>
            </a:r>
            <a:r>
              <a:rPr lang="en-US" sz="1800" dirty="0"/>
              <a:t>And He took them up in His arms, laid </a:t>
            </a:r>
            <a:r>
              <a:rPr lang="en-US" sz="1800" i="1" dirty="0"/>
              <a:t>His</a:t>
            </a:r>
            <a:r>
              <a:rPr lang="en-US" sz="1800" dirty="0"/>
              <a:t> hands on them, and blessed them.”</a:t>
            </a:r>
          </a:p>
          <a:p>
            <a:pPr lvl="1"/>
            <a:r>
              <a:rPr lang="en-US" sz="1800" dirty="0"/>
              <a:t>The children were brought to Jesus for a blessing, and He blessed them</a:t>
            </a:r>
          </a:p>
          <a:p>
            <a:pPr lvl="1"/>
            <a:r>
              <a:rPr lang="en-US" sz="1800" dirty="0"/>
              <a:t>Jesus taught those who needed teaching</a:t>
            </a:r>
          </a:p>
          <a:p>
            <a:pPr lvl="1"/>
            <a:r>
              <a:rPr lang="en-US" sz="1800" dirty="0"/>
              <a:t>Jesus fed those who needed feeding</a:t>
            </a:r>
          </a:p>
          <a:p>
            <a:pPr lvl="1"/>
            <a:r>
              <a:rPr lang="en-US" sz="1800" dirty="0"/>
              <a:t>Jesu healed those who needed healing</a:t>
            </a:r>
          </a:p>
          <a:p>
            <a:pPr lvl="1"/>
            <a:r>
              <a:rPr lang="en-US" sz="1800" dirty="0"/>
              <a:t>Jesus now blesses those who desired blessing</a:t>
            </a:r>
          </a:p>
        </p:txBody>
      </p:sp>
      <p:pic>
        <p:nvPicPr>
          <p:cNvPr id="6" name="Picture 5">
            <a:extLst>
              <a:ext uri="{FF2B5EF4-FFF2-40B4-BE49-F238E27FC236}">
                <a16:creationId xmlns:a16="http://schemas.microsoft.com/office/drawing/2014/main" id="{9200AF13-0808-4DA3-A83C-BEED3A81D156}"/>
              </a:ext>
            </a:extLst>
          </p:cNvPr>
          <p:cNvPicPr>
            <a:picLocks noChangeAspect="1"/>
          </p:cNvPicPr>
          <p:nvPr/>
        </p:nvPicPr>
        <p:blipFill rotWithShape="1">
          <a:blip r:embed="rId6"/>
          <a:srcRect l="357" b="2511"/>
          <a:stretch/>
        </p:blipFill>
        <p:spPr>
          <a:xfrm>
            <a:off x="1199409" y="1250696"/>
            <a:ext cx="4286990" cy="4098544"/>
          </a:xfrm>
          <a:prstGeom prst="rect">
            <a:avLst/>
          </a:prstGeom>
        </p:spPr>
      </p:pic>
    </p:spTree>
    <p:extLst>
      <p:ext uri="{BB962C8B-B14F-4D97-AF65-F5344CB8AC3E}">
        <p14:creationId xmlns:p14="http://schemas.microsoft.com/office/powerpoint/2010/main" val="2691947401"/>
      </p:ext>
    </p:extLst>
  </p:cSld>
  <p:clrMapOvr>
    <a:masterClrMapping/>
  </p:clrMapOvr>
  <p:transition spd="slow">
    <p:push dir="u"/>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1692</TotalTime>
  <Words>755</Words>
  <Application>Microsoft Office PowerPoint</Application>
  <PresentationFormat>Widescreen</PresentationFormat>
  <Paragraphs>48</Paragraphs>
  <Slides>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Garamond</vt:lpstr>
      <vt:lpstr>Organic</vt:lpstr>
      <vt:lpstr>PowerPoint Presentation</vt:lpstr>
      <vt:lpstr>Verse 13 </vt:lpstr>
      <vt:lpstr>Verse 13 </vt:lpstr>
      <vt:lpstr>Verse 14 </vt:lpstr>
      <vt:lpstr>Verse 14 </vt:lpstr>
      <vt:lpstr>Verse 15</vt:lpstr>
      <vt:lpstr>Verse 16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Miller</dc:creator>
  <cp:lastModifiedBy>christian miller</cp:lastModifiedBy>
  <cp:revision>169</cp:revision>
  <dcterms:created xsi:type="dcterms:W3CDTF">2020-11-10T04:37:52Z</dcterms:created>
  <dcterms:modified xsi:type="dcterms:W3CDTF">2021-03-17T21:49:45Z</dcterms:modified>
</cp:coreProperties>
</file>