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13"/>
  </p:notesMasterIdLst>
  <p:sldIdLst>
    <p:sldId id="258" r:id="rId2"/>
    <p:sldId id="261" r:id="rId3"/>
    <p:sldId id="262" r:id="rId4"/>
    <p:sldId id="263" r:id="rId5"/>
    <p:sldId id="264"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iller" initials="RM" lastIdx="1" clrIdx="0">
    <p:extLst>
      <p:ext uri="{19B8F6BF-5375-455C-9EA6-DF929625EA0E}">
        <p15:presenceInfo xmlns:p15="http://schemas.microsoft.com/office/powerpoint/2012/main" userId="03a1c689c4386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120" y="53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3/10/2021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3/10/2021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3/10/2021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10:1 – 12</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10 - 12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Autofit/>
          </a:bodyPr>
          <a:lstStyle/>
          <a:p>
            <a:r>
              <a:rPr lang="en-US" sz="2100" dirty="0"/>
              <a:t>We find in these passages that the disciples are continuing to seek clear and proper understanding of what Jesus has just taught</a:t>
            </a:r>
          </a:p>
          <a:p>
            <a:r>
              <a:rPr lang="en-US" sz="2100" dirty="0"/>
              <a:t>Verses 11 and 12 show equality in divorce</a:t>
            </a:r>
          </a:p>
          <a:p>
            <a:pPr lvl="1"/>
            <a:r>
              <a:rPr lang="en-US" dirty="0"/>
              <a:t>If the husband puts his wife away and marries another, he commits adultery</a:t>
            </a:r>
          </a:p>
          <a:p>
            <a:pPr lvl="1"/>
            <a:r>
              <a:rPr lang="en-US" dirty="0"/>
              <a:t>If a woman put her husband away and marries anther, she commits adultery</a:t>
            </a:r>
          </a:p>
        </p:txBody>
      </p:sp>
      <p:pic>
        <p:nvPicPr>
          <p:cNvPr id="14" name="Picture 13">
            <a:extLst>
              <a:ext uri="{FF2B5EF4-FFF2-40B4-BE49-F238E27FC236}">
                <a16:creationId xmlns:a16="http://schemas.microsoft.com/office/drawing/2014/main" id="{18C45FEA-1FE6-4693-89E9-0F24EF7E46BD}"/>
              </a:ext>
            </a:extLst>
          </p:cNvPr>
          <p:cNvPicPr>
            <a:picLocks noChangeAspect="1"/>
          </p:cNvPicPr>
          <p:nvPr/>
        </p:nvPicPr>
        <p:blipFill>
          <a:blip r:embed="rId5"/>
          <a:stretch>
            <a:fillRect/>
          </a:stretch>
        </p:blipFill>
        <p:spPr>
          <a:xfrm>
            <a:off x="1184031" y="1678123"/>
            <a:ext cx="4302368" cy="3309513"/>
          </a:xfrm>
          <a:prstGeom prst="rect">
            <a:avLst/>
          </a:prstGeom>
        </p:spPr>
      </p:pic>
      <p:pic>
        <p:nvPicPr>
          <p:cNvPr id="15" name="Picture 14">
            <a:extLst>
              <a:ext uri="{FF2B5EF4-FFF2-40B4-BE49-F238E27FC236}">
                <a16:creationId xmlns:a16="http://schemas.microsoft.com/office/drawing/2014/main" id="{3A10640E-BBE1-4E4E-A42D-607FA09076B9}"/>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3107572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10 - 12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Autofit/>
          </a:bodyPr>
          <a:lstStyle/>
          <a:p>
            <a:r>
              <a:rPr lang="en-US" sz="2100" dirty="0"/>
              <a:t>Final key point: This is not the only spot in scripture where Jesus teaches on divorce and we must make sure that we are reading everything He has to say in every instance to make sure that we are getting the entirety of His teaching on any divorce or any other </a:t>
            </a:r>
            <a:r>
              <a:rPr lang="en-US" sz="2100" dirty="0" err="1"/>
              <a:t>sunject</a:t>
            </a:r>
            <a:endParaRPr lang="en-US" dirty="0"/>
          </a:p>
        </p:txBody>
      </p:sp>
      <p:pic>
        <p:nvPicPr>
          <p:cNvPr id="14" name="Picture 13">
            <a:extLst>
              <a:ext uri="{FF2B5EF4-FFF2-40B4-BE49-F238E27FC236}">
                <a16:creationId xmlns:a16="http://schemas.microsoft.com/office/drawing/2014/main" id="{35588948-B74E-4A77-A194-C2B43B6AE36D}"/>
              </a:ext>
            </a:extLst>
          </p:cNvPr>
          <p:cNvPicPr>
            <a:picLocks noChangeAspect="1"/>
          </p:cNvPicPr>
          <p:nvPr/>
        </p:nvPicPr>
        <p:blipFill>
          <a:blip r:embed="rId5"/>
          <a:stretch>
            <a:fillRect/>
          </a:stretch>
        </p:blipFill>
        <p:spPr>
          <a:xfrm>
            <a:off x="1184031" y="1678123"/>
            <a:ext cx="4302368" cy="3309513"/>
          </a:xfrm>
          <a:prstGeom prst="rect">
            <a:avLst/>
          </a:prstGeom>
        </p:spPr>
      </p:pic>
      <p:pic>
        <p:nvPicPr>
          <p:cNvPr id="15" name="Picture 14">
            <a:extLst>
              <a:ext uri="{FF2B5EF4-FFF2-40B4-BE49-F238E27FC236}">
                <a16:creationId xmlns:a16="http://schemas.microsoft.com/office/drawing/2014/main" id="{3DAFD5D0-21B4-428B-AD79-6DEEF6F63F2B}"/>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308719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fontScale="62500" lnSpcReduction="20000"/>
          </a:bodyPr>
          <a:lstStyle/>
          <a:p>
            <a:r>
              <a:rPr lang="en-US" sz="3200" dirty="0"/>
              <a:t>“10 Then He arose from there and came to the region of Judea by the other side of the Jordan…”</a:t>
            </a:r>
          </a:p>
          <a:p>
            <a:pPr lvl="1"/>
            <a:r>
              <a:rPr lang="en-US" sz="2900" dirty="0"/>
              <a:t>Jesus leaves Capernaum and enters the region of Judea</a:t>
            </a:r>
          </a:p>
          <a:p>
            <a:r>
              <a:rPr lang="en-US" sz="3200" dirty="0"/>
              <a:t>“…And multitudes gathered to Him again, and as He was accustomed, He taught them again.”</a:t>
            </a:r>
          </a:p>
          <a:p>
            <a:pPr lvl="1"/>
            <a:r>
              <a:rPr lang="en-US" sz="2900" dirty="0"/>
              <a:t>People once again hear of where Jesus is and come to Him</a:t>
            </a:r>
          </a:p>
          <a:p>
            <a:pPr lvl="1"/>
            <a:r>
              <a:rPr lang="en-US" sz="2900" dirty="0"/>
              <a:t>He begins to teach “As He was accustomed”</a:t>
            </a:r>
          </a:p>
          <a:p>
            <a:endParaRPr lang="en-US" dirty="0"/>
          </a:p>
          <a:p>
            <a:pPr lvl="1"/>
            <a:endParaRPr lang="en-US"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6890545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2 - 3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fontScale="92500" lnSpcReduction="10000"/>
          </a:bodyPr>
          <a:lstStyle/>
          <a:p>
            <a:r>
              <a:rPr lang="en-US" dirty="0"/>
              <a:t>“Is it lawful for a man to divorce </a:t>
            </a:r>
            <a:r>
              <a:rPr lang="en-US" i="1" dirty="0"/>
              <a:t>his</a:t>
            </a:r>
            <a:r>
              <a:rPr lang="en-US" dirty="0"/>
              <a:t> wife?” </a:t>
            </a:r>
          </a:p>
          <a:p>
            <a:pPr lvl="1"/>
            <a:r>
              <a:rPr lang="en-US" sz="2200" dirty="0"/>
              <a:t>The Pharisees are once again “Testing” Jesus</a:t>
            </a:r>
          </a:p>
          <a:p>
            <a:pPr lvl="1"/>
            <a:r>
              <a:rPr lang="en-US" sz="2200" dirty="0"/>
              <a:t>2 schools of thought on divorce</a:t>
            </a:r>
          </a:p>
          <a:p>
            <a:pPr lvl="2"/>
            <a:r>
              <a:rPr lang="en-US" sz="2200" dirty="0"/>
              <a:t>Adultery only</a:t>
            </a:r>
          </a:p>
          <a:p>
            <a:pPr lvl="2"/>
            <a:r>
              <a:rPr lang="en-US" sz="2200" dirty="0"/>
              <a:t>Any indecency</a:t>
            </a:r>
          </a:p>
          <a:p>
            <a:pPr lvl="1"/>
            <a:r>
              <a:rPr lang="en-US" sz="2200" dirty="0"/>
              <a:t>The goal was to trap him, they didn’t really seek an answer, they wanted a way to discredit Jesus</a:t>
            </a:r>
          </a:p>
          <a:p>
            <a:endParaRPr lang="en-US" dirty="0"/>
          </a:p>
          <a:p>
            <a:pPr lvl="1"/>
            <a:endParaRPr lang="en-US" dirty="0"/>
          </a:p>
        </p:txBody>
      </p:sp>
      <p:pic>
        <p:nvPicPr>
          <p:cNvPr id="14" name="Picture 13">
            <a:extLst>
              <a:ext uri="{FF2B5EF4-FFF2-40B4-BE49-F238E27FC236}">
                <a16:creationId xmlns:a16="http://schemas.microsoft.com/office/drawing/2014/main" id="{192C1C35-E47A-43DF-886B-8D5CB03D7684}"/>
              </a:ext>
            </a:extLst>
          </p:cNvPr>
          <p:cNvPicPr>
            <a:picLocks noChangeAspect="1"/>
          </p:cNvPicPr>
          <p:nvPr/>
        </p:nvPicPr>
        <p:blipFill>
          <a:blip r:embed="rId5"/>
          <a:stretch>
            <a:fillRect/>
          </a:stretch>
        </p:blipFill>
        <p:spPr>
          <a:xfrm>
            <a:off x="1184031" y="1678123"/>
            <a:ext cx="4302368" cy="3309513"/>
          </a:xfrm>
          <a:prstGeom prst="rect">
            <a:avLst/>
          </a:prstGeom>
        </p:spPr>
      </p:pic>
      <p:pic>
        <p:nvPicPr>
          <p:cNvPr id="15" name="Picture 14">
            <a:extLst>
              <a:ext uri="{FF2B5EF4-FFF2-40B4-BE49-F238E27FC236}">
                <a16:creationId xmlns:a16="http://schemas.microsoft.com/office/drawing/2014/main" id="{4C38AD07-A439-4430-8543-B5F8F17EC98B}"/>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16752156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2 - 3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lnSpcReduction="10000"/>
          </a:bodyPr>
          <a:lstStyle/>
          <a:p>
            <a:r>
              <a:rPr lang="en-US" sz="2200" dirty="0"/>
              <a:t>“What did Moses command you?”</a:t>
            </a:r>
          </a:p>
          <a:p>
            <a:pPr lvl="1"/>
            <a:r>
              <a:rPr lang="en-US" dirty="0"/>
              <a:t>Jesus is letting them know that the issue will be addressed on what is commanded by God and not any opinion</a:t>
            </a:r>
          </a:p>
          <a:p>
            <a:pPr lvl="1"/>
            <a:r>
              <a:rPr lang="en-US" dirty="0"/>
              <a:t>Jesus also follows His similar pattern of answering a question with a question</a:t>
            </a:r>
          </a:p>
          <a:p>
            <a:pPr lvl="1"/>
            <a:r>
              <a:rPr lang="en-US" dirty="0"/>
              <a:t>The term “command” does not leave room for individual interpretation or choice</a:t>
            </a:r>
          </a:p>
          <a:p>
            <a:pPr lvl="1"/>
            <a:endParaRPr lang="en-US" dirty="0"/>
          </a:p>
        </p:txBody>
      </p:sp>
      <p:pic>
        <p:nvPicPr>
          <p:cNvPr id="14" name="Picture 13">
            <a:extLst>
              <a:ext uri="{FF2B5EF4-FFF2-40B4-BE49-F238E27FC236}">
                <a16:creationId xmlns:a16="http://schemas.microsoft.com/office/drawing/2014/main" id="{C6BAF74F-F892-4908-B5F2-D3387D21FFE4}"/>
              </a:ext>
            </a:extLst>
          </p:cNvPr>
          <p:cNvPicPr>
            <a:picLocks noChangeAspect="1"/>
          </p:cNvPicPr>
          <p:nvPr/>
        </p:nvPicPr>
        <p:blipFill>
          <a:blip r:embed="rId5"/>
          <a:stretch>
            <a:fillRect/>
          </a:stretch>
        </p:blipFill>
        <p:spPr>
          <a:xfrm>
            <a:off x="1184031" y="1678123"/>
            <a:ext cx="4302368" cy="3309513"/>
          </a:xfrm>
          <a:prstGeom prst="rect">
            <a:avLst/>
          </a:prstGeom>
        </p:spPr>
      </p:pic>
      <p:pic>
        <p:nvPicPr>
          <p:cNvPr id="15" name="Picture 14">
            <a:extLst>
              <a:ext uri="{FF2B5EF4-FFF2-40B4-BE49-F238E27FC236}">
                <a16:creationId xmlns:a16="http://schemas.microsoft.com/office/drawing/2014/main" id="{45FE57F8-3F1E-49A4-BCE0-49A1D1093A3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43792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4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fontScale="92500" lnSpcReduction="20000"/>
          </a:bodyPr>
          <a:lstStyle/>
          <a:p>
            <a:r>
              <a:rPr lang="en-US" dirty="0"/>
              <a:t>“Moses permitted </a:t>
            </a:r>
            <a:r>
              <a:rPr lang="en-US" i="1" dirty="0"/>
              <a:t>a man</a:t>
            </a:r>
            <a:r>
              <a:rPr lang="en-US" dirty="0"/>
              <a:t> to write a certificate of divorce, and to dismiss </a:t>
            </a:r>
            <a:r>
              <a:rPr lang="en-US" i="1" dirty="0"/>
              <a:t>her.</a:t>
            </a:r>
            <a:r>
              <a:rPr lang="en-US" dirty="0"/>
              <a:t>”</a:t>
            </a:r>
          </a:p>
          <a:p>
            <a:pPr lvl="1"/>
            <a:r>
              <a:rPr lang="en-US" sz="2200" dirty="0"/>
              <a:t>Notice here the term “permitted” which is different than “command” used by Jesus</a:t>
            </a:r>
          </a:p>
          <a:p>
            <a:pPr lvl="1"/>
            <a:r>
              <a:rPr lang="en-US" sz="2200" dirty="0"/>
              <a:t>There is no indication of Moses’ approval or disapproval</a:t>
            </a:r>
          </a:p>
          <a:p>
            <a:pPr lvl="1"/>
            <a:r>
              <a:rPr lang="en-US" sz="2200" dirty="0"/>
              <a:t>There was more to the passage the Pharisees were referring to but they wanted to only use what they felt “proved” them right</a:t>
            </a:r>
          </a:p>
          <a:p>
            <a:pPr lvl="1"/>
            <a:endParaRPr lang="en-US" dirty="0"/>
          </a:p>
        </p:txBody>
      </p:sp>
      <p:pic>
        <p:nvPicPr>
          <p:cNvPr id="14" name="Picture 13">
            <a:extLst>
              <a:ext uri="{FF2B5EF4-FFF2-40B4-BE49-F238E27FC236}">
                <a16:creationId xmlns:a16="http://schemas.microsoft.com/office/drawing/2014/main" id="{B446E742-EFE8-4E42-92A6-CFAB908EB8BD}"/>
              </a:ext>
            </a:extLst>
          </p:cNvPr>
          <p:cNvPicPr>
            <a:picLocks noChangeAspect="1"/>
          </p:cNvPicPr>
          <p:nvPr/>
        </p:nvPicPr>
        <p:blipFill>
          <a:blip r:embed="rId5"/>
          <a:stretch>
            <a:fillRect/>
          </a:stretch>
        </p:blipFill>
        <p:spPr>
          <a:xfrm>
            <a:off x="1184031" y="1678123"/>
            <a:ext cx="4302368" cy="3309513"/>
          </a:xfrm>
          <a:prstGeom prst="rect">
            <a:avLst/>
          </a:prstGeom>
        </p:spPr>
      </p:pic>
      <p:pic>
        <p:nvPicPr>
          <p:cNvPr id="15" name="Picture 14">
            <a:extLst>
              <a:ext uri="{FF2B5EF4-FFF2-40B4-BE49-F238E27FC236}">
                <a16:creationId xmlns:a16="http://schemas.microsoft.com/office/drawing/2014/main" id="{4C29406E-7DD0-41DC-AAFD-2A6CC5F73431}"/>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140788132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5 - 9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fontScale="92500"/>
          </a:bodyPr>
          <a:lstStyle/>
          <a:p>
            <a:r>
              <a:rPr lang="en-US" sz="2200" dirty="0"/>
              <a:t>“</a:t>
            </a:r>
            <a:r>
              <a:rPr lang="en-US" sz="2200" baseline="30000" dirty="0"/>
              <a:t>5 </a:t>
            </a:r>
            <a:r>
              <a:rPr lang="en-US" sz="2200" dirty="0"/>
              <a:t>And Jesus answered and said to them, “Because of the hardness of your heart he wrote you this precept. </a:t>
            </a:r>
            <a:r>
              <a:rPr lang="en-US" sz="2200" baseline="30000" dirty="0"/>
              <a:t>6 </a:t>
            </a:r>
            <a:r>
              <a:rPr lang="en-US" sz="2200" dirty="0"/>
              <a:t>But from the beginning of the creation, God ‘made them male and female.”</a:t>
            </a:r>
          </a:p>
          <a:p>
            <a:pPr lvl="1"/>
            <a:r>
              <a:rPr lang="en-US" sz="1900" dirty="0"/>
              <a:t>Jesus is now taking the focus off divorce and placing it back on God’s original plan for marriage</a:t>
            </a:r>
          </a:p>
          <a:p>
            <a:pPr lvl="1"/>
            <a:r>
              <a:rPr lang="en-US" sz="1900" dirty="0"/>
              <a:t>The issue wasn’t really understanding divorce but rather an understanding of God’s plans and expectations for marriage</a:t>
            </a:r>
          </a:p>
          <a:p>
            <a:pPr lvl="1"/>
            <a:endParaRPr lang="en-US" dirty="0"/>
          </a:p>
        </p:txBody>
      </p:sp>
      <p:pic>
        <p:nvPicPr>
          <p:cNvPr id="14" name="Picture 13">
            <a:extLst>
              <a:ext uri="{FF2B5EF4-FFF2-40B4-BE49-F238E27FC236}">
                <a16:creationId xmlns:a16="http://schemas.microsoft.com/office/drawing/2014/main" id="{1EDF019A-5D94-4AAA-9EDC-B9C6FEF2953C}"/>
              </a:ext>
            </a:extLst>
          </p:cNvPr>
          <p:cNvPicPr>
            <a:picLocks noChangeAspect="1"/>
          </p:cNvPicPr>
          <p:nvPr/>
        </p:nvPicPr>
        <p:blipFill>
          <a:blip r:embed="rId5"/>
          <a:stretch>
            <a:fillRect/>
          </a:stretch>
        </p:blipFill>
        <p:spPr>
          <a:xfrm>
            <a:off x="1184031" y="1678123"/>
            <a:ext cx="4302368" cy="3309513"/>
          </a:xfrm>
          <a:prstGeom prst="rect">
            <a:avLst/>
          </a:prstGeom>
        </p:spPr>
      </p:pic>
      <p:pic>
        <p:nvPicPr>
          <p:cNvPr id="15" name="Picture 14">
            <a:extLst>
              <a:ext uri="{FF2B5EF4-FFF2-40B4-BE49-F238E27FC236}">
                <a16:creationId xmlns:a16="http://schemas.microsoft.com/office/drawing/2014/main" id="{AD4D5322-B418-4B28-B230-1E32F2E4D7B2}"/>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17425786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5 - 9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a:bodyPr>
          <a:lstStyle/>
          <a:p>
            <a:r>
              <a:rPr lang="en-US" sz="2200" dirty="0"/>
              <a:t>“from the beginning of the creation, God ‘made them male and female.’”</a:t>
            </a:r>
          </a:p>
          <a:p>
            <a:pPr lvl="1"/>
            <a:r>
              <a:rPr lang="en-US" dirty="0"/>
              <a:t>As Jesus continues to speak, He moves the discussion away from Moses to God (who is higher), and from divorce to marriage, from what is “permitted” to what God intended</a:t>
            </a:r>
          </a:p>
          <a:p>
            <a:pPr lvl="1"/>
            <a:r>
              <a:rPr lang="en-US" dirty="0"/>
              <a:t>Note also here the fact God made male and female (Adam and Eve)</a:t>
            </a:r>
          </a:p>
        </p:txBody>
      </p:sp>
      <p:pic>
        <p:nvPicPr>
          <p:cNvPr id="14" name="Picture 13">
            <a:extLst>
              <a:ext uri="{FF2B5EF4-FFF2-40B4-BE49-F238E27FC236}">
                <a16:creationId xmlns:a16="http://schemas.microsoft.com/office/drawing/2014/main" id="{EE4D0E61-707E-411B-82D8-DC8E80E370BF}"/>
              </a:ext>
            </a:extLst>
          </p:cNvPr>
          <p:cNvPicPr>
            <a:picLocks noChangeAspect="1"/>
          </p:cNvPicPr>
          <p:nvPr/>
        </p:nvPicPr>
        <p:blipFill>
          <a:blip r:embed="rId5"/>
          <a:stretch>
            <a:fillRect/>
          </a:stretch>
        </p:blipFill>
        <p:spPr>
          <a:xfrm>
            <a:off x="1184031" y="1678123"/>
            <a:ext cx="4302368" cy="3309513"/>
          </a:xfrm>
          <a:prstGeom prst="rect">
            <a:avLst/>
          </a:prstGeom>
        </p:spPr>
      </p:pic>
      <p:pic>
        <p:nvPicPr>
          <p:cNvPr id="15" name="Picture 14">
            <a:extLst>
              <a:ext uri="{FF2B5EF4-FFF2-40B4-BE49-F238E27FC236}">
                <a16:creationId xmlns:a16="http://schemas.microsoft.com/office/drawing/2014/main" id="{125D991B-5B9F-4AEE-ADD9-0BEFC2AD406F}"/>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343753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5 - 9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a:bodyPr>
          <a:lstStyle/>
          <a:p>
            <a:r>
              <a:rPr lang="en-US" sz="2000" dirty="0"/>
              <a:t>“leave his father and mother and be joined to his wife,”</a:t>
            </a:r>
          </a:p>
          <a:p>
            <a:pPr lvl="1"/>
            <a:r>
              <a:rPr lang="en-US" sz="1800" dirty="0"/>
              <a:t>The idea here is that the man must now function independent of his parents</a:t>
            </a:r>
          </a:p>
          <a:p>
            <a:pPr lvl="1"/>
            <a:r>
              <a:rPr lang="en-US" sz="1800" dirty="0"/>
              <a:t>“Many a marriage has floundered because the young husband or wife was not willing to accept the responsibility of independence from the parental home.” </a:t>
            </a:r>
            <a:r>
              <a:rPr lang="en-US" sz="1800" b="1" dirty="0"/>
              <a:t>(Hiebert)</a:t>
            </a:r>
          </a:p>
          <a:p>
            <a:pPr lvl="1"/>
            <a:r>
              <a:rPr lang="en-US" sz="1800" dirty="0"/>
              <a:t>Note also there is no mention at all of a man ever leaving his wife, only his parents</a:t>
            </a:r>
          </a:p>
        </p:txBody>
      </p:sp>
      <p:pic>
        <p:nvPicPr>
          <p:cNvPr id="14" name="Picture 13">
            <a:extLst>
              <a:ext uri="{FF2B5EF4-FFF2-40B4-BE49-F238E27FC236}">
                <a16:creationId xmlns:a16="http://schemas.microsoft.com/office/drawing/2014/main" id="{0AF70F4C-ED40-4F0E-9812-933D7D739FFD}"/>
              </a:ext>
            </a:extLst>
          </p:cNvPr>
          <p:cNvPicPr>
            <a:picLocks noChangeAspect="1"/>
          </p:cNvPicPr>
          <p:nvPr/>
        </p:nvPicPr>
        <p:blipFill>
          <a:blip r:embed="rId5"/>
          <a:stretch>
            <a:fillRect/>
          </a:stretch>
        </p:blipFill>
        <p:spPr>
          <a:xfrm>
            <a:off x="1184031" y="1678123"/>
            <a:ext cx="4302368" cy="3309513"/>
          </a:xfrm>
          <a:prstGeom prst="rect">
            <a:avLst/>
          </a:prstGeom>
        </p:spPr>
      </p:pic>
      <p:pic>
        <p:nvPicPr>
          <p:cNvPr id="15" name="Picture 14">
            <a:extLst>
              <a:ext uri="{FF2B5EF4-FFF2-40B4-BE49-F238E27FC236}">
                <a16:creationId xmlns:a16="http://schemas.microsoft.com/office/drawing/2014/main" id="{3DF14757-0015-4F92-9B8E-20F5E4B4D8A5}"/>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06540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5 - 9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Autofit/>
          </a:bodyPr>
          <a:lstStyle/>
          <a:p>
            <a:r>
              <a:rPr lang="en-US" sz="1800" dirty="0"/>
              <a:t>“What God has joined together,”</a:t>
            </a:r>
          </a:p>
          <a:p>
            <a:pPr lvl="1"/>
            <a:r>
              <a:rPr lang="en-US" sz="1600" dirty="0"/>
              <a:t>Jesus reminds the Pharisees that marriage is spiritually binding</a:t>
            </a:r>
          </a:p>
          <a:p>
            <a:pPr lvl="1"/>
            <a:r>
              <a:rPr lang="en-US" sz="1600" dirty="0"/>
              <a:t>Marriage is more than “just a piece of paper” or merely a social contract as some suggest</a:t>
            </a:r>
          </a:p>
          <a:p>
            <a:r>
              <a:rPr lang="en-US" sz="1800" dirty="0"/>
              <a:t>“let not man separate.”</a:t>
            </a:r>
          </a:p>
          <a:p>
            <a:pPr lvl="1"/>
            <a:r>
              <a:rPr lang="en-US" sz="1600" dirty="0"/>
              <a:t>No one has a right to break this union created by God</a:t>
            </a:r>
          </a:p>
          <a:p>
            <a:pPr lvl="1"/>
            <a:r>
              <a:rPr lang="en-US" sz="1600" dirty="0"/>
              <a:t>The statement is very plain and if one is considering divorce, they would do well to read Jesus’ words here</a:t>
            </a:r>
          </a:p>
        </p:txBody>
      </p:sp>
      <p:pic>
        <p:nvPicPr>
          <p:cNvPr id="14" name="Picture 13">
            <a:extLst>
              <a:ext uri="{FF2B5EF4-FFF2-40B4-BE49-F238E27FC236}">
                <a16:creationId xmlns:a16="http://schemas.microsoft.com/office/drawing/2014/main" id="{44025FC2-2839-44C1-BD82-6087C32B4A88}"/>
              </a:ext>
            </a:extLst>
          </p:cNvPr>
          <p:cNvPicPr>
            <a:picLocks noChangeAspect="1"/>
          </p:cNvPicPr>
          <p:nvPr/>
        </p:nvPicPr>
        <p:blipFill>
          <a:blip r:embed="rId5"/>
          <a:stretch>
            <a:fillRect/>
          </a:stretch>
        </p:blipFill>
        <p:spPr>
          <a:xfrm>
            <a:off x="1184031" y="1678123"/>
            <a:ext cx="4302368" cy="3309513"/>
          </a:xfrm>
          <a:prstGeom prst="rect">
            <a:avLst/>
          </a:prstGeom>
        </p:spPr>
      </p:pic>
      <p:pic>
        <p:nvPicPr>
          <p:cNvPr id="15" name="Picture 14">
            <a:extLst>
              <a:ext uri="{FF2B5EF4-FFF2-40B4-BE49-F238E27FC236}">
                <a16:creationId xmlns:a16="http://schemas.microsoft.com/office/drawing/2014/main" id="{219F60E3-0E1C-4B70-A56D-B50658337F7F}"/>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35028226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691</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PowerPoint Presentation</vt:lpstr>
      <vt:lpstr>Verse 1 </vt:lpstr>
      <vt:lpstr>Verses 2 - 3 </vt:lpstr>
      <vt:lpstr>Verses 2 - 3 </vt:lpstr>
      <vt:lpstr>Verse 4 </vt:lpstr>
      <vt:lpstr>Verses 5 - 9 </vt:lpstr>
      <vt:lpstr>Verses 5 - 9 </vt:lpstr>
      <vt:lpstr>Verses 5 - 9 </vt:lpstr>
      <vt:lpstr>Verses 5 - 9 </vt:lpstr>
      <vt:lpstr>Verses 10 - 12 </vt:lpstr>
      <vt:lpstr>Verses 10 - 12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160</cp:revision>
  <dcterms:created xsi:type="dcterms:W3CDTF">2020-11-10T04:37:52Z</dcterms:created>
  <dcterms:modified xsi:type="dcterms:W3CDTF">2021-03-10T18:08:06Z</dcterms:modified>
</cp:coreProperties>
</file>