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1"/>
  </p:sldMasterIdLst>
  <p:notesMasterIdLst>
    <p:notesMasterId r:id="rId8"/>
  </p:notesMasterIdLst>
  <p:sldIdLst>
    <p:sldId id="258" r:id="rId2"/>
    <p:sldId id="261" r:id="rId3"/>
    <p:sldId id="262" r:id="rId4"/>
    <p:sldId id="263" r:id="rId5"/>
    <p:sldId id="264" r:id="rId6"/>
    <p:sldId id="265"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Miller" initials="RM" lastIdx="1" clrIdx="0">
    <p:extLst>
      <p:ext uri="{19B8F6BF-5375-455C-9EA6-DF929625EA0E}">
        <p15:presenceInfo xmlns:p15="http://schemas.microsoft.com/office/powerpoint/2012/main" userId="03a1c689c4386d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1" d="100"/>
          <a:sy n="81" d="100"/>
        </p:scale>
        <p:origin x="120" y="53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CD07B-C227-4DEF-8B16-09BA7D67C930}" type="datetimeFigureOut">
              <a:rPr lang="en-US" smtClean="0"/>
              <a:t>2/17/2021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56664-F79A-43B4-B586-F8084CC89FB7}" type="slidenum">
              <a:rPr lang="en-US" smtClean="0"/>
              <a:t>‹#›</a:t>
            </a:fld>
            <a:endParaRPr lang="en-US"/>
          </a:p>
        </p:txBody>
      </p:sp>
    </p:spTree>
    <p:extLst>
      <p:ext uri="{BB962C8B-B14F-4D97-AF65-F5344CB8AC3E}">
        <p14:creationId xmlns:p14="http://schemas.microsoft.com/office/powerpoint/2010/main" val="55145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D291B17-9318-49DB-B28B-6E5994AE9581}" type="datetime1">
              <a:rPr lang="en-US" smtClean="0"/>
              <a:t>2/17/2021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A98EE3D-8CD1-4C3F-BD1C-C98C9596463C}"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5532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74136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5070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78041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835895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88202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93002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589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136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263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71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682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2/17/2021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13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2/17/2021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815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2/17/2021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096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0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2/17/2021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745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291B17-9318-49DB-B28B-6E5994AE9581}" type="datetime1">
              <a:rPr lang="en-US" smtClean="0"/>
              <a:t>2/17/2021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25739209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2" name="Picture 11">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5" name="Picture 14">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7" name="Straight Connector 16">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17E54A9A-C353-44DE-A4F2-CB4451345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0" name="Rectangle 19">
              <a:extLst>
                <a:ext uri="{FF2B5EF4-FFF2-40B4-BE49-F238E27FC236}">
                  <a16:creationId xmlns:a16="http://schemas.microsoft.com/office/drawing/2014/main" id="{D4071868-6980-4C45-83AB-30058637D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16D8F9F-59A6-4BC9-8DFE-ED60618FC6C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2" name="Picture 21">
                <a:extLst>
                  <a:ext uri="{FF2B5EF4-FFF2-40B4-BE49-F238E27FC236}">
                    <a16:creationId xmlns:a16="http://schemas.microsoft.com/office/drawing/2014/main" id="{D9FE5CB9-13CA-4343-BC1A-DA1132B4D79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B973DCF3-9BE0-4E66-8DFE-3FBE025F5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D809BA1F-396A-41B1-A897-99476DBA8D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5" name="Picture 24">
                <a:extLst>
                  <a:ext uri="{FF2B5EF4-FFF2-40B4-BE49-F238E27FC236}">
                    <a16:creationId xmlns:a16="http://schemas.microsoft.com/office/drawing/2014/main" id="{FFAB676C-8A11-4B22-BA24-ACB2FB42B01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6" name="TextBox 5">
            <a:extLst>
              <a:ext uri="{FF2B5EF4-FFF2-40B4-BE49-F238E27FC236}">
                <a16:creationId xmlns:a16="http://schemas.microsoft.com/office/drawing/2014/main" id="{C6570629-ABA2-43DA-A67B-14BFDEA0CB35}"/>
              </a:ext>
            </a:extLst>
          </p:cNvPr>
          <p:cNvSpPr txBox="1"/>
          <p:nvPr/>
        </p:nvSpPr>
        <p:spPr>
          <a:xfrm>
            <a:off x="6553770" y="1041401"/>
            <a:ext cx="4538526" cy="2345264"/>
          </a:xfrm>
          <a:prstGeom prst="rect">
            <a:avLst/>
          </a:prstGeom>
        </p:spPr>
        <p:txBody>
          <a:bodyPr vert="horz" lIns="91440" tIns="45720" rIns="91440" bIns="45720" rtlCol="0" anchor="b">
            <a:normAutofit/>
          </a:bodyPr>
          <a:lstStyle/>
          <a:p>
            <a:pPr algn="ctr">
              <a:spcBef>
                <a:spcPct val="0"/>
              </a:spcBef>
              <a:spcAft>
                <a:spcPts val="600"/>
              </a:spcAft>
            </a:pPr>
            <a:r>
              <a:rPr lang="en-US" sz="5400" dirty="0">
                <a:ln w="3175" cmpd="sng">
                  <a:noFill/>
                </a:ln>
                <a:solidFill>
                  <a:schemeClr val="tx1">
                    <a:lumMod val="85000"/>
                    <a:lumOff val="15000"/>
                  </a:schemeClr>
                </a:solidFill>
                <a:latin typeface="+mj-lt"/>
                <a:ea typeface="+mj-ea"/>
                <a:cs typeface="+mj-cs"/>
              </a:rPr>
              <a:t>9:30 – 32</a:t>
            </a:r>
          </a:p>
        </p:txBody>
      </p:sp>
      <p:sp>
        <p:nvSpPr>
          <p:cNvPr id="27" name="Rectangle 26">
            <a:extLst>
              <a:ext uri="{FF2B5EF4-FFF2-40B4-BE49-F238E27FC236}">
                <a16:creationId xmlns:a16="http://schemas.microsoft.com/office/drawing/2014/main" id="{12A3A34B-F13A-40B6-99A9-41598F440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flying through the air over a body of water&#10;&#10;Description automatically generated">
            <a:extLst>
              <a:ext uri="{FF2B5EF4-FFF2-40B4-BE49-F238E27FC236}">
                <a16:creationId xmlns:a16="http://schemas.microsoft.com/office/drawing/2014/main" id="{BB864B58-6CDD-4807-91BD-1679706A0471}"/>
              </a:ext>
            </a:extLst>
          </p:cNvPr>
          <p:cNvPicPr>
            <a:picLocks noChangeAspect="1"/>
          </p:cNvPicPr>
          <p:nvPr/>
        </p:nvPicPr>
        <p:blipFill>
          <a:blip r:embed="rId7"/>
          <a:stretch>
            <a:fillRect/>
          </a:stretch>
        </p:blipFill>
        <p:spPr>
          <a:xfrm>
            <a:off x="1657755" y="1410208"/>
            <a:ext cx="3858780" cy="3858780"/>
          </a:xfrm>
          <a:prstGeom prst="rect">
            <a:avLst/>
          </a:prstGeom>
        </p:spPr>
      </p:pic>
      <p:cxnSp>
        <p:nvCxnSpPr>
          <p:cNvPr id="29" name="Straight Connector 28">
            <a:extLst>
              <a:ext uri="{FF2B5EF4-FFF2-40B4-BE49-F238E27FC236}">
                <a16:creationId xmlns:a16="http://schemas.microsoft.com/office/drawing/2014/main" id="{0ADC4750-67CB-4B67-B80F-E157788C03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229831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 30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10;&#10;Description automatically generated with low confidence">
            <a:extLst>
              <a:ext uri="{FF2B5EF4-FFF2-40B4-BE49-F238E27FC236}">
                <a16:creationId xmlns:a16="http://schemas.microsoft.com/office/drawing/2014/main" id="{DA3B8A8A-1C6B-4B3D-8685-C25F45AE1C8F}"/>
              </a:ext>
            </a:extLst>
          </p:cNvPr>
          <p:cNvPicPr>
            <a:picLocks noChangeAspect="1"/>
          </p:cNvPicPr>
          <p:nvPr/>
        </p:nvPicPr>
        <p:blipFill rotWithShape="1">
          <a:blip r:embed="rId5"/>
          <a:srcRect l="11023" r="11620" b="4"/>
          <a:stretch/>
        </p:blipFill>
        <p:spPr>
          <a:xfrm>
            <a:off x="1412683" y="1410208"/>
            <a:ext cx="3876801" cy="3858780"/>
          </a:xfrm>
          <a:prstGeom prst="rect">
            <a:avLst/>
          </a:prstGeom>
        </p:spPr>
      </p:pic>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425683"/>
          </a:xfrm>
        </p:spPr>
        <p:txBody>
          <a:bodyPr>
            <a:normAutofit fontScale="92500" lnSpcReduction="10000"/>
          </a:bodyPr>
          <a:lstStyle/>
          <a:p>
            <a:r>
              <a:rPr lang="en-US" dirty="0"/>
              <a:t>“</a:t>
            </a:r>
            <a:r>
              <a:rPr lang="en-US" baseline="30000" dirty="0"/>
              <a:t>30 </a:t>
            </a:r>
            <a:r>
              <a:rPr lang="en-US" dirty="0"/>
              <a:t>Then they departed from there and passed through Galilee…”</a:t>
            </a:r>
          </a:p>
          <a:p>
            <a:pPr lvl="1"/>
            <a:r>
              <a:rPr lang="en-US" sz="2400" dirty="0"/>
              <a:t>Jesus and His disciple are now leaving the area to begin their journey to Jerusalem.</a:t>
            </a:r>
          </a:p>
          <a:p>
            <a:pPr lvl="1"/>
            <a:r>
              <a:rPr lang="en-US" sz="2400" dirty="0"/>
              <a:t>Passing on through Galilee indicates He had a place to go to and He is not making random stops along the way</a:t>
            </a:r>
          </a:p>
          <a:p>
            <a:endParaRPr lang="en-US" sz="2000" dirty="0"/>
          </a:p>
          <a:p>
            <a:pPr marL="457200" lvl="1" indent="0">
              <a:buNone/>
            </a:pPr>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268905453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 30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10;&#10;Description automatically generated with low confidence">
            <a:extLst>
              <a:ext uri="{FF2B5EF4-FFF2-40B4-BE49-F238E27FC236}">
                <a16:creationId xmlns:a16="http://schemas.microsoft.com/office/drawing/2014/main" id="{DA3B8A8A-1C6B-4B3D-8685-C25F45AE1C8F}"/>
              </a:ext>
            </a:extLst>
          </p:cNvPr>
          <p:cNvPicPr>
            <a:picLocks noChangeAspect="1"/>
          </p:cNvPicPr>
          <p:nvPr/>
        </p:nvPicPr>
        <p:blipFill rotWithShape="1">
          <a:blip r:embed="rId5"/>
          <a:srcRect l="11023" r="11620" b="4"/>
          <a:stretch/>
        </p:blipFill>
        <p:spPr>
          <a:xfrm>
            <a:off x="1412683" y="1410208"/>
            <a:ext cx="3876801" cy="3858780"/>
          </a:xfrm>
          <a:prstGeom prst="rect">
            <a:avLst/>
          </a:prstGeom>
        </p:spPr>
      </p:pic>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425683"/>
          </a:xfrm>
        </p:spPr>
        <p:txBody>
          <a:bodyPr>
            <a:normAutofit fontScale="92500" lnSpcReduction="10000"/>
          </a:bodyPr>
          <a:lstStyle/>
          <a:p>
            <a:r>
              <a:rPr lang="en-US" dirty="0"/>
              <a:t>“</a:t>
            </a:r>
            <a:r>
              <a:rPr lang="en-US" baseline="30000" dirty="0"/>
              <a:t>30 </a:t>
            </a:r>
            <a:r>
              <a:rPr lang="en-US" dirty="0"/>
              <a:t>…and He did not want anyone to know </a:t>
            </a:r>
            <a:r>
              <a:rPr lang="en-US" i="1" dirty="0"/>
              <a:t>it.”</a:t>
            </a:r>
          </a:p>
          <a:p>
            <a:pPr lvl="1"/>
            <a:r>
              <a:rPr lang="en-US" sz="2400" dirty="0"/>
              <a:t>Jesus is now travelling with just His disciples and He is wanting time to speak with them alone</a:t>
            </a:r>
          </a:p>
          <a:p>
            <a:pPr lvl="1"/>
            <a:r>
              <a:rPr lang="en-US" sz="2400" dirty="0"/>
              <a:t>The fame of Jesus could make it difficult for Him to speak directly with the disciples if word got out where He was heading</a:t>
            </a:r>
          </a:p>
          <a:p>
            <a:endParaRPr lang="en-US" sz="2000" dirty="0"/>
          </a:p>
          <a:p>
            <a:pPr marL="457200" lvl="1" indent="0">
              <a:buNone/>
            </a:pPr>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387098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 31</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10;&#10;Description automatically generated with low confidence">
            <a:extLst>
              <a:ext uri="{FF2B5EF4-FFF2-40B4-BE49-F238E27FC236}">
                <a16:creationId xmlns:a16="http://schemas.microsoft.com/office/drawing/2014/main" id="{DA3B8A8A-1C6B-4B3D-8685-C25F45AE1C8F}"/>
              </a:ext>
            </a:extLst>
          </p:cNvPr>
          <p:cNvPicPr>
            <a:picLocks noChangeAspect="1"/>
          </p:cNvPicPr>
          <p:nvPr/>
        </p:nvPicPr>
        <p:blipFill rotWithShape="1">
          <a:blip r:embed="rId5"/>
          <a:srcRect l="11023" r="11620" b="4"/>
          <a:stretch/>
        </p:blipFill>
        <p:spPr>
          <a:xfrm>
            <a:off x="1412683" y="1410208"/>
            <a:ext cx="3876801" cy="3858780"/>
          </a:xfrm>
          <a:prstGeom prst="rect">
            <a:avLst/>
          </a:prstGeom>
        </p:spPr>
      </p:pic>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425683"/>
          </a:xfrm>
        </p:spPr>
        <p:txBody>
          <a:bodyPr>
            <a:normAutofit/>
          </a:bodyPr>
          <a:lstStyle/>
          <a:p>
            <a:r>
              <a:rPr lang="en-US" dirty="0"/>
              <a:t>“</a:t>
            </a:r>
            <a:r>
              <a:rPr lang="en-US" baseline="30000" dirty="0"/>
              <a:t>31 </a:t>
            </a:r>
            <a:r>
              <a:rPr lang="en-US" dirty="0"/>
              <a:t>For He taught His disciples and said to them, “The Son of Man is being betrayed into the hands of men, and they will kill Him. And after He is killed, He will rise the third day.” </a:t>
            </a:r>
          </a:p>
          <a:p>
            <a:pPr lvl="1"/>
            <a:r>
              <a:rPr lang="en-US" sz="2400" dirty="0"/>
              <a:t>This is the second time He  speaks of His coming death</a:t>
            </a:r>
          </a:p>
          <a:p>
            <a:pPr marL="457200" lvl="1" indent="0">
              <a:buNone/>
            </a:pPr>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14629071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 31</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10;&#10;Description automatically generated with low confidence">
            <a:extLst>
              <a:ext uri="{FF2B5EF4-FFF2-40B4-BE49-F238E27FC236}">
                <a16:creationId xmlns:a16="http://schemas.microsoft.com/office/drawing/2014/main" id="{DA3B8A8A-1C6B-4B3D-8685-C25F45AE1C8F}"/>
              </a:ext>
            </a:extLst>
          </p:cNvPr>
          <p:cNvPicPr>
            <a:picLocks noChangeAspect="1"/>
          </p:cNvPicPr>
          <p:nvPr/>
        </p:nvPicPr>
        <p:blipFill rotWithShape="1">
          <a:blip r:embed="rId5"/>
          <a:srcRect l="11023" r="11620" b="4"/>
          <a:stretch/>
        </p:blipFill>
        <p:spPr>
          <a:xfrm>
            <a:off x="1412683" y="1410208"/>
            <a:ext cx="3876801" cy="3858780"/>
          </a:xfrm>
          <a:prstGeom prst="rect">
            <a:avLst/>
          </a:prstGeom>
        </p:spPr>
      </p:pic>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425683"/>
          </a:xfrm>
        </p:spPr>
        <p:txBody>
          <a:bodyPr>
            <a:normAutofit/>
          </a:bodyPr>
          <a:lstStyle/>
          <a:p>
            <a:pPr lvl="1"/>
            <a:r>
              <a:rPr lang="en-US" dirty="0"/>
              <a:t>Jesus is sharing in detail once again the destiny He is heading toward in Jerusalem</a:t>
            </a:r>
          </a:p>
          <a:p>
            <a:pPr lvl="1"/>
            <a:r>
              <a:rPr lang="en-US" dirty="0"/>
              <a:t>He will be betrayed into the hands of men</a:t>
            </a:r>
          </a:p>
          <a:p>
            <a:pPr lvl="1"/>
            <a:r>
              <a:rPr lang="en-US" dirty="0"/>
              <a:t>Man will kill Him</a:t>
            </a:r>
          </a:p>
          <a:p>
            <a:pPr lvl="1"/>
            <a:r>
              <a:rPr lang="en-US" dirty="0"/>
              <a:t>He will rise again the 3</a:t>
            </a:r>
            <a:r>
              <a:rPr lang="en-US" baseline="30000" dirty="0"/>
              <a:t>rd</a:t>
            </a:r>
            <a:r>
              <a:rPr lang="en-US" dirty="0"/>
              <a:t> day</a:t>
            </a:r>
          </a:p>
          <a:p>
            <a:pPr marL="457200" lvl="1" indent="0">
              <a:buNone/>
            </a:pPr>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1489528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a:t>Verse 32</a:t>
            </a:r>
            <a:endParaRPr lang="en-US" dirty="0"/>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10;&#10;Description automatically generated with low confidence">
            <a:extLst>
              <a:ext uri="{FF2B5EF4-FFF2-40B4-BE49-F238E27FC236}">
                <a16:creationId xmlns:a16="http://schemas.microsoft.com/office/drawing/2014/main" id="{DA3B8A8A-1C6B-4B3D-8685-C25F45AE1C8F}"/>
              </a:ext>
            </a:extLst>
          </p:cNvPr>
          <p:cNvPicPr>
            <a:picLocks noChangeAspect="1"/>
          </p:cNvPicPr>
          <p:nvPr/>
        </p:nvPicPr>
        <p:blipFill rotWithShape="1">
          <a:blip r:embed="rId5"/>
          <a:srcRect l="11023" r="11620" b="4"/>
          <a:stretch/>
        </p:blipFill>
        <p:spPr>
          <a:xfrm>
            <a:off x="1412683" y="1410208"/>
            <a:ext cx="3876801" cy="3858780"/>
          </a:xfrm>
          <a:prstGeom prst="rect">
            <a:avLst/>
          </a:prstGeom>
        </p:spPr>
      </p:pic>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425683"/>
          </a:xfrm>
        </p:spPr>
        <p:txBody>
          <a:bodyPr>
            <a:normAutofit fontScale="92500" lnSpcReduction="20000"/>
          </a:bodyPr>
          <a:lstStyle/>
          <a:p>
            <a:r>
              <a:rPr lang="en-US" sz="2200" dirty="0"/>
              <a:t>“</a:t>
            </a:r>
            <a:r>
              <a:rPr lang="en-US" sz="2200" baseline="30000" dirty="0"/>
              <a:t>32 </a:t>
            </a:r>
            <a:r>
              <a:rPr lang="en-US" sz="2200" dirty="0"/>
              <a:t>But they did not understand this saying,…”</a:t>
            </a:r>
          </a:p>
          <a:p>
            <a:pPr lvl="1"/>
            <a:r>
              <a:rPr lang="en-US" sz="2200" dirty="0"/>
              <a:t>Despite the clear and direct statements made by Jesus, the disciples could still not comprehend these things happening</a:t>
            </a:r>
          </a:p>
          <a:p>
            <a:r>
              <a:rPr lang="en-US" sz="2200" dirty="0"/>
              <a:t>“… and were afraid to ask Him.”</a:t>
            </a:r>
          </a:p>
          <a:p>
            <a:pPr lvl="1"/>
            <a:r>
              <a:rPr lang="en-US" sz="2200" dirty="0"/>
              <a:t>What a sad statement</a:t>
            </a:r>
          </a:p>
          <a:p>
            <a:pPr lvl="1"/>
            <a:r>
              <a:rPr lang="en-US" sz="2200" dirty="0"/>
              <a:t>He was right their teaching them and available and fear kept them from trying to seek understanding</a:t>
            </a:r>
          </a:p>
          <a:p>
            <a:pPr lvl="1"/>
            <a:endParaRPr lang="en-US" dirty="0"/>
          </a:p>
          <a:p>
            <a:endParaRPr lang="en-US" dirty="0"/>
          </a:p>
          <a:p>
            <a:pPr lvl="1"/>
            <a:endParaRPr lang="en-US" dirty="0"/>
          </a:p>
        </p:txBody>
      </p:sp>
    </p:spTree>
    <p:extLst>
      <p:ext uri="{BB962C8B-B14F-4D97-AF65-F5344CB8AC3E}">
        <p14:creationId xmlns:p14="http://schemas.microsoft.com/office/powerpoint/2010/main" val="643101227"/>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870</TotalTime>
  <Words>267</Words>
  <Application>Microsoft Office PowerPoint</Application>
  <PresentationFormat>Widescreen</PresentationFormat>
  <Paragraphs>34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Garamond</vt:lpstr>
      <vt:lpstr>Organic</vt:lpstr>
      <vt:lpstr>PowerPoint Presentation</vt:lpstr>
      <vt:lpstr>Verse 30 </vt:lpstr>
      <vt:lpstr>Verse 30 </vt:lpstr>
      <vt:lpstr>Verse 31</vt:lpstr>
      <vt:lpstr>Verse 31</vt:lpstr>
      <vt:lpstr>Verse 32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Miller</dc:creator>
  <cp:lastModifiedBy>christian miller</cp:lastModifiedBy>
  <cp:revision>115</cp:revision>
  <dcterms:created xsi:type="dcterms:W3CDTF">2020-11-10T04:37:52Z</dcterms:created>
  <dcterms:modified xsi:type="dcterms:W3CDTF">2021-02-17T19:11:23Z</dcterms:modified>
</cp:coreProperties>
</file>