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5" r:id="rId1"/>
  </p:sldMasterIdLst>
  <p:notesMasterIdLst>
    <p:notesMasterId r:id="rId20"/>
  </p:notesMasterIdLst>
  <p:sldIdLst>
    <p:sldId id="258" r:id="rId2"/>
    <p:sldId id="261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 Miller" initials="RM" lastIdx="1" clrIdx="0">
    <p:extLst>
      <p:ext uri="{19B8F6BF-5375-455C-9EA6-DF929625EA0E}">
        <p15:presenceInfo xmlns:p15="http://schemas.microsoft.com/office/powerpoint/2012/main" userId="03a1c689c4386d8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CD07B-C227-4DEF-8B16-09BA7D67C930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56664-F79A-43B4-B586-F8084CC89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55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D291B17-9318-49DB-B28B-6E5994AE9581}" type="datetime1">
              <a:rPr lang="en-US" smtClean="0"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532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41368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0709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80419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35895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8202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93002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589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361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631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71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825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2/8/2021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133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2/8/2021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156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2/8/2021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968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4F1-FFEA-405F-9602-3DCA865EDA4E}" type="datetime1">
              <a:rPr lang="en-US" smtClean="0"/>
              <a:t>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06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457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D291B17-9318-49DB-B28B-6E5994AE9581}" type="datetime1">
              <a:rPr lang="en-US" smtClean="0"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392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0F82E3E-E291-4077-9561-D03BD8817A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64A9319-91FB-4B4F-815A-A046C6378C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65E65E-138F-4485-AA9E-188DF346C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2DE2924-A79E-4612-8899-041380003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94B8494-882E-4FE9-BFAD-265155874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A5BFCFB-CCDF-43A8-888F-E16CF73D2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7E54A9A-C353-44DE-A4F2-CB4451345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20" name="Rectangle 19">
              <a:extLst>
                <a:ext uri="{FF2B5EF4-FFF2-40B4-BE49-F238E27FC236}">
                  <a16:creationId xmlns:a16="http://schemas.microsoft.com/office/drawing/2014/main" id="{D4071868-6980-4C45-83AB-30058637D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16D8F9F-59A6-4BC9-8DFE-ED60618FC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D9FE5CB9-13CA-4343-BC1A-DA1132B4D7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973DCF3-9BE0-4E66-8DFE-3FBE025F52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D809BA1F-396A-41B1-A897-99476DBA8D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FFAB676C-8A11-4B22-BA24-ACB2FB42B0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6570629-ABA2-43DA-A67B-14BFDEA0CB35}"/>
              </a:ext>
            </a:extLst>
          </p:cNvPr>
          <p:cNvSpPr txBox="1"/>
          <p:nvPr/>
        </p:nvSpPr>
        <p:spPr>
          <a:xfrm>
            <a:off x="6553770" y="1041401"/>
            <a:ext cx="4538526" cy="2345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9:19 – 29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2A3A34B-F13A-40B6-99A9-41598F440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4976494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flying through the air over a body of water&#10;&#10;Description automatically generated">
            <a:extLst>
              <a:ext uri="{FF2B5EF4-FFF2-40B4-BE49-F238E27FC236}">
                <a16:creationId xmlns:a16="http://schemas.microsoft.com/office/drawing/2014/main" id="{BB864B58-6CDD-4807-91BD-1679706A04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7755" y="1410208"/>
            <a:ext cx="3858780" cy="385878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ADC4750-67CB-4B67-B80F-E157788C03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770" y="3522131"/>
            <a:ext cx="4520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29831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69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83" name="Rectangle 70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 22</a:t>
            </a:r>
          </a:p>
        </p:txBody>
      </p:sp>
      <p:sp>
        <p:nvSpPr>
          <p:cNvPr id="84" name="Rectangle 77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alendar&#10;&#10;Description automatically generated with low confidence">
            <a:extLst>
              <a:ext uri="{FF2B5EF4-FFF2-40B4-BE49-F238E27FC236}">
                <a16:creationId xmlns:a16="http://schemas.microsoft.com/office/drawing/2014/main" id="{DA3B8A8A-1C6B-4B3D-8685-C25F45AE1C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23" r="11620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85" name="Straight Connector 79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1"/>
            <a:ext cx="4802184" cy="3425683"/>
          </a:xfrm>
        </p:spPr>
        <p:txBody>
          <a:bodyPr>
            <a:normAutofit/>
          </a:bodyPr>
          <a:lstStyle/>
          <a:p>
            <a:r>
              <a:rPr lang="en-US" dirty="0"/>
              <a:t>“But if You can do anything, have compassion on us and help us.”</a:t>
            </a:r>
          </a:p>
          <a:p>
            <a:pPr lvl="1"/>
            <a:r>
              <a:rPr lang="en-US" dirty="0"/>
              <a:t>The term but shows the father us unsure of whether or not Jesus can heal his son</a:t>
            </a:r>
          </a:p>
          <a:p>
            <a:pPr lvl="1"/>
            <a:r>
              <a:rPr lang="en-US" dirty="0"/>
              <a:t>The request is for the compassion of Christ on “us”…  the family also suffered seeing what the boy was going through</a:t>
            </a:r>
          </a:p>
          <a:p>
            <a:pPr lvl="1"/>
            <a:endParaRPr lang="en-US" sz="400" dirty="0"/>
          </a:p>
          <a:p>
            <a:endParaRPr lang="en-US" sz="2000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768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69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83" name="Rectangle 70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 23</a:t>
            </a:r>
          </a:p>
        </p:txBody>
      </p:sp>
      <p:sp>
        <p:nvSpPr>
          <p:cNvPr id="84" name="Rectangle 77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alendar&#10;&#10;Description automatically generated with low confidence">
            <a:extLst>
              <a:ext uri="{FF2B5EF4-FFF2-40B4-BE49-F238E27FC236}">
                <a16:creationId xmlns:a16="http://schemas.microsoft.com/office/drawing/2014/main" id="{DA3B8A8A-1C6B-4B3D-8685-C25F45AE1C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23" r="11620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85" name="Straight Connector 79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1"/>
            <a:ext cx="4802184" cy="3425683"/>
          </a:xfrm>
        </p:spPr>
        <p:txBody>
          <a:bodyPr>
            <a:normAutofit/>
          </a:bodyPr>
          <a:lstStyle/>
          <a:p>
            <a:r>
              <a:rPr lang="en-US" dirty="0"/>
              <a:t>“</a:t>
            </a:r>
            <a:r>
              <a:rPr lang="en-US" baseline="30000" dirty="0"/>
              <a:t>23 </a:t>
            </a:r>
            <a:r>
              <a:rPr lang="en-US" dirty="0"/>
              <a:t>Jesus said to him, “If you can believe, all things </a:t>
            </a:r>
            <a:r>
              <a:rPr lang="en-US" i="1" dirty="0"/>
              <a:t>are</a:t>
            </a:r>
            <a:r>
              <a:rPr lang="en-US" dirty="0"/>
              <a:t> possible to him who believes.”</a:t>
            </a:r>
          </a:p>
          <a:p>
            <a:pPr lvl="1"/>
            <a:r>
              <a:rPr lang="en-US" dirty="0"/>
              <a:t>Jesus seems to place the “if” where it belongs</a:t>
            </a:r>
          </a:p>
          <a:p>
            <a:pPr lvl="1"/>
            <a:r>
              <a:rPr lang="en-US" dirty="0"/>
              <a:t>It’s not a question of whether or not Jesus has the power to help, it is a question of whether or not the man has faith in Him to do so</a:t>
            </a:r>
          </a:p>
          <a:p>
            <a:pPr lvl="1"/>
            <a:endParaRPr lang="en-US" sz="400" dirty="0"/>
          </a:p>
          <a:p>
            <a:endParaRPr lang="en-US" sz="2000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2498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69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83" name="Rectangle 70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 24</a:t>
            </a:r>
          </a:p>
        </p:txBody>
      </p:sp>
      <p:sp>
        <p:nvSpPr>
          <p:cNvPr id="84" name="Rectangle 77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alendar&#10;&#10;Description automatically generated with low confidence">
            <a:extLst>
              <a:ext uri="{FF2B5EF4-FFF2-40B4-BE49-F238E27FC236}">
                <a16:creationId xmlns:a16="http://schemas.microsoft.com/office/drawing/2014/main" id="{DA3B8A8A-1C6B-4B3D-8685-C25F45AE1C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23" r="11620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85" name="Straight Connector 79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1"/>
            <a:ext cx="4802184" cy="342568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“</a:t>
            </a:r>
            <a:r>
              <a:rPr lang="en-US" baseline="30000" dirty="0"/>
              <a:t>24 </a:t>
            </a:r>
            <a:r>
              <a:rPr lang="en-US" dirty="0"/>
              <a:t>Immediately the father of the child cried out and said with tears, “Lord, I believe; help my unbelief!”  </a:t>
            </a:r>
          </a:p>
          <a:p>
            <a:pPr lvl="1"/>
            <a:r>
              <a:rPr lang="en-US" dirty="0"/>
              <a:t>Clearly the father has some belief or he would not have brought his son in the first place</a:t>
            </a:r>
          </a:p>
          <a:p>
            <a:pPr lvl="1"/>
            <a:r>
              <a:rPr lang="en-US" dirty="0"/>
              <a:t>The father understands that he still has some doubt and he recognizes it is Christ who can help remove that doubt </a:t>
            </a:r>
          </a:p>
          <a:p>
            <a:endParaRPr lang="en-US" sz="400" dirty="0"/>
          </a:p>
          <a:p>
            <a:pPr marL="0" indent="0">
              <a:buNone/>
            </a:pPr>
            <a:endParaRPr lang="en-US" sz="400" dirty="0"/>
          </a:p>
          <a:p>
            <a:endParaRPr lang="en-US" sz="2000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06687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69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83" name="Rectangle 70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 25</a:t>
            </a:r>
          </a:p>
        </p:txBody>
      </p:sp>
      <p:sp>
        <p:nvSpPr>
          <p:cNvPr id="84" name="Rectangle 77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alendar&#10;&#10;Description automatically generated with low confidence">
            <a:extLst>
              <a:ext uri="{FF2B5EF4-FFF2-40B4-BE49-F238E27FC236}">
                <a16:creationId xmlns:a16="http://schemas.microsoft.com/office/drawing/2014/main" id="{DA3B8A8A-1C6B-4B3D-8685-C25F45AE1C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23" r="11620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85" name="Straight Connector 79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1"/>
            <a:ext cx="4802184" cy="3425683"/>
          </a:xfrm>
        </p:spPr>
        <p:txBody>
          <a:bodyPr>
            <a:normAutofit/>
          </a:bodyPr>
          <a:lstStyle/>
          <a:p>
            <a:r>
              <a:rPr lang="en-US" sz="1800" dirty="0"/>
              <a:t>“</a:t>
            </a:r>
            <a:r>
              <a:rPr lang="en-US" sz="1800" baseline="30000" dirty="0"/>
              <a:t>25 </a:t>
            </a:r>
            <a:r>
              <a:rPr lang="en-US" sz="1800" dirty="0"/>
              <a:t>When Jesus saw that the people came running together, He rebuked the unclean spirit, saying to it, “Deaf and dumb spirit, I command you, come out of him and enter him no more!”</a:t>
            </a:r>
          </a:p>
          <a:p>
            <a:pPr lvl="1"/>
            <a:r>
              <a:rPr lang="en-US" sz="1800" dirty="0"/>
              <a:t>The people are aware that something is about to happen and they are running toward Jesus, the boy, and his father</a:t>
            </a:r>
          </a:p>
          <a:p>
            <a:pPr lvl="1"/>
            <a:r>
              <a:rPr lang="en-US" sz="1800" dirty="0"/>
              <a:t>Jesus not only commands the demon to leave but also for it to return no more… When Jesus heals, He heals completely</a:t>
            </a:r>
          </a:p>
          <a:p>
            <a:pPr marL="0" indent="0">
              <a:buNone/>
            </a:pPr>
            <a:endParaRPr lang="en-US" sz="400" dirty="0"/>
          </a:p>
          <a:p>
            <a:endParaRPr lang="en-US" sz="2000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85048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69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83" name="Rectangle 70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 26</a:t>
            </a:r>
          </a:p>
        </p:txBody>
      </p:sp>
      <p:sp>
        <p:nvSpPr>
          <p:cNvPr id="84" name="Rectangle 77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alendar&#10;&#10;Description automatically generated with low confidence">
            <a:extLst>
              <a:ext uri="{FF2B5EF4-FFF2-40B4-BE49-F238E27FC236}">
                <a16:creationId xmlns:a16="http://schemas.microsoft.com/office/drawing/2014/main" id="{DA3B8A8A-1C6B-4B3D-8685-C25F45AE1C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23" r="11620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85" name="Straight Connector 79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1"/>
            <a:ext cx="4802184" cy="3425683"/>
          </a:xfrm>
        </p:spPr>
        <p:txBody>
          <a:bodyPr>
            <a:normAutofit fontScale="92500"/>
          </a:bodyPr>
          <a:lstStyle/>
          <a:p>
            <a:r>
              <a:rPr lang="en-US" dirty="0"/>
              <a:t>“</a:t>
            </a:r>
            <a:r>
              <a:rPr lang="en-US" baseline="30000" dirty="0"/>
              <a:t> 26 </a:t>
            </a:r>
            <a:r>
              <a:rPr lang="en-US" dirty="0"/>
              <a:t>Then </a:t>
            </a:r>
            <a:r>
              <a:rPr lang="en-US" i="1" dirty="0"/>
              <a:t>the spirit</a:t>
            </a:r>
            <a:r>
              <a:rPr lang="en-US" dirty="0"/>
              <a:t> cried out, convulsed him greatly, and came out of him.”</a:t>
            </a:r>
          </a:p>
          <a:p>
            <a:pPr lvl="1"/>
            <a:r>
              <a:rPr lang="en-US" sz="2400" dirty="0"/>
              <a:t>Jesus has no problem removing the demon, He commands and the demon obeys</a:t>
            </a:r>
          </a:p>
          <a:p>
            <a:pPr lvl="1"/>
            <a:r>
              <a:rPr lang="en-US" sz="2400" dirty="0"/>
              <a:t>We do see from the text the demon takes one final shot at the boy before leaving his body</a:t>
            </a:r>
          </a:p>
          <a:p>
            <a:endParaRPr lang="en-US" sz="2000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905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69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83" name="Rectangle 70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 26</a:t>
            </a:r>
          </a:p>
        </p:txBody>
      </p:sp>
      <p:sp>
        <p:nvSpPr>
          <p:cNvPr id="84" name="Rectangle 77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alendar&#10;&#10;Description automatically generated with low confidence">
            <a:extLst>
              <a:ext uri="{FF2B5EF4-FFF2-40B4-BE49-F238E27FC236}">
                <a16:creationId xmlns:a16="http://schemas.microsoft.com/office/drawing/2014/main" id="{DA3B8A8A-1C6B-4B3D-8685-C25F45AE1C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23" r="11620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85" name="Straight Connector 79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1"/>
            <a:ext cx="4802184" cy="3425683"/>
          </a:xfrm>
        </p:spPr>
        <p:txBody>
          <a:bodyPr>
            <a:normAutofit/>
          </a:bodyPr>
          <a:lstStyle/>
          <a:p>
            <a:r>
              <a:rPr lang="en-US" dirty="0"/>
              <a:t>“And he became as one dead, so that many said, “He is dead.”</a:t>
            </a:r>
          </a:p>
          <a:p>
            <a:pPr lvl="1"/>
            <a:r>
              <a:rPr lang="en-US" sz="2400" dirty="0"/>
              <a:t>After seeing the demon convulse the boy before leaving his body many in the crowd thought he may be dead</a:t>
            </a:r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787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69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83" name="Rectangle 70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 27</a:t>
            </a:r>
          </a:p>
        </p:txBody>
      </p:sp>
      <p:sp>
        <p:nvSpPr>
          <p:cNvPr id="84" name="Rectangle 77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alendar&#10;&#10;Description automatically generated with low confidence">
            <a:extLst>
              <a:ext uri="{FF2B5EF4-FFF2-40B4-BE49-F238E27FC236}">
                <a16:creationId xmlns:a16="http://schemas.microsoft.com/office/drawing/2014/main" id="{DA3B8A8A-1C6B-4B3D-8685-C25F45AE1C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23" r="11620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85" name="Straight Connector 79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1"/>
            <a:ext cx="4802184" cy="3425683"/>
          </a:xfrm>
        </p:spPr>
        <p:txBody>
          <a:bodyPr>
            <a:normAutofit/>
          </a:bodyPr>
          <a:lstStyle/>
          <a:p>
            <a:r>
              <a:rPr lang="en-US" sz="4000" dirty="0"/>
              <a:t>“</a:t>
            </a:r>
            <a:r>
              <a:rPr lang="en-US" sz="4000" baseline="30000" dirty="0"/>
              <a:t>27 </a:t>
            </a:r>
            <a:r>
              <a:rPr lang="en-US" sz="4000" dirty="0"/>
              <a:t>But Jesus took him by the hand and lifted him up, and he arose.”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347509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69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83" name="Rectangle 70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 28</a:t>
            </a:r>
          </a:p>
        </p:txBody>
      </p:sp>
      <p:sp>
        <p:nvSpPr>
          <p:cNvPr id="84" name="Rectangle 77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alendar&#10;&#10;Description automatically generated with low confidence">
            <a:extLst>
              <a:ext uri="{FF2B5EF4-FFF2-40B4-BE49-F238E27FC236}">
                <a16:creationId xmlns:a16="http://schemas.microsoft.com/office/drawing/2014/main" id="{DA3B8A8A-1C6B-4B3D-8685-C25F45AE1C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23" r="11620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85" name="Straight Connector 79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1"/>
            <a:ext cx="4802184" cy="3425683"/>
          </a:xfrm>
        </p:spPr>
        <p:txBody>
          <a:bodyPr>
            <a:normAutofit/>
          </a:bodyPr>
          <a:lstStyle/>
          <a:p>
            <a:r>
              <a:rPr lang="en-US" dirty="0"/>
              <a:t>“</a:t>
            </a:r>
            <a:r>
              <a:rPr lang="en-US" baseline="30000" dirty="0"/>
              <a:t>28 </a:t>
            </a:r>
            <a:r>
              <a:rPr lang="en-US" dirty="0"/>
              <a:t>And when He had come into the house, His disciples asked Him privately, “Why could we not cast it out?”</a:t>
            </a:r>
          </a:p>
          <a:p>
            <a:pPr lvl="1"/>
            <a:r>
              <a:rPr lang="en-US" dirty="0"/>
              <a:t>The disciples seemed perplexed at their inability to cast out the demon</a:t>
            </a:r>
          </a:p>
          <a:p>
            <a:pPr lvl="1"/>
            <a:r>
              <a:rPr lang="en-US" dirty="0"/>
              <a:t>They had been able to do so with other demons in the past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996003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69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83" name="Rectangle 70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 29</a:t>
            </a:r>
          </a:p>
        </p:txBody>
      </p:sp>
      <p:sp>
        <p:nvSpPr>
          <p:cNvPr id="84" name="Rectangle 77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alendar&#10;&#10;Description automatically generated with low confidence">
            <a:extLst>
              <a:ext uri="{FF2B5EF4-FFF2-40B4-BE49-F238E27FC236}">
                <a16:creationId xmlns:a16="http://schemas.microsoft.com/office/drawing/2014/main" id="{DA3B8A8A-1C6B-4B3D-8685-C25F45AE1C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23" r="11620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85" name="Straight Connector 79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1"/>
            <a:ext cx="4802184" cy="3425683"/>
          </a:xfrm>
        </p:spPr>
        <p:txBody>
          <a:bodyPr>
            <a:normAutofit fontScale="92500" lnSpcReduction="20000"/>
          </a:bodyPr>
          <a:lstStyle/>
          <a:p>
            <a:r>
              <a:rPr lang="en-US" sz="2100" dirty="0"/>
              <a:t>“</a:t>
            </a:r>
            <a:r>
              <a:rPr lang="en-US" sz="2100" baseline="30000" dirty="0"/>
              <a:t>29 </a:t>
            </a:r>
            <a:r>
              <a:rPr lang="en-US" sz="2100" dirty="0"/>
              <a:t>So He said to them, “This kind can come out by nothing but prayer and fasting.”</a:t>
            </a:r>
          </a:p>
          <a:p>
            <a:pPr lvl="1"/>
            <a:r>
              <a:rPr lang="en-US" sz="2100" dirty="0"/>
              <a:t>Jesus here seems to be teaching the disciples a lesson in His answer</a:t>
            </a:r>
          </a:p>
          <a:p>
            <a:pPr lvl="1"/>
            <a:r>
              <a:rPr lang="en-US" sz="2100" dirty="0"/>
              <a:t>The disciples needed to be reminded that their ability came from their complete dependence on God and His power which they could be reminded of through prayer and fasting</a:t>
            </a:r>
          </a:p>
          <a:p>
            <a:pPr lvl="1"/>
            <a:r>
              <a:rPr lang="en-US" sz="2100" dirty="0"/>
              <a:t>They had to learn not to think to highly of themselves or their own abilities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08829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69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83" name="Rectangle 70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 19 </a:t>
            </a:r>
          </a:p>
        </p:txBody>
      </p:sp>
      <p:sp>
        <p:nvSpPr>
          <p:cNvPr id="84" name="Rectangle 77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alendar&#10;&#10;Description automatically generated with low confidence">
            <a:extLst>
              <a:ext uri="{FF2B5EF4-FFF2-40B4-BE49-F238E27FC236}">
                <a16:creationId xmlns:a16="http://schemas.microsoft.com/office/drawing/2014/main" id="{DA3B8A8A-1C6B-4B3D-8685-C25F45AE1C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23" r="11620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85" name="Straight Connector 79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1"/>
            <a:ext cx="4802184" cy="3425683"/>
          </a:xfrm>
        </p:spPr>
        <p:txBody>
          <a:bodyPr>
            <a:normAutofit/>
          </a:bodyPr>
          <a:lstStyle/>
          <a:p>
            <a:r>
              <a:rPr lang="en-US" dirty="0"/>
              <a:t>“O faithless</a:t>
            </a:r>
            <a:r>
              <a:rPr lang="en-US" baseline="30000" dirty="0"/>
              <a:t> </a:t>
            </a:r>
            <a:r>
              <a:rPr lang="en-US" dirty="0"/>
              <a:t>generation,…”</a:t>
            </a:r>
          </a:p>
          <a:p>
            <a:pPr lvl="1"/>
            <a:r>
              <a:rPr lang="en-US" sz="2400" dirty="0"/>
              <a:t>This seems to be a statement made to the entire crowd</a:t>
            </a:r>
          </a:p>
          <a:p>
            <a:pPr lvl="1"/>
            <a:r>
              <a:rPr lang="en-US" sz="2400" dirty="0"/>
              <a:t>It was probably more focused toward the disciples as it was their lack of faith which created their inability to heal the boy</a:t>
            </a:r>
          </a:p>
          <a:p>
            <a:pPr lvl="1"/>
            <a:endParaRPr lang="en-US" sz="1600" dirty="0"/>
          </a:p>
          <a:p>
            <a:endParaRPr lang="en-US" sz="2000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05453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69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83" name="Rectangle 70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 19 </a:t>
            </a:r>
          </a:p>
        </p:txBody>
      </p:sp>
      <p:sp>
        <p:nvSpPr>
          <p:cNvPr id="84" name="Rectangle 77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alendar&#10;&#10;Description automatically generated with low confidence">
            <a:extLst>
              <a:ext uri="{FF2B5EF4-FFF2-40B4-BE49-F238E27FC236}">
                <a16:creationId xmlns:a16="http://schemas.microsoft.com/office/drawing/2014/main" id="{DA3B8A8A-1C6B-4B3D-8685-C25F45AE1C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23" r="11620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85" name="Straight Connector 79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1"/>
            <a:ext cx="4802184" cy="3425683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“How long shall I be with you? How long shall I bear with you?</a:t>
            </a:r>
          </a:p>
          <a:p>
            <a:pPr lvl="1"/>
            <a:r>
              <a:rPr lang="en-US" sz="2200" dirty="0"/>
              <a:t>This phrase seems to indicate disappointment with His disciples</a:t>
            </a:r>
          </a:p>
          <a:p>
            <a:pPr lvl="1"/>
            <a:r>
              <a:rPr lang="en-US" sz="2200" dirty="0"/>
              <a:t>Jesus knows the time is coming when He will be heading to the cross</a:t>
            </a:r>
          </a:p>
          <a:p>
            <a:pPr lvl="1"/>
            <a:r>
              <a:rPr lang="en-US" sz="2200" dirty="0"/>
              <a:t>He wants His disciples to be able to stand on their own</a:t>
            </a:r>
          </a:p>
          <a:p>
            <a:pPr lvl="1"/>
            <a:endParaRPr lang="en-US" sz="1200" dirty="0"/>
          </a:p>
          <a:p>
            <a:endParaRPr lang="en-US" sz="2000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52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69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83" name="Rectangle 70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 19 </a:t>
            </a:r>
          </a:p>
        </p:txBody>
      </p:sp>
      <p:sp>
        <p:nvSpPr>
          <p:cNvPr id="84" name="Rectangle 77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alendar&#10;&#10;Description automatically generated with low confidence">
            <a:extLst>
              <a:ext uri="{FF2B5EF4-FFF2-40B4-BE49-F238E27FC236}">
                <a16:creationId xmlns:a16="http://schemas.microsoft.com/office/drawing/2014/main" id="{DA3B8A8A-1C6B-4B3D-8685-C25F45AE1C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23" r="11620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85" name="Straight Connector 79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1"/>
            <a:ext cx="4802184" cy="3425683"/>
          </a:xfrm>
        </p:spPr>
        <p:txBody>
          <a:bodyPr>
            <a:normAutofit/>
          </a:bodyPr>
          <a:lstStyle/>
          <a:p>
            <a:r>
              <a:rPr lang="en-US" dirty="0"/>
              <a:t>“Bring him to Me.”</a:t>
            </a:r>
          </a:p>
          <a:p>
            <a:pPr lvl="1"/>
            <a:r>
              <a:rPr lang="en-US" sz="2400" dirty="0"/>
              <a:t>Jesus now commands that the boy be brought to Him</a:t>
            </a:r>
          </a:p>
          <a:p>
            <a:pPr lvl="1"/>
            <a:r>
              <a:rPr lang="en-US" sz="2400" dirty="0"/>
              <a:t>Jesus must now make right what His disciples could not</a:t>
            </a:r>
          </a:p>
          <a:p>
            <a:endParaRPr lang="en-US" sz="2000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513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69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83" name="Rectangle 70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 20 </a:t>
            </a:r>
          </a:p>
        </p:txBody>
      </p:sp>
      <p:sp>
        <p:nvSpPr>
          <p:cNvPr id="84" name="Rectangle 77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alendar&#10;&#10;Description automatically generated with low confidence">
            <a:extLst>
              <a:ext uri="{FF2B5EF4-FFF2-40B4-BE49-F238E27FC236}">
                <a16:creationId xmlns:a16="http://schemas.microsoft.com/office/drawing/2014/main" id="{DA3B8A8A-1C6B-4B3D-8685-C25F45AE1C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23" r="11620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85" name="Straight Connector 79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1"/>
            <a:ext cx="4802184" cy="3425683"/>
          </a:xfrm>
        </p:spPr>
        <p:txBody>
          <a:bodyPr>
            <a:normAutofit/>
          </a:bodyPr>
          <a:lstStyle/>
          <a:p>
            <a:r>
              <a:rPr lang="en-US" sz="2000" dirty="0"/>
              <a:t>“They brought him to Him”</a:t>
            </a:r>
          </a:p>
          <a:p>
            <a:pPr lvl="1"/>
            <a:r>
              <a:rPr lang="en-US" dirty="0"/>
              <a:t>It appears the boy has not been present for the argument with the scribes and the coming of Jesus</a:t>
            </a:r>
          </a:p>
          <a:p>
            <a:pPr lvl="1"/>
            <a:r>
              <a:rPr lang="en-US" dirty="0"/>
              <a:t>It also appears from the text that the demon was so strong in this case that it required more than just one person (</a:t>
            </a:r>
            <a:r>
              <a:rPr lang="en-US" dirty="0" err="1"/>
              <a:t>ie</a:t>
            </a:r>
            <a:r>
              <a:rPr lang="en-US" dirty="0"/>
              <a:t> his father) to handle him</a:t>
            </a:r>
          </a:p>
          <a:p>
            <a:pPr lvl="1"/>
            <a:endParaRPr lang="en-US" sz="1600" dirty="0"/>
          </a:p>
          <a:p>
            <a:endParaRPr lang="en-US" sz="2000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81830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69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83" name="Rectangle 70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 20 </a:t>
            </a:r>
          </a:p>
        </p:txBody>
      </p:sp>
      <p:sp>
        <p:nvSpPr>
          <p:cNvPr id="84" name="Rectangle 77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alendar&#10;&#10;Description automatically generated with low confidence">
            <a:extLst>
              <a:ext uri="{FF2B5EF4-FFF2-40B4-BE49-F238E27FC236}">
                <a16:creationId xmlns:a16="http://schemas.microsoft.com/office/drawing/2014/main" id="{DA3B8A8A-1C6B-4B3D-8685-C25F45AE1C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23" r="11620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85" name="Straight Connector 79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1"/>
            <a:ext cx="4802184" cy="3425683"/>
          </a:xfrm>
        </p:spPr>
        <p:txBody>
          <a:bodyPr>
            <a:normAutofit/>
          </a:bodyPr>
          <a:lstStyle/>
          <a:p>
            <a:r>
              <a:rPr lang="en-US" sz="2000" dirty="0"/>
              <a:t>“When he saw Him, immediately the spirit convulsed him, and he fell on the ground and wallowed, foaming at the mouth.</a:t>
            </a:r>
          </a:p>
          <a:p>
            <a:pPr lvl="1"/>
            <a:r>
              <a:rPr lang="en-US" dirty="0"/>
              <a:t>We see here that the demon did not like being in the presence of Christ and so he immediately attacks the boy</a:t>
            </a:r>
          </a:p>
          <a:p>
            <a:pPr lvl="1"/>
            <a:r>
              <a:rPr lang="en-US" dirty="0"/>
              <a:t>It’s as if the demon wants to inflict as much pain and suffering on the boy as possible while he still can</a:t>
            </a:r>
          </a:p>
          <a:p>
            <a:endParaRPr lang="en-US" sz="2000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845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69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83" name="Rectangle 70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 21 </a:t>
            </a:r>
          </a:p>
        </p:txBody>
      </p:sp>
      <p:sp>
        <p:nvSpPr>
          <p:cNvPr id="84" name="Rectangle 77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alendar&#10;&#10;Description automatically generated with low confidence">
            <a:extLst>
              <a:ext uri="{FF2B5EF4-FFF2-40B4-BE49-F238E27FC236}">
                <a16:creationId xmlns:a16="http://schemas.microsoft.com/office/drawing/2014/main" id="{DA3B8A8A-1C6B-4B3D-8685-C25F45AE1C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23" r="11620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85" name="Straight Connector 79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1"/>
            <a:ext cx="4802184" cy="3425683"/>
          </a:xfrm>
        </p:spPr>
        <p:txBody>
          <a:bodyPr>
            <a:normAutofit/>
          </a:bodyPr>
          <a:lstStyle/>
          <a:p>
            <a:r>
              <a:rPr lang="en-US" dirty="0"/>
              <a:t>“</a:t>
            </a:r>
            <a:r>
              <a:rPr lang="en-US" baseline="30000" dirty="0"/>
              <a:t>21 </a:t>
            </a:r>
            <a:r>
              <a:rPr lang="en-US" dirty="0"/>
              <a:t>So He asked his father, “How long has this been happening to him?”</a:t>
            </a:r>
          </a:p>
          <a:p>
            <a:pPr lvl="1"/>
            <a:r>
              <a:rPr lang="en-US" sz="2400" dirty="0"/>
              <a:t>It is important here to note that Jesus doesn’t ask the question because He doesn’t know</a:t>
            </a:r>
          </a:p>
          <a:p>
            <a:pPr lvl="1"/>
            <a:r>
              <a:rPr lang="en-US" sz="2400" dirty="0"/>
              <a:t>Jesus knows all</a:t>
            </a:r>
          </a:p>
          <a:p>
            <a:pPr lvl="1"/>
            <a:endParaRPr lang="en-US" sz="1600" dirty="0"/>
          </a:p>
          <a:p>
            <a:endParaRPr lang="en-US" sz="2000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58330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69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83" name="Rectangle 70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 21</a:t>
            </a:r>
          </a:p>
        </p:txBody>
      </p:sp>
      <p:sp>
        <p:nvSpPr>
          <p:cNvPr id="84" name="Rectangle 77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alendar&#10;&#10;Description automatically generated with low confidence">
            <a:extLst>
              <a:ext uri="{FF2B5EF4-FFF2-40B4-BE49-F238E27FC236}">
                <a16:creationId xmlns:a16="http://schemas.microsoft.com/office/drawing/2014/main" id="{DA3B8A8A-1C6B-4B3D-8685-C25F45AE1C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23" r="11620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85" name="Straight Connector 79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1"/>
            <a:ext cx="4802184" cy="3425683"/>
          </a:xfrm>
        </p:spPr>
        <p:txBody>
          <a:bodyPr>
            <a:normAutofit/>
          </a:bodyPr>
          <a:lstStyle/>
          <a:p>
            <a:r>
              <a:rPr lang="en-US" dirty="0"/>
              <a:t>“From childhood.”</a:t>
            </a:r>
          </a:p>
          <a:p>
            <a:pPr lvl="1"/>
            <a:r>
              <a:rPr lang="en-US" sz="2400" dirty="0"/>
              <a:t>This affliction had been a part of the child’s life his entire life</a:t>
            </a:r>
          </a:p>
          <a:p>
            <a:pPr lvl="1"/>
            <a:r>
              <a:rPr lang="en-US" sz="2400" dirty="0"/>
              <a:t>This should help us to understand the desire and desperation this man had for the healing of his son</a:t>
            </a:r>
          </a:p>
          <a:p>
            <a:pPr lvl="1"/>
            <a:endParaRPr lang="en-US" sz="1200" dirty="0"/>
          </a:p>
          <a:p>
            <a:endParaRPr lang="en-US" sz="2000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382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69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83" name="Rectangle 70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Verse 22</a:t>
            </a:r>
          </a:p>
        </p:txBody>
      </p:sp>
      <p:sp>
        <p:nvSpPr>
          <p:cNvPr id="84" name="Rectangle 77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alendar&#10;&#10;Description automatically generated with low confidence">
            <a:extLst>
              <a:ext uri="{FF2B5EF4-FFF2-40B4-BE49-F238E27FC236}">
                <a16:creationId xmlns:a16="http://schemas.microsoft.com/office/drawing/2014/main" id="{DA3B8A8A-1C6B-4B3D-8685-C25F45AE1C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23" r="11620" b="4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85" name="Straight Connector 79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1"/>
            <a:ext cx="4802184" cy="3425683"/>
          </a:xfrm>
        </p:spPr>
        <p:txBody>
          <a:bodyPr>
            <a:normAutofit/>
          </a:bodyPr>
          <a:lstStyle/>
          <a:p>
            <a:r>
              <a:rPr lang="en-US" dirty="0"/>
              <a:t>“</a:t>
            </a:r>
            <a:r>
              <a:rPr lang="en-US" baseline="30000" dirty="0"/>
              <a:t>22 </a:t>
            </a:r>
            <a:r>
              <a:rPr lang="en-US" dirty="0"/>
              <a:t>And often he has thrown him both into the fire and into the water to destroy him.” </a:t>
            </a:r>
          </a:p>
          <a:p>
            <a:pPr lvl="1"/>
            <a:r>
              <a:rPr lang="en-US" dirty="0"/>
              <a:t>Note the term “often”…not only had the condition been a problem since birth, but the demonic attacks were often…again signifying how desperate the situation</a:t>
            </a:r>
          </a:p>
          <a:p>
            <a:pPr lvl="1"/>
            <a:r>
              <a:rPr lang="en-US" dirty="0"/>
              <a:t>Note also the phrase “Destroy him”</a:t>
            </a:r>
          </a:p>
          <a:p>
            <a:pPr marL="457200" lvl="1" indent="0">
              <a:buNone/>
            </a:pPr>
            <a:endParaRPr lang="en-US" sz="800" dirty="0"/>
          </a:p>
          <a:p>
            <a:endParaRPr lang="en-US" sz="2000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011387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</TotalTime>
  <Words>922</Words>
  <Application>Microsoft Office PowerPoint</Application>
  <PresentationFormat>Widescreen</PresentationFormat>
  <Paragraphs>125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Garamond</vt:lpstr>
      <vt:lpstr>Organic</vt:lpstr>
      <vt:lpstr>PowerPoint Presentation</vt:lpstr>
      <vt:lpstr>Verse 19 </vt:lpstr>
      <vt:lpstr>Verse 19 </vt:lpstr>
      <vt:lpstr>Verse 19 </vt:lpstr>
      <vt:lpstr>Verse 20 </vt:lpstr>
      <vt:lpstr>Verse 20 </vt:lpstr>
      <vt:lpstr>Verse 21 </vt:lpstr>
      <vt:lpstr>Verse 21</vt:lpstr>
      <vt:lpstr>Verse 22</vt:lpstr>
      <vt:lpstr>Verse 22</vt:lpstr>
      <vt:lpstr>Verse 23</vt:lpstr>
      <vt:lpstr>Verse 24</vt:lpstr>
      <vt:lpstr>Verse 25</vt:lpstr>
      <vt:lpstr>Verse 26</vt:lpstr>
      <vt:lpstr>Verse 26</vt:lpstr>
      <vt:lpstr>Verse 27</vt:lpstr>
      <vt:lpstr>Verse 28</vt:lpstr>
      <vt:lpstr>Verse 29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Miller</dc:creator>
  <cp:lastModifiedBy>Rob Miller</cp:lastModifiedBy>
  <cp:revision>111</cp:revision>
  <dcterms:created xsi:type="dcterms:W3CDTF">2020-11-10T04:37:52Z</dcterms:created>
  <dcterms:modified xsi:type="dcterms:W3CDTF">2021-02-09T06:03:09Z</dcterms:modified>
</cp:coreProperties>
</file>